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4"/>
  </p:notesMasterIdLst>
  <p:handoutMasterIdLst>
    <p:handoutMasterId r:id="rId5"/>
  </p:handoutMasterIdLst>
  <p:sldIdLst>
    <p:sldId id="1739" r:id="rId2"/>
    <p:sldId id="1740" r:id="rId3"/>
  </p:sldIdLst>
  <p:sldSz cx="6858000" cy="9906000" type="A4"/>
  <p:notesSz cx="6808788" cy="9939338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Golos Text" panose="020B0604020202020204" charset="0"/>
      <p:regular r:id="rId10"/>
      <p:bold r:id="rId11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81" d="100"/>
          <a:sy n="81" d="100"/>
        </p:scale>
        <p:origin x="-3300" y="-90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19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188"/>
            <a:ext cx="5447030" cy="4472702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530064" y="1367427"/>
            <a:ext cx="5949199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800" b="1" dirty="0"/>
              <a:t>УФНС России по Приморскому краю рекомендует отчитаться о полученном в 2023 году доходе</a:t>
            </a:r>
            <a:endParaRPr lang="ru-RU" sz="1800" b="1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0065" y="1660088"/>
            <a:ext cx="6139295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sz="1400" dirty="0" smtClean="0"/>
              <a:t>  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/>
              <a:t> </a:t>
            </a:r>
            <a:r>
              <a:rPr lang="ru-RU" sz="1400" dirty="0" smtClean="0"/>
              <a:t>    В </a:t>
            </a:r>
            <a:r>
              <a:rPr lang="ru-RU" sz="1400" dirty="0"/>
              <a:t>налоговых органах Приморья проведены </a:t>
            </a:r>
            <a:r>
              <a:rPr lang="ru-RU" sz="1400" dirty="0" err="1"/>
              <a:t>бездекларационные</a:t>
            </a:r>
            <a:r>
              <a:rPr lang="ru-RU" sz="1400" dirty="0"/>
              <a:t> камеральные налоговые проверки. Это касается налогоплательщиков, своевременно не отчитавшихся о полученном в 2023 году доходе и не уплативших налог на доходы физических лиц.</a:t>
            </a:r>
          </a:p>
          <a:p>
            <a:pPr algn="just"/>
            <a:r>
              <a:rPr lang="ru-RU" sz="1400" dirty="0" smtClean="0"/>
              <a:t>     В </a:t>
            </a:r>
            <a:r>
              <a:rPr lang="ru-RU" sz="1400" dirty="0"/>
              <a:t>ходе камеральных налоговых проверок специалисты определили размер полученного от продажи недвижимости дохода исходя из цены сделки по договору купли – продажи, либо, в случае получения имущества в дар, - кадастровой стоимости объекта. Для исчисления НДФЛ подлежащие налогообложению доходы уменьшены налоговым органом на расходы, связанные с приобретением этого имущества, а при их отсутствии – применен имущественный налоговый вычет по продаже имущества в фиксированном размере. По результатам проверки исчислен НДФЛ по ставке 13%. </a:t>
            </a:r>
          </a:p>
          <a:p>
            <a:pPr algn="just"/>
            <a:r>
              <a:rPr lang="ru-RU" sz="1400" dirty="0" smtClean="0"/>
              <a:t>     Многие </a:t>
            </a:r>
            <a:r>
              <a:rPr lang="ru-RU" sz="1400" dirty="0"/>
              <a:t>налогоплательщики, не отчитавшиеся о доходах, зачастую не подозревают о возможности уменьшить сумму налога. Для этого необходимо представить декларацию 3-НДФЛ с отраженной суммой дохода, уменьшив ее на величину расходов, связанных с приобретением данного имущества при наличии подтверждающих документов, либо заявленным налоговым вычетом по продаже имущества в фиксированном размере</a:t>
            </a:r>
            <a:r>
              <a:rPr lang="ru-RU" sz="1400" dirty="0" smtClean="0"/>
              <a:t>.</a:t>
            </a:r>
          </a:p>
          <a:p>
            <a:pPr algn="just"/>
            <a:r>
              <a:rPr lang="ru-RU" sz="1400" dirty="0"/>
              <a:t> </a:t>
            </a:r>
            <a:r>
              <a:rPr lang="ru-RU" sz="1400" dirty="0" smtClean="0"/>
              <a:t>     </a:t>
            </a:r>
            <a:r>
              <a:rPr lang="ru-RU" sz="1400" dirty="0"/>
              <a:t>УФНС России по Приморскому краю рекомендует, несмотря на окончание срока декларационной кампании, представить декларацию 3-НДФЛ, ведь в некоторых случаях сумма налога может быть уменьшена. </a:t>
            </a:r>
            <a:endParaRPr lang="ru-RU" sz="1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0065" y="1660088"/>
            <a:ext cx="6139295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sz="1400" dirty="0" smtClean="0"/>
              <a:t>    </a:t>
            </a:r>
            <a:r>
              <a:rPr lang="ru-RU" sz="1400" dirty="0"/>
              <a:t>В противном случае налогоплательщик обязан будет уплатить налог, пени и штрафные санкции. Согласно статье 119 Налогового кодекса Российской Федерации взымается штраф в размере 5% от суммы налога за каждый полный или неполный месяц со дня, установленного для представления отчётности. Штраф не может быть больше 30% от суммы налога и меньше 1 000 руб. </a:t>
            </a:r>
          </a:p>
          <a:p>
            <a:pPr algn="just"/>
            <a:r>
              <a:rPr lang="ru-RU" sz="1400" dirty="0" smtClean="0"/>
              <a:t>     За </a:t>
            </a:r>
            <a:r>
              <a:rPr lang="ru-RU" sz="1400" dirty="0"/>
              <a:t>нарушение срока уплаты НДФЛ в соответствии со статьёй 122 НК РФ взымается штраф в размере 20% от неуплаченной суммы налога. </a:t>
            </a:r>
          </a:p>
          <a:p>
            <a:pPr algn="just"/>
            <a:endParaRPr lang="ru-RU" sz="1400" dirty="0" smtClean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23071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164474</TotalTime>
  <Words>316</Words>
  <Application>Microsoft Office PowerPoint</Application>
  <PresentationFormat>Лист A4 (210x297 мм)</PresentationFormat>
  <Paragraphs>17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Open Sans Light</vt:lpstr>
      <vt:lpstr>Calibri</vt:lpstr>
      <vt:lpstr>Golos Text</vt:lpstr>
      <vt:lpstr>1_Office Theme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Тимохова Галина Константиновна</cp:lastModifiedBy>
  <cp:revision>1937</cp:revision>
  <cp:lastPrinted>2023-11-01T03:25:47Z</cp:lastPrinted>
  <dcterms:created xsi:type="dcterms:W3CDTF">2014-10-08T23:03:32Z</dcterms:created>
  <dcterms:modified xsi:type="dcterms:W3CDTF">2024-11-11T00:44:41Z</dcterms:modified>
</cp:coreProperties>
</file>