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3"/>
  </p:notesMasterIdLst>
  <p:sldIdLst>
    <p:sldId id="256" r:id="rId2"/>
    <p:sldId id="462" r:id="rId3"/>
    <p:sldId id="472" r:id="rId4"/>
    <p:sldId id="475" r:id="rId5"/>
    <p:sldId id="463" r:id="rId6"/>
    <p:sldId id="459" r:id="rId7"/>
    <p:sldId id="418" r:id="rId8"/>
    <p:sldId id="458" r:id="rId9"/>
    <p:sldId id="433" r:id="rId10"/>
    <p:sldId id="460" r:id="rId11"/>
    <p:sldId id="461" r:id="rId12"/>
    <p:sldId id="442" r:id="rId13"/>
    <p:sldId id="448" r:id="rId14"/>
    <p:sldId id="447" r:id="rId15"/>
    <p:sldId id="450" r:id="rId16"/>
    <p:sldId id="449" r:id="rId17"/>
    <p:sldId id="45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6" r:id="rId27"/>
    <p:sldId id="477" r:id="rId28"/>
    <p:sldId id="478" r:id="rId29"/>
    <p:sldId id="480" r:id="rId30"/>
    <p:sldId id="453" r:id="rId31"/>
    <p:sldId id="474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230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2025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327 843,00</a:t>
                    </a:r>
                  </a:p>
                  <a:p>
                    <a:r>
                      <a:rPr lang="ru-RU" dirty="0" smtClean="0"/>
                      <a:t>31,4%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34 290,93</a:t>
                    </a:r>
                  </a:p>
                  <a:p>
                    <a:r>
                      <a:rPr lang="ru-RU" sz="1500" dirty="0" smtClean="0"/>
                      <a:t>3,3%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683</a:t>
                    </a:r>
                    <a:r>
                      <a:rPr lang="ru-RU" baseline="0" dirty="0" smtClean="0"/>
                      <a:t> 556,93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sz="1500" dirty="0" smtClean="0"/>
                      <a:t>65,4%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327843</c:v>
                </c:pt>
                <c:pt idx="1">
                  <c:v>34290.93</c:v>
                </c:pt>
                <c:pt idx="2">
                  <c:v>683556.93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296415</c:v>
                </c:pt>
                <c:pt idx="1">
                  <c:v>23547</c:v>
                </c:pt>
                <c:pt idx="2">
                  <c:v>0</c:v>
                </c:pt>
                <c:pt idx="3">
                  <c:v>494</c:v>
                </c:pt>
                <c:pt idx="4">
                  <c:v>3709</c:v>
                </c:pt>
                <c:pt idx="5">
                  <c:v>3030</c:v>
                </c:pt>
                <c:pt idx="6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27027027027029E-2"/>
          <c:y val="0.2987427599826879"/>
          <c:w val="0.3312688278830011"/>
          <c:h val="0.459116564635613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1620</c:v>
                </c:pt>
                <c:pt idx="1">
                  <c:v>5250</c:v>
                </c:pt>
                <c:pt idx="2">
                  <c:v>332</c:v>
                </c:pt>
                <c:pt idx="3">
                  <c:v>41</c:v>
                </c:pt>
                <c:pt idx="4">
                  <c:v>830</c:v>
                </c:pt>
                <c:pt idx="5">
                  <c:v>998</c:v>
                </c:pt>
                <c:pt idx="6">
                  <c:v>17160.932669999998</c:v>
                </c:pt>
                <c:pt idx="7">
                  <c:v>300</c:v>
                </c:pt>
                <c:pt idx="8">
                  <c:v>1850</c:v>
                </c:pt>
                <c:pt idx="9">
                  <c:v>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543543543543545"/>
          <c:y val="4.0525790643396051E-2"/>
          <c:w val="0.56156156156156156"/>
          <c:h val="0.959474209356603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69192026672348E-2"/>
          <c:y val="9.7708876997638347E-2"/>
          <c:w val="0.55986356435175333"/>
          <c:h val="0.81967183897780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97984.09</c:v>
                </c:pt>
                <c:pt idx="1">
                  <c:v>1200</c:v>
                </c:pt>
                <c:pt idx="2">
                  <c:v>37615.06</c:v>
                </c:pt>
                <c:pt idx="3">
                  <c:v>3338.93</c:v>
                </c:pt>
                <c:pt idx="4">
                  <c:v>830</c:v>
                </c:pt>
                <c:pt idx="5">
                  <c:v>784412.86</c:v>
                </c:pt>
                <c:pt idx="6">
                  <c:v>24435.29</c:v>
                </c:pt>
                <c:pt idx="7">
                  <c:v>69825.02</c:v>
                </c:pt>
                <c:pt idx="8">
                  <c:v>3206.25</c:v>
                </c:pt>
                <c:pt idx="9">
                  <c:v>10</c:v>
                </c:pt>
                <c:pt idx="10">
                  <c:v>19833.349999999999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31.01.2025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18107C-6741-438B-8392-6F0A246DBA1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8E051C-D7CA-4525-92E9-184A3781F90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A47D9-5C59-4E5C-B821-328BBFE6CF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E0E091-9795-4AC6-8D5F-9DA5F106CAE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98A4C-BBD5-432C-A219-A40AC32615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F8C0CE-BC11-404E-961F-FE6125115D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056698-92FC-4931-8767-949D122C40D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A3B2CF-79A4-4F95-8E14-34636ADF83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05B56-C02C-4FA1-9329-DC7C68A0AC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3B7063-6465-48CF-A1EE-12D922ECC93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1/31/2025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18107C-6741-438B-8392-6F0A246DBA1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ПРОЕКТ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ru-RU" sz="48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Кировского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27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164171"/>
              </p:ext>
            </p:extLst>
          </p:nvPr>
        </p:nvGraphicFramePr>
        <p:xfrm>
          <a:off x="413994" y="738885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  <a:effectLst/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738664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4970" y="1827706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2939" y="271774"/>
            <a:ext cx="4731026" cy="115416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поступлений, предусмотренный проектом бюджета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41122"/>
              </p:ext>
            </p:extLst>
          </p:nvPr>
        </p:nvGraphicFramePr>
        <p:xfrm>
          <a:off x="828000" y="3356653"/>
          <a:ext cx="7581014" cy="2605546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588,36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366,52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67 696,65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67 696,65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271,13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58 740,78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75 390,79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7 561,67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774,51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453 586,34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492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853,35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531 953,38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241,5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30 863,29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32 651,77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32 651,77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611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875,58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683 556, 93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668 593,56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67 696,65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579" y="413056"/>
            <a:ext cx="8114388" cy="486944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073771"/>
              </p:ext>
            </p:extLst>
          </p:nvPr>
        </p:nvGraphicFramePr>
        <p:xfrm>
          <a:off x="563526" y="1541304"/>
          <a:ext cx="8176437" cy="425344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438,1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97 984,09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91 653,65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87 766,43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1 200,00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313,24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37 615,06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28 167,03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36 660,03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496,53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3 338,93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227,50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207,60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6382,17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784 412,86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796 435,99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768 930,64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645,64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24 435,29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29</a:t>
                      </a:r>
                      <a:r>
                        <a:rPr lang="en-US" sz="1000" baseline="0" dirty="0" smtClean="0"/>
                        <a:t> 639,29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32 941,01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013,48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69 825,02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60 689,65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65 423,77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3 206,25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300,00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144,39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19 833,35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11 540,45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11 440,45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10 733,27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22 757,53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233,6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1 045 690,86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1 030 226,56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1 027 317,47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2" y="450000"/>
            <a:ext cx="8401879" cy="813834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3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</a:t>
            </a: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бюджета, предусмотренная </a:t>
            </a:r>
            <a:b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проектом  на </a:t>
            </a: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</a:t>
            </a:r>
            <a:r>
              <a:rPr lang="en-US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год и плановый период 202</a:t>
            </a:r>
            <a:r>
              <a:rPr lang="en-US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202</a:t>
            </a:r>
            <a:r>
              <a:rPr lang="en-US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</a:t>
            </a:r>
            <a:r>
              <a:rPr lang="ru-RU" sz="23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годов</a:t>
            </a:r>
            <a:endParaRPr lang="ru-RU" sz="2300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26198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202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169551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Проект решения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Думы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Кировского муниципального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«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5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год и плановый период 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6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-202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7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en-US" b="1" kern="0" dirty="0" smtClean="0">
                <a:solidFill>
                  <a:prstClr val="black"/>
                </a:solidFill>
                <a:latin typeface="Times New Roman"/>
              </a:rPr>
              <a:t>17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852026"/>
              </p:ext>
            </p:extLst>
          </p:nvPr>
        </p:nvGraphicFramePr>
        <p:xfrm>
          <a:off x="212035" y="1284839"/>
          <a:ext cx="8613913" cy="5274986"/>
        </p:xfrm>
        <a:graphic>
          <a:graphicData uri="http://schemas.openxmlformats.org/drawingml/2006/table">
            <a:tbl>
              <a:tblPr/>
              <a:tblGrid>
                <a:gridCol w="3764827"/>
                <a:gridCol w="734141"/>
                <a:gridCol w="946656"/>
                <a:gridCol w="879037"/>
                <a:gridCol w="888697"/>
                <a:gridCol w="1400555"/>
              </a:tblGrid>
              <a:tr h="2638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Ве-домст-во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2025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2026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2027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7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76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Программные направления деятельности органов местного самоуправления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6575" marR="6575" marT="6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«Развитие образования в Кировском муниципальном районе на 2023-2027 гг.»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0100000000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761 599,53068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773 378,69295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747 576,14418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 dirty="0">
                          <a:effectLst/>
                          <a:latin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0110000000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459 935,17980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451 596,90480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485 275,23580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0110020041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 </a:t>
                      </a:r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(местный  бюджет)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0110020041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 </a:t>
                      </a:r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(наказы избирателей)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0110030041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1 122,00000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(школы)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0110020042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143 490,50000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96 395,00000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100 445,00000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за счет средств </a:t>
                      </a:r>
                      <a:r>
                        <a:rPr lang="ru-RU" sz="800" b="1" i="0" u="sng" strike="noStrike" dirty="0">
                          <a:effectLst/>
                          <a:latin typeface="Times New Roman"/>
                        </a:rPr>
                        <a:t>местного бюджета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 (школы)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0110020042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143 490,50000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96 395,00000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100 445,00000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исполнение госполномочий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0110093060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284 320,00500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321 750,13400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351 378,46500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0110093150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Times New Roman"/>
                        </a:rPr>
                        <a:t>011E193140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530,00000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0110053030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011E</a:t>
                      </a:r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В51790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1 249,47480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4 228,57080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4 228,57080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района, предусмотренные проектом бюджета на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3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84053"/>
              </p:ext>
            </p:extLst>
          </p:nvPr>
        </p:nvGraphicFramePr>
        <p:xfrm>
          <a:off x="265043" y="1203373"/>
          <a:ext cx="8650357" cy="5157670"/>
        </p:xfrm>
        <a:graphic>
          <a:graphicData uri="http://schemas.openxmlformats.org/drawingml/2006/table">
            <a:tbl>
              <a:tblPr/>
              <a:tblGrid>
                <a:gridCol w="4017628"/>
                <a:gridCol w="788991"/>
                <a:gridCol w="1017384"/>
                <a:gridCol w="944714"/>
                <a:gridCol w="955094"/>
                <a:gridCol w="926546"/>
              </a:tblGrid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0120000000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119 949,21620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110 869,57900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119 280,69500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 </a:t>
                      </a:r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(местный бюджет)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 </a:t>
                      </a:r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(наказы избирателей)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0120030041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0120020042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58 091,35320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41 929,00000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44 429,00000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за счет средств </a:t>
                      </a:r>
                      <a:r>
                        <a:rPr lang="ru-RU" sz="900" b="1" i="0" u="sng" strike="noStrike">
                          <a:effectLst/>
                          <a:latin typeface="Times New Roman"/>
                        </a:rPr>
                        <a:t>местного бюджета 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0120020042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58 091,35320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41 929,00000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44 429,00000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0120093070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55 537,08800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62 674,21000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68 341,11400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4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0120093090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5 832,77500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6 066,36900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6 310,58100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3 «Безопасность образовательных учреждений»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0130000000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1 750,00000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1 800,00000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1 800,00000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0130020041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0130020042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399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867" y="1481138"/>
            <a:ext cx="795226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203935"/>
            <a:ext cx="7756451" cy="800219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325780"/>
              </p:ext>
            </p:extLst>
          </p:nvPr>
        </p:nvGraphicFramePr>
        <p:xfrm>
          <a:off x="251791" y="1470989"/>
          <a:ext cx="8574158" cy="5102090"/>
        </p:xfrm>
        <a:graphic>
          <a:graphicData uri="http://schemas.openxmlformats.org/drawingml/2006/table">
            <a:tbl>
              <a:tblPr/>
              <a:tblGrid>
                <a:gridCol w="3982237"/>
                <a:gridCol w="782040"/>
                <a:gridCol w="1008423"/>
                <a:gridCol w="936392"/>
                <a:gridCol w="946682"/>
                <a:gridCol w="918384"/>
              </a:tblGrid>
              <a:tr h="1373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1" u="none" strike="noStrike" dirty="0">
                          <a:effectLst/>
                          <a:latin typeface="Times New Roman"/>
                        </a:rPr>
                        <a:t>Подпрограмма № 4 «Развитие внешкольного образования»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0140000000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79 104,03218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110 479,06742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39 531,39994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 dirty="0">
                          <a:effectLst/>
                          <a:latin typeface="Times New Roman"/>
                        </a:rPr>
                        <a:t>Мероприятия по развитию и поддержке учреждений дополнительного образования 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0140020045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Мероприятия по развитию и поддержке учреждений дополнительного образования </a:t>
                      </a:r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(местный бюджет</a:t>
                      </a:r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 dirty="0">
                          <a:effectLst/>
                          <a:latin typeface="Times New Roman"/>
                        </a:rPr>
                        <a:t>Мероприятия по развитию и поддержке внешкольного образования (наказы избирателей)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0140030041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160,00000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(МБОУ ДО "ДЮЦ")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0140020041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15 921,00000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14 443,21413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14 891,17694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(МБОУ ДО "ДЮСШ "Патриот" п. Кировский)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22 244,00000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23 412,50304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21 108,55500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 dirty="0">
                          <a:effectLst/>
                          <a:latin typeface="Times New Roman"/>
                        </a:rPr>
                        <a:t>Мероприятия по капитальному ремонту оздоровительных лагерей, находящихся в собственности муниципальных образований 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33 505,60000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Субсидии бюджетам муниципальных образований на  капитальный ремонт оздоровительных лагерей, находящихся в собственности муниципальных образований (краевой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0140092030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33 170,54400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Расходы на  капитальный ремонт оздоровительных лагерей, находящихся в собственности муниципальных образований за счет средств местного бюджета, в целях </a:t>
                      </a:r>
                      <a:r>
                        <a:rPr lang="ru-RU" sz="700" b="0" i="0" u="none" strike="noStrike" dirty="0" err="1">
                          <a:effectLst/>
                          <a:latin typeface="Times New Roman"/>
                        </a:rPr>
                        <a:t>софинансирования</a:t>
                      </a:r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01400S2030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335,05600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на финансовое обеспечение государственного (муниципального) задания в рамках исполнения государственного (муниципального) социального заказа на оказание государственных (муниципальных) услуг в социальной сфере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0140040043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на содержание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0140020046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1 010,00000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1 293,80000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1 493,80000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 dirty="0">
                          <a:effectLst/>
                          <a:latin typeface="Times New Roman"/>
                        </a:rPr>
                        <a:t>4 190,56418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69 291,68225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(краевой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01400R5490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4 148,65854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68 598,76543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(местный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01400L5490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41,90564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692,91682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6828"/>
            <a:ext cx="8051047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муниципального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28000"/>
              </p:ext>
            </p:extLst>
          </p:nvPr>
        </p:nvGraphicFramePr>
        <p:xfrm>
          <a:off x="265043" y="1341868"/>
          <a:ext cx="8650357" cy="5164951"/>
        </p:xfrm>
        <a:graphic>
          <a:graphicData uri="http://schemas.openxmlformats.org/drawingml/2006/table">
            <a:tbl>
              <a:tblPr/>
              <a:tblGrid>
                <a:gridCol w="4017628"/>
                <a:gridCol w="788991"/>
                <a:gridCol w="1017384"/>
                <a:gridCol w="944714"/>
                <a:gridCol w="955094"/>
                <a:gridCol w="926546"/>
              </a:tblGrid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Подпрограмма № 5 «Переподготовка и повышение кадров»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0150000000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0150020040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Подпрограмма № 6 «Организация отдыха  детей»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0160000000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4 447,05250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4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0160093080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4 447,05250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Подпрограмма № 7 «Другие вопросы в области образования»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0170000000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68 858,00000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64 964,29173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67 949,96344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0170020040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68 858,00000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64 964,29173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67 949,96344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Подпрограмма № 8 «Молодежь Кировского района»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0180000000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в сфере образования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0180020041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161,00000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211,00000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261,00000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0180020042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9 «Предупреждение развития наркомании в районе»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0190000000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0190020041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10 «Организация здорового питания в образовательных учреждениях»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01010000000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4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 на обеспечение бесплатным питанием детей, обучающихся муниципальных общеобразовательных учреждениях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0101093150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01010R3040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Рациональная организация питания в общеобразовательных организация Кировского муниципального района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0200020041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866379"/>
              </p:ext>
            </p:extLst>
          </p:nvPr>
        </p:nvGraphicFramePr>
        <p:xfrm>
          <a:off x="457200" y="1242963"/>
          <a:ext cx="8458200" cy="5184342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5993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2023-2027 </a:t>
                      </a:r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годы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0200000000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2 055,00000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1 083,00000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1 113,00000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04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реализацию основных мер государственной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поддержки 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в сфере занятости населения по организации временного трудоустройства несовершеннолетних граждан в возрасте от 14 до 18 лет в свободное от учебы время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0200094050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600,00000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Расходы на реализацию основных мер государственной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поддержки 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в сфере занятости населения по организации временного трудоустройства несовершеннолетних граждан в возрасте от 14 до 18 лет в свободное от учебы время, в целях 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софинансирования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которых из бюджета Приморского края предоставляются субсидии (ЦОМОУ) МБ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0200020261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725,00000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реализацию основных мер государственной пожждержки в сфере занятости населения по организации временного трудоустройства несовершеннолетних граждан в возрасте от 14 до 18 лет в свободное от учебы время, в целях софинансирования которых из бюджета Приморского края предоставляются субсидии (Патриот) МБ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0200020262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725,00000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0200020263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1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"Профилактика терроризма и экстремизма на территории Кировского муниципального района на 2023-2027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0300000000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1 131,00000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1 131,00000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379,00000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образования (МКУ "ЦОМОУ")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образования (бюджетные образовательные учреждения)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1 028,00000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1 028,00000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308,00000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предупреждению терроризма (администрация)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41,00000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униципального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05300"/>
              </p:ext>
            </p:extLst>
          </p:nvPr>
        </p:nvGraphicFramePr>
        <p:xfrm>
          <a:off x="457200" y="1135311"/>
          <a:ext cx="8458200" cy="5331750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5172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Кировском муниципальном районе на 2023-2027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0400000000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3 206,25203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0400040460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Мероприятия по организации физкультурно-спортивной работы по месту жительства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116,25203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(краевой бюджет)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040Р592220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115,08951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(местный бюджет)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041Р592220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1,16252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9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Мероприятия по приобретению и поставке спортивного инвентаря, спортивного оборудования и иного имущества для развития массового спорта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040P592230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2 811,60000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софинансирования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Times New Roman"/>
                        </a:rPr>
                        <a:t>041P5S2230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28,40000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0500000000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0500050560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33321"/>
              </p:ext>
            </p:extLst>
          </p:nvPr>
        </p:nvGraphicFramePr>
        <p:xfrm>
          <a:off x="238540" y="1076325"/>
          <a:ext cx="8714932" cy="5430492"/>
        </p:xfrm>
        <a:graphic>
          <a:graphicData uri="http://schemas.openxmlformats.org/drawingml/2006/table">
            <a:tbl>
              <a:tblPr/>
              <a:tblGrid>
                <a:gridCol w="4047621"/>
                <a:gridCol w="794881"/>
                <a:gridCol w="1024978"/>
                <a:gridCol w="951765"/>
                <a:gridCol w="962225"/>
                <a:gridCol w="933462"/>
              </a:tblGrid>
              <a:tr h="303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Муниципальная программа "Сохранение и развитие культуры в Кировском муниципальном районе на 2023-2027 годы"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0600000000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53 531,39574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56 654,68142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59 812,08542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3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0610020140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13 706,55600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14 568,00000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15 518,00000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0610020141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13 236,00000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14 568,00000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15 518,00000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0610020142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470,55600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 dirty="0">
                          <a:effectLst/>
                          <a:latin typeface="Times New Roman"/>
                        </a:rPr>
                        <a:t>Мероприятия по обеспечению развития и укрепления материально-технической базы домов культуры в населенных пунктах с числом жителей до 50 тыс. человек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0610060000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2 046,03671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1 779,30539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1 779,30539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Субсидии бюджетам муниципальных образований на обеспечение развития и укрепления материально-технической базы домов культуры в населенных пунктах с числом жителей до 50 тыс. человек 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06100R4670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2 025,57634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1 761,51234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1 761,51234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Расходы на обеспечение развития и укрепления материально-технической базы домов культуры в населенных пунктах с числом жителей до 50 тыс. человек за счет средств местного бюджета, в целях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софинансирования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06100S4670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20,46037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17,79305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17,79305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Финансовое обеспечение выполнения муниципального задания </a:t>
                      </a:r>
                      <a:r>
                        <a:rPr lang="ru-RU" sz="800" b="1" i="1" u="none" strike="noStrike" dirty="0" err="1">
                          <a:effectLst/>
                          <a:latin typeface="Times New Roman"/>
                        </a:rPr>
                        <a:t>межпоселенческой</a:t>
                      </a:r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 центральной библиотекой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6 048,00000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6 658,00000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7 807,00000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(библиотеки)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6 048,00000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6 658,00000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7 807,00000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Мероприятия по направленные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0620000000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0620092540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Times New Roman"/>
                        </a:rPr>
                        <a:t>06200S2540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районным музеем им. В.М. Малаева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3 050,00000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/>
                        </a:rPr>
                        <a:t>3 495,00000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4 708,00000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бюджетным учреждениям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3 050,00000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3 495,00000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4 708,00000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34659"/>
              </p:ext>
            </p:extLst>
          </p:nvPr>
        </p:nvGraphicFramePr>
        <p:xfrm>
          <a:off x="457200" y="1272209"/>
          <a:ext cx="8411213" cy="5035827"/>
        </p:xfrm>
        <a:graphic>
          <a:graphicData uri="http://schemas.openxmlformats.org/drawingml/2006/table">
            <a:tbl>
              <a:tblPr/>
              <a:tblGrid>
                <a:gridCol w="3906558"/>
                <a:gridCol w="767179"/>
                <a:gridCol w="989258"/>
                <a:gridCol w="918597"/>
                <a:gridCol w="928690"/>
                <a:gridCol w="900931"/>
              </a:tblGrid>
              <a:tr h="6941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0640092480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софинансирования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06400S2480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Финансовое обеспечение (бухгалтерский учет)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0640020000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2 291,00000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2 845,00000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2 895,00000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0640020140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2 291,00000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2 845,00000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2 895,00000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25 210,00000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26 129,57300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25 924,97700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17 820,00000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17 917,30300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17 141,84400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«КДШИ»)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17 820,00000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17 917,30300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17 141,84400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ГДШИ"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7 390,00000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8 212,27000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8 783,13300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«ГДШИ»)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7 390,00000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8 212,27000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8 783,13300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Кировского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606782"/>
              </p:ext>
            </p:extLst>
          </p:nvPr>
        </p:nvGraphicFramePr>
        <p:xfrm>
          <a:off x="481467" y="1245707"/>
          <a:ext cx="8409665" cy="5181598"/>
        </p:xfrm>
        <a:graphic>
          <a:graphicData uri="http://schemas.openxmlformats.org/drawingml/2006/table">
            <a:tbl>
              <a:tblPr/>
              <a:tblGrid>
                <a:gridCol w="3905839"/>
                <a:gridCol w="767038"/>
                <a:gridCol w="989076"/>
                <a:gridCol w="918427"/>
                <a:gridCol w="928520"/>
                <a:gridCol w="900765"/>
              </a:tblGrid>
              <a:tr h="4723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0900000000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0900090960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Мероприятия по развитию малого и среднего предпринимательства в Кировском муниципальном районе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0900090960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1000000000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23 547,00000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24 647,00000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33 140,00000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1000010161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7 030,47800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7 358,90800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9 894,68100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1000010162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16 516,52200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17 288,09200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23 245,31900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9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2022-2026 годы"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590,00000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590,00000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бюджетным учреждениям (образовательные учреждения)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повышения энергетической эффективности (администрация)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КДЦ КМР)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повышения энергетической эффективности (ЦОМОУ)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1100011163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2025-2027 годы"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1200000000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19 843,35400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11 550,45400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11 450,45400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1200093110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7 899,00000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650,00000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600,00000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Прочие межбюджетные трансферты общего характера (дотация на сбалансированность, выборы сельских поселений)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1 093,90000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Кировского </a:t>
            </a:r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882605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274016"/>
              </p:ext>
            </p:extLst>
          </p:nvPr>
        </p:nvGraphicFramePr>
        <p:xfrm>
          <a:off x="344557" y="1203280"/>
          <a:ext cx="8574155" cy="5237276"/>
        </p:xfrm>
        <a:graphic>
          <a:graphicData uri="http://schemas.openxmlformats.org/drawingml/2006/table">
            <a:tbl>
              <a:tblPr/>
              <a:tblGrid>
                <a:gridCol w="3982236"/>
                <a:gridCol w="782041"/>
                <a:gridCol w="1008422"/>
                <a:gridCol w="936391"/>
                <a:gridCol w="946681"/>
                <a:gridCol w="918384"/>
              </a:tblGrid>
              <a:tr h="3064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2023-2025 годы"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1300000000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1300013000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1300013360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2025 – 2027 годы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1400000000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1 471,52585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93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(краевой бюджет)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1400192620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1 456,81059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1400L92620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14,71526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1500000000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53 051,08727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4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1501093050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22 611,28209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за счет краевого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1503093210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30 439,80518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2025-2027 годы"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1700000000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1700017160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"Обеспечение жильем молодых семей  Кировского муниципального района на 2023-2027 годы"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1800000000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4 732,02228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2 618,84348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3 573,38538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бюджетам муниципальных районов на реализацию мероприятий по обеспечению жильем молодых семей за счет краевого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18000L4970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3 710,85187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2 111,57350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2 881,22063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Расходы направленные на организацию оказания поддержки молодым семьям в приобретении жилого помещения или строительстве индивидуального жилого дома в целях софинансирования за счет местного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18000L4970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1 021,17041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507,26998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692,16475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Кировского муниципального района, предусмотренные проектом бюджета на 2025 год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6316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405857"/>
              </p:ext>
            </p:extLst>
          </p:nvPr>
        </p:nvGraphicFramePr>
        <p:xfrm>
          <a:off x="457200" y="1244216"/>
          <a:ext cx="8458200" cy="5186356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9090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Муниципальная программа "Организация транспортного обслуживания населения между поселениями в границах Кировского муниципального района и создание условий для предоставления качественных и доступных транспортных услуг населению»  на 2024 – 2026 годы.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1900000000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10 508,46831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75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Субсидии бюджетам субъектов муниципальных образований на организацию транспортного обслуживания населения в границах муниципальных образований Приморского края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1900Г92410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8 404,06498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0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направленные на организацию транспортного обслуживания населения в границах муниципальных образований Приморского края на территории Кировского муниципального района в целях софинансирования за счет средст местного бюджета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Times New Roman"/>
                        </a:rPr>
                        <a:t>1900S92410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2 101,01625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бюджетам муниципальных районов Приморского края  на реализацию  государственного полномочия по установлению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1900093130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Муниципальная программа "Прведение кадастровых работ в отношении земельных участков из состава земель сельскохозяйственного назначения Кировского муниципального района" на 2024-2026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3000000000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1 729,58049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1 750,93333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направленные на подготовку проектов межевания земельных участков и на проведение кадастровых работ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30000L5990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1 729,58049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1 750,93333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Всего программные мероприятия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937 536,21664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874 157,99227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857 844,06898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608" y="160338"/>
            <a:ext cx="8252791" cy="887412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25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Кировского муниципального района, предусмотренные проектом бюджета на 2025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621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территории Кировского муниципального района в 2025 году планируется реализовать в рамках проекта инициативное бюджетирование 3 проекта, 2 из них по направлению «Твой проект» и 1 по направлению «Молодежный проект».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обязательства Кировского муниципального района на 2025 год на реализацию Проекта – победителя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направлению «Твой проект» будут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исполняться за счет средств субсидии их бюджета Приморского края в сумме 2 970 000,00 руб. и за счет средств бюджета Кировского муниципального района в сумме 30 000,00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руб. на каждый проект.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Расходные обязательства Кировского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района на 2025 год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реализацию Проекта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победителя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направлению «Молодежный проект»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будут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исполняться за счет средств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бюджета Приморского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сумме 1 500 000,00 руб. и за счет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бюджета Кировского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района в сумме 15 151,52 руб.</a:t>
            </a: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Проекты, планируемые на 2025 год</a:t>
            </a:r>
            <a:endParaRPr lang="ru-RU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713" y="3193774"/>
            <a:ext cx="4426609" cy="327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379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</a:t>
            </a:r>
            <a:endParaRPr lang="ru-RU" sz="1400" dirty="0" smtClean="0"/>
          </a:p>
          <a:p>
            <a:pPr algn="just"/>
            <a:r>
              <a:rPr lang="ru-RU" sz="1400" dirty="0" smtClean="0"/>
              <a:t>(</a:t>
            </a:r>
            <a:r>
              <a:rPr lang="ru-RU" sz="1400" dirty="0"/>
              <a:t>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</a:t>
            </a:r>
            <a:endParaRPr lang="ru-RU" sz="1400" dirty="0" smtClean="0"/>
          </a:p>
          <a:p>
            <a:pPr algn="just"/>
            <a:r>
              <a:rPr lang="ru-RU" sz="1400" dirty="0" smtClean="0"/>
              <a:t>климатические </a:t>
            </a:r>
            <a:r>
              <a:rPr lang="ru-RU" sz="1400" dirty="0"/>
              <a:t>условия, населён </a:t>
            </a:r>
            <a:endParaRPr lang="ru-RU" sz="1400" dirty="0" smtClean="0"/>
          </a:p>
          <a:p>
            <a:pPr algn="just"/>
            <a:r>
              <a:rPr lang="ru-RU" sz="1400" dirty="0" smtClean="0"/>
              <a:t>неравномерно</a:t>
            </a:r>
            <a:r>
              <a:rPr lang="ru-RU" sz="1400" dirty="0"/>
              <a:t>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</a:t>
            </a:r>
            <a:endParaRPr lang="ru-RU" sz="1400" dirty="0" smtClean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ctr"/>
            <a:r>
              <a:rPr lang="ru-RU" sz="23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Административное деление</a:t>
            </a:r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229" y="4134679"/>
            <a:ext cx="2873928" cy="260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571183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7495664" y="1725869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7" y="723900"/>
            <a:ext cx="683845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01674"/>
              </p:ext>
            </p:extLst>
          </p:nvPr>
        </p:nvGraphicFramePr>
        <p:xfrm>
          <a:off x="571183" y="1141687"/>
          <a:ext cx="6702790" cy="34004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87312"/>
                <a:gridCol w="1510747"/>
                <a:gridCol w="14047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Муниципальный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долг,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всего (тыс. руб.)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кредит «Министерство финансов Приморского края» (2016 года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4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9374"/>
            <a:ext cx="8229600" cy="3727917"/>
          </a:xfrm>
        </p:spPr>
        <p:txBody>
          <a:bodyPr/>
          <a:lstStyle/>
          <a:p>
            <a:r>
              <a:rPr lang="ru-RU" sz="1600" b="1" dirty="0"/>
              <a:t>Ф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692091 Приморский край, Кировский район, </a:t>
            </a:r>
            <a:endParaRPr lang="ru-RU" sz="16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6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тел. 8 42354 23238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8 42354 22848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онтакты</a:t>
            </a:r>
            <a:endParaRPr lang="ru-RU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31722"/>
              </p:ext>
            </p:extLst>
          </p:nvPr>
        </p:nvGraphicFramePr>
        <p:xfrm>
          <a:off x="702366" y="1784594"/>
          <a:ext cx="7871791" cy="26900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22574"/>
                <a:gridCol w="2849217"/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</a:rPr>
                        <a:t> 01.01.2025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3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Территория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3483,9 </a:t>
                      </a:r>
                      <a:r>
                        <a:rPr lang="ru-RU" sz="1600" dirty="0" err="1" smtClean="0">
                          <a:effectLst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50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Население района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17 312 чел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27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Уровень безработицы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1,9%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281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</a:t>
                      </a:r>
                      <a:r>
                        <a:rPr lang="ru-RU" sz="1600" baseline="0" dirty="0" smtClean="0">
                          <a:effectLst/>
                        </a:rPr>
                        <a:t> жилищного строительства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1 808,00 </a:t>
                      </a:r>
                      <a:r>
                        <a:rPr lang="ru-RU" sz="1600" dirty="0" err="1" smtClean="0">
                          <a:effectLst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923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Размер среднемесячной заработной платы работающих (без субъектов малого предпринимательства)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49 422,8 руб.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999" y="624164"/>
            <a:ext cx="8153661" cy="88741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3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Основные социально-экономические показатели Кировского муниципального района </a:t>
            </a:r>
            <a:endParaRPr lang="ru-RU" sz="23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5529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50" dirty="0" smtClean="0"/>
              <a:t>Проект бюджета </a:t>
            </a:r>
            <a:r>
              <a:rPr lang="ru-RU" sz="1450" dirty="0"/>
              <a:t>Кировского муниципального района на </a:t>
            </a:r>
            <a:r>
              <a:rPr lang="ru-RU" sz="1450" dirty="0" smtClean="0"/>
              <a:t>2025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2026 </a:t>
            </a:r>
            <a:r>
              <a:rPr lang="ru-RU" sz="1450" dirty="0"/>
              <a:t>и </a:t>
            </a:r>
            <a:r>
              <a:rPr lang="ru-RU" sz="1450" dirty="0" smtClean="0"/>
              <a:t>2027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 smtClean="0"/>
              <a:t>Проект бюджета </a:t>
            </a:r>
            <a:r>
              <a:rPr lang="ru-RU" sz="1450" dirty="0"/>
              <a:t>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2025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2026 </a:t>
            </a:r>
            <a:r>
              <a:rPr lang="ru-RU" sz="1450" dirty="0"/>
              <a:t>и </a:t>
            </a:r>
            <a:r>
              <a:rPr lang="ru-RU" sz="1450" dirty="0" smtClean="0"/>
              <a:t>2027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2025 </a:t>
            </a:r>
            <a:r>
              <a:rPr lang="ru-RU" sz="1450" dirty="0"/>
              <a:t>– </a:t>
            </a:r>
            <a:r>
              <a:rPr lang="ru-RU" sz="1450" dirty="0" smtClean="0"/>
              <a:t>2027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2025 </a:t>
            </a:r>
            <a:r>
              <a:rPr lang="ru-RU" sz="1450" dirty="0"/>
              <a:t>- </a:t>
            </a:r>
            <a:r>
              <a:rPr lang="ru-RU" sz="1450" dirty="0" smtClean="0"/>
              <a:t>2027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2025-2027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357" y="305426"/>
            <a:ext cx="8494643" cy="594574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6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6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600" kern="0" dirty="0" smtClean="0">
                <a:solidFill>
                  <a:srgbClr val="000000"/>
                </a:solidFill>
                <a:latin typeface="Times New Roman" pitchFamily="18" charset="0"/>
              </a:rPr>
              <a:t>2025 </a:t>
            </a:r>
            <a:r>
              <a:rPr lang="ru-RU" altLang="ru-RU" sz="26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br>
              <a:rPr lang="ru-RU" altLang="ru-RU" sz="2600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2600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316000" cy="887412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Нормативы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отчислений в бюджет Кировского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 от налоговых и неналоговых доходов на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435291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по нормативу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363283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8000" y="567941"/>
            <a:ext cx="76873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 БЮДЖЕТА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7619"/>
              </p:ext>
            </p:extLst>
          </p:nvPr>
        </p:nvGraphicFramePr>
        <p:xfrm>
          <a:off x="457200" y="1876022"/>
          <a:ext cx="8424936" cy="3014031"/>
        </p:xfrm>
        <a:graphic>
          <a:graphicData uri="http://schemas.openxmlformats.org/drawingml/2006/table">
            <a:tbl>
              <a:tblPr/>
              <a:tblGrid>
                <a:gridCol w="2763078"/>
                <a:gridCol w="1921565"/>
                <a:gridCol w="1921566"/>
                <a:gridCol w="1818727"/>
              </a:tblGrid>
              <a:tr h="6683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1 045 690,86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1 030 226,56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1 027 317,47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362 133,93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314 821,00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332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106,00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683 556,93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668 592,56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639 863,47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1 045 690,86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1 030 226,56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1 027 317,47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61073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местного бюджета на 2025 год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17923327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15913</TotalTime>
  <Words>5089</Words>
  <Application>Microsoft Office PowerPoint</Application>
  <PresentationFormat>Экран (4:3)</PresentationFormat>
  <Paragraphs>1289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Основные социально-экономические показатели Кировского муниципального района </vt:lpstr>
      <vt:lpstr> Основные задачи и приоритетные направления бюджетной политики Кировского муниципального района на 2025 год </vt:lpstr>
      <vt:lpstr> Нормативы отчислений в бюджет Кировского муниципального района от налоговых и неналоговых доходов на 2025 год </vt:lpstr>
      <vt:lpstr>Презентация PowerPoint</vt:lpstr>
      <vt:lpstr>Структура доходов местного бюджета на 2025 год</vt:lpstr>
      <vt:lpstr>Структура налоговых доходов проекта бюджета на 2025 год</vt:lpstr>
      <vt:lpstr>Структура неналоговых доходов бюджета на 2025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на 2025 год.</vt:lpstr>
      <vt:lpstr>Структура расходов районного бюджета, предусмотренная  проектом  на 2025 год и плановый период 2026 и 2027 годов</vt:lpstr>
      <vt:lpstr>Структура расходов бюджета Кировского муниципального района на 2025 год</vt:lpstr>
      <vt:lpstr>Муниципальные программы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Муниципальные программы Кировского муниципального района, предусмотренные проектом бюджета на 2025 год</vt:lpstr>
      <vt:lpstr>Проекты, планируемые на 2025 год</vt:lpstr>
      <vt:lpstr>        Структура бюджета Кировского муниципального района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Пользователь Windows</cp:lastModifiedBy>
  <cp:revision>992</cp:revision>
  <cp:lastPrinted>2017-06-15T22:27:28Z</cp:lastPrinted>
  <dcterms:created xsi:type="dcterms:W3CDTF">2010-06-18T09:27:04Z</dcterms:created>
  <dcterms:modified xsi:type="dcterms:W3CDTF">2025-01-31T04:11:25Z</dcterms:modified>
</cp:coreProperties>
</file>