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58" r:id="rId3"/>
    <p:sldId id="460" r:id="rId4"/>
    <p:sldId id="461" r:id="rId5"/>
    <p:sldId id="464" r:id="rId6"/>
    <p:sldId id="463" r:id="rId7"/>
    <p:sldId id="418" r:id="rId8"/>
    <p:sldId id="430" r:id="rId9"/>
    <p:sldId id="433" r:id="rId10"/>
    <p:sldId id="434" r:id="rId11"/>
    <p:sldId id="435" r:id="rId12"/>
    <p:sldId id="436" r:id="rId13"/>
    <p:sldId id="437" r:id="rId14"/>
    <p:sldId id="438" r:id="rId15"/>
    <p:sldId id="440" r:id="rId16"/>
    <p:sldId id="439" r:id="rId17"/>
    <p:sldId id="465" r:id="rId18"/>
    <p:sldId id="441" r:id="rId19"/>
    <p:sldId id="442" r:id="rId20"/>
    <p:sldId id="448" r:id="rId21"/>
    <p:sldId id="447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7" r:id="rId30"/>
    <p:sldId id="459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17375E"/>
    <a:srgbClr val="CCFFFF"/>
    <a:srgbClr val="9966FF"/>
    <a:srgbClr val="CC3300"/>
    <a:srgbClr val="66FFCC"/>
    <a:srgbClr val="10A40C"/>
    <a:srgbClr val="66FFFF"/>
    <a:srgbClr val="FC4C5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33" autoAdjust="0"/>
    <p:restoredTop sz="92866" autoAdjust="0"/>
  </p:normalViewPr>
  <p:slideViewPr>
    <p:cSldViewPr snapToGrid="0">
      <p:cViewPr varScale="1">
        <p:scale>
          <a:sx n="85" d="100"/>
          <a:sy n="85" d="100"/>
        </p:scale>
        <p:origin x="-17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8827646544182011E-2"/>
          <c:y val="3.4983904148610245E-2"/>
          <c:w val="0.92825926636236367"/>
          <c:h val="0.894696410170968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12 месяцев 2022 г.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8.5931758530183727E-3"/>
                  <c:y val="-6.360709845201862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67E-3"/>
                  <c:y val="6.171558933185237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31E-2"/>
                  <c:y val="1.01122286240172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ru-RU" baseline="0" dirty="0" smtClean="0"/>
                      <a:t> 942</a:t>
                    </a:r>
                    <a:endParaRPr lang="ru-RU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707315.28999999992</c:v>
                </c:pt>
                <c:pt idx="1">
                  <c:v>689373.43</c:v>
                </c:pt>
                <c:pt idx="2">
                  <c:v>17941.87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12 месяцев 2023 г.</c:v>
                </c:pt>
              </c:strCache>
            </c:strRef>
          </c:tx>
          <c:dLbls>
            <c:dLbl>
              <c:idx val="0"/>
              <c:layout>
                <c:manualLayout>
                  <c:x val="1.5277777777777784E-2"/>
                  <c:y val="-3.180605344248380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58E-3"/>
                  <c:y val="8.2588768456418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43E-2"/>
                  <c:y val="-4.26271950089610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700215.64</c:v>
                </c:pt>
                <c:pt idx="1">
                  <c:v>711792.39</c:v>
                </c:pt>
                <c:pt idx="2">
                  <c:v>-11576.75</c:v>
                </c:pt>
              </c:numCache>
            </c:numRef>
          </c:val>
        </c:ser>
        <c:dLbls/>
        <c:gapWidth val="300"/>
        <c:axId val="171983232"/>
        <c:axId val="64527360"/>
      </c:barChart>
      <c:catAx>
        <c:axId val="171983232"/>
        <c:scaling>
          <c:orientation val="minMax"/>
        </c:scaling>
        <c:axPos val="b"/>
        <c:numFmt formatCode="General" sourceLinked="0"/>
        <c:majorTickMark val="none"/>
        <c:tickLblPos val="nextTo"/>
        <c:crossAx val="64527360"/>
        <c:crosses val="autoZero"/>
        <c:auto val="1"/>
        <c:lblAlgn val="ctr"/>
        <c:lblOffset val="100"/>
      </c:catAx>
      <c:valAx>
        <c:axId val="64527360"/>
        <c:scaling>
          <c:orientation val="minMax"/>
        </c:scaling>
        <c:axPos val="l"/>
        <c:majorGridlines/>
        <c:minorGridlines/>
        <c:numFmt formatCode="General" sourceLinked="0"/>
        <c:tickLblPos val="nextTo"/>
        <c:crossAx val="17198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95"/>
          <c:y val="0.23721570339839246"/>
          <c:w val="0.13191849442671477"/>
          <c:h val="0.24864515501394691"/>
        </c:manualLayout>
      </c:layout>
    </c:legend>
    <c:plotVisOnly val="1"/>
    <c:dispBlanksAs val="gap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12 месяцев</a:t>
            </a:r>
            <a:r>
              <a:rPr lang="ru-RU" baseline="0" dirty="0" smtClean="0"/>
              <a:t> </a:t>
            </a:r>
            <a:r>
              <a:rPr lang="ru-RU" dirty="0" smtClean="0"/>
              <a:t>2023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7097945351"/>
          <c:y val="0.16454841963122799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4570707391835719"/>
          <c:y val="0.30396356111468409"/>
          <c:w val="0.81154471885706181"/>
          <c:h val="0.63866316441030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2023</c:v>
                </c:pt>
              </c:strCache>
            </c:strRef>
          </c:tx>
          <c:explosion val="3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272549.57</c:v>
                </c:pt>
                <c:pt idx="1">
                  <c:v>20322.349999999991</c:v>
                </c:pt>
                <c:pt idx="2">
                  <c:v>407343.72000000009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12 месяцев 2023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104.52</c:v>
                </c:pt>
                <c:pt idx="1">
                  <c:v>88.410000000000025</c:v>
                </c:pt>
                <c:pt idx="2">
                  <c:v>98.16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rotY val="20"/>
      <c:depthPercent val="100"/>
      <c:perspective val="30"/>
    </c:view3D>
    <c:plotArea>
      <c:layout>
        <c:manualLayout>
          <c:layoutTarget val="inner"/>
          <c:xMode val="edge"/>
          <c:yMode val="edge"/>
          <c:x val="9.7494860017497881E-2"/>
          <c:y val="0.36566940712229018"/>
          <c:w val="0.44556802274715668"/>
          <c:h val="0.59594713605381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2023</c:v>
                </c:pt>
              </c:strCache>
            </c:strRef>
          </c:tx>
          <c:explosion val="25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87E-2"/>
                  <c:y val="-0.11676450860309127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11811023622065E-2"/>
                  <c:y val="7.051140939888725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22856517935291E-2"/>
                  <c:y val="1.224224556711222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77690288713909E-2"/>
                  <c:y val="-1.897289720505368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8447069116361E-2"/>
                  <c:y val="-4.93306616242862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1624125109361344E-2"/>
                  <c:y val="-8.4782185518786995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94510061242348E-2"/>
                  <c:y val="-3.406805332129182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06353893263343E-2"/>
                  <c:y val="-2.0079644717694009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4.5139873140857385E-2"/>
                  <c:y val="-2.1917711071889393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3.8669510061242342E-2"/>
                  <c:y val="2.926143744025381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  <c:pt idx="11">
                  <c:v>Прочие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243951.97999999998</c:v>
                </c:pt>
                <c:pt idx="1">
                  <c:v>19841.649999999994</c:v>
                </c:pt>
                <c:pt idx="2">
                  <c:v>609.63</c:v>
                </c:pt>
                <c:pt idx="3" formatCode="General">
                  <c:v>-126.33</c:v>
                </c:pt>
                <c:pt idx="4" formatCode="General">
                  <c:v>3136.8900000000008</c:v>
                </c:pt>
                <c:pt idx="5">
                  <c:v>2149.3200000000002</c:v>
                </c:pt>
                <c:pt idx="6">
                  <c:v>2986.4300000000007</c:v>
                </c:pt>
                <c:pt idx="7" formatCode="#,##0">
                  <c:v>11968.17</c:v>
                </c:pt>
                <c:pt idx="8" formatCode="#,##0">
                  <c:v>885.59</c:v>
                </c:pt>
                <c:pt idx="9" formatCode="#,##0">
                  <c:v>2270.09</c:v>
                </c:pt>
                <c:pt idx="10" formatCode="#,##0">
                  <c:v>2012.54</c:v>
                </c:pt>
                <c:pt idx="11" formatCode="#,##0">
                  <c:v>417.19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0.55086723534558213"/>
          <c:y val="0.18645392242636352"/>
          <c:w val="0.44054593175853013"/>
          <c:h val="0.535657257069500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2022</c:v>
                </c:pt>
                <c:pt idx="1">
                  <c:v>12 месяцев 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234784</c:v>
                </c:pt>
                <c:pt idx="1">
                  <c:v>243952</c:v>
                </c:pt>
              </c:numCache>
            </c:numRef>
          </c:val>
        </c:ser>
        <c:dLbls/>
        <c:axId val="173905408"/>
        <c:axId val="173906944"/>
      </c:barChart>
      <c:catAx>
        <c:axId val="173905408"/>
        <c:scaling>
          <c:orientation val="minMax"/>
        </c:scaling>
        <c:axPos val="b"/>
        <c:numFmt formatCode="General" sourceLinked="0"/>
        <c:tickLblPos val="nextTo"/>
        <c:crossAx val="173906944"/>
        <c:crosses val="autoZero"/>
        <c:auto val="1"/>
        <c:lblAlgn val="ctr"/>
        <c:lblOffset val="100"/>
      </c:catAx>
      <c:valAx>
        <c:axId val="173906944"/>
        <c:scaling>
          <c:orientation val="minMax"/>
        </c:scaling>
        <c:axPos val="l"/>
        <c:majorGridlines/>
        <c:numFmt formatCode="#,##0" sourceLinked="1"/>
        <c:tickLblPos val="nextTo"/>
        <c:crossAx val="173905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rAngAx val="1"/>
    </c:view3D>
    <c:floor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>
        <c:manualLayout>
          <c:layoutTarget val="inner"/>
          <c:xMode val="edge"/>
          <c:yMode val="edge"/>
          <c:x val="6.7838593146753112E-2"/>
          <c:y val="2.1733228085325091E-2"/>
          <c:w val="0.91540157480314954"/>
          <c:h val="0.6937225008066298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2022г.</c:v>
                </c:pt>
                <c:pt idx="1">
                  <c:v>12 месяцев 2023г.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2526</c:v>
                </c:pt>
                <c:pt idx="1">
                  <c:v>2981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1.4502980019804003E-3"/>
                  <c:y val="-3.924726483206674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649953901369620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2022г.</c:v>
                </c:pt>
                <c:pt idx="1">
                  <c:v>12 месяцев 2023г.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25</c:v>
                </c:pt>
                <c:pt idx="1">
                  <c:v>5</c:v>
                </c:pt>
              </c:numCache>
            </c:numRef>
          </c:val>
        </c:ser>
        <c:dLbls>
          <c:showVal val="1"/>
        </c:dLbls>
        <c:gapWidth val="75"/>
        <c:shape val="box"/>
        <c:axId val="174222720"/>
        <c:axId val="174236800"/>
        <c:axId val="0"/>
      </c:bar3DChart>
      <c:catAx>
        <c:axId val="174222720"/>
        <c:scaling>
          <c:orientation val="minMax"/>
        </c:scaling>
        <c:axPos val="b"/>
        <c:numFmt formatCode="General" sourceLinked="0"/>
        <c:majorTickMark val="none"/>
        <c:tickLblPos val="nextTo"/>
        <c:crossAx val="174236800"/>
        <c:crossesAt val="0"/>
        <c:auto val="1"/>
        <c:lblAlgn val="ctr"/>
        <c:lblOffset val="100"/>
      </c:catAx>
      <c:valAx>
        <c:axId val="174236800"/>
        <c:scaling>
          <c:orientation val="minMax"/>
        </c:scaling>
        <c:axPos val="l"/>
        <c:numFmt formatCode="#,##0" sourceLinked="1"/>
        <c:majorTickMark val="none"/>
        <c:tickLblPos val="nextTo"/>
        <c:crossAx val="174222720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37E-4"/>
          <c:y val="0.80796719476090917"/>
          <c:w val="0.91811765936519663"/>
          <c:h val="0.14072903670700887"/>
        </c:manualLayout>
      </c:layout>
    </c:legend>
    <c:plotVisOnly val="1"/>
    <c:dispBlanksAs val="gap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2021 год</c:v>
                </c:pt>
              </c:strCache>
            </c:strRef>
          </c:tx>
          <c:dPt>
            <c:idx val="3"/>
            <c:explosion val="7"/>
          </c:dPt>
          <c:dPt>
            <c:idx val="6"/>
            <c:explosion val="73"/>
          </c:dPt>
          <c:dLbls>
            <c:showVal val="1"/>
            <c:showCatName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Социальная политика</c:v>
                </c:pt>
                <c:pt idx="8">
                  <c:v>Культра, кинематография</c:v>
                </c:pt>
                <c:pt idx="9">
                  <c:v>Физкультура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69042.09</c:v>
                </c:pt>
                <c:pt idx="1">
                  <c:v>0</c:v>
                </c:pt>
                <c:pt idx="2" formatCode="#,##0.00">
                  <c:v>90.72</c:v>
                </c:pt>
                <c:pt idx="3">
                  <c:v>22702.71</c:v>
                </c:pt>
                <c:pt idx="4">
                  <c:v>1425.6499999999999</c:v>
                </c:pt>
                <c:pt idx="5">
                  <c:v>863.05223999999976</c:v>
                </c:pt>
                <c:pt idx="6">
                  <c:v>542980.62422</c:v>
                </c:pt>
                <c:pt idx="7">
                  <c:v>25946.333639999993</c:v>
                </c:pt>
                <c:pt idx="8">
                  <c:v>18080.666840000005</c:v>
                </c:pt>
                <c:pt idx="9">
                  <c:v>8820.609389999996</c:v>
                </c:pt>
                <c:pt idx="10">
                  <c:v>6.8033000000000001</c:v>
                </c:pt>
                <c:pt idx="11">
                  <c:v>21833.111349999988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Val val="1"/>
            <c:showCatName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Социальная политика</c:v>
                </c:pt>
                <c:pt idx="8">
                  <c:v>Культра, кинематография</c:v>
                </c:pt>
                <c:pt idx="9">
                  <c:v>Физкультура</c:v>
                </c:pt>
                <c:pt idx="10">
                  <c:v>Обслуживание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9.7000000000000011</c:v>
                </c:pt>
                <c:pt idx="1">
                  <c:v>0</c:v>
                </c:pt>
                <c:pt idx="2">
                  <c:v>0</c:v>
                </c:pt>
                <c:pt idx="3">
                  <c:v>3.2</c:v>
                </c:pt>
                <c:pt idx="4">
                  <c:v>0.2</c:v>
                </c:pt>
                <c:pt idx="5">
                  <c:v>0.1</c:v>
                </c:pt>
                <c:pt idx="6">
                  <c:v>76.400000000000006</c:v>
                </c:pt>
                <c:pt idx="7">
                  <c:v>3.5</c:v>
                </c:pt>
                <c:pt idx="8">
                  <c:v>2.5</c:v>
                </c:pt>
                <c:pt idx="9">
                  <c:v>1.3</c:v>
                </c:pt>
                <c:pt idx="10">
                  <c:v>0</c:v>
                </c:pt>
                <c:pt idx="11">
                  <c:v>3.1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0.58359</cdr:x>
      <cdr:y>0.34258</cdr:y>
    </cdr:from>
    <cdr:to>
      <cdr:x>0.96061</cdr:x>
      <cdr:y>0.47091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376" y="1617831"/>
          <a:ext cx="1424763" cy="60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0.52317</cdr:x>
      <cdr:y>0.32784</cdr:y>
    </cdr:from>
    <cdr:to>
      <cdr:x>1</cdr:x>
      <cdr:y>0.49861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88734" y="1455749"/>
          <a:ext cx="1721469" cy="758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i="1" dirty="0" smtClean="0">
              <a:latin typeface="+mn-lt"/>
              <a:ea typeface="+mn-ea"/>
              <a:cs typeface="+mn-cs"/>
            </a:rPr>
            <a:t>272 549,57  тыс.руб.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104,52</a:t>
          </a:r>
          <a:r>
            <a:rPr lang="ru-RU" dirty="0" smtClean="0"/>
            <a:t>%</a:t>
          </a:r>
          <a:endParaRPr lang="ru-RU" sz="1100" dirty="0" smtClean="0"/>
        </a:p>
      </cdr:txBody>
    </cdr:sp>
  </cdr:relSizeAnchor>
  <cdr:relSizeAnchor xmlns:cdr="http://schemas.openxmlformats.org/drawingml/2006/chartDrawing">
    <cdr:from>
      <cdr:x>0.69613</cdr:x>
      <cdr:y>0.79962</cdr:y>
    </cdr:from>
    <cdr:to>
      <cdr:x>1</cdr:x>
      <cdr:y>0.87392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30680" y="3776241"/>
          <a:ext cx="1148315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0.59611</cdr:x>
      <cdr:y>0.79737</cdr:y>
    </cdr:from>
    <cdr:to>
      <cdr:x>1</cdr:x>
      <cdr:y>0.91297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52078" y="3540677"/>
          <a:ext cx="1458125" cy="513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20 322,35 тыс.руб.; 98,16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0.19813</cdr:x>
      <cdr:y>0.60374</cdr:y>
    </cdr:from>
    <cdr:to>
      <cdr:x>0.63986</cdr:x>
      <cdr:y>0.73216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5290" y="2680874"/>
          <a:ext cx="1594734" cy="570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407 343,72 тыс.руб.; 88,41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12 месяцев 2023 года, тыс.руб.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11.04.2024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08.12.2022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г.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№95-НПА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2023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2024-2025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годов»  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12 месяцев 2023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НДФЛ в структуре налоговых и неналоговых доходов 2023 года  (292 871,92 тыс. руб.) составила 83,30%  или 243 951,98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12 месяцев 2023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969987904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4382" y="3151293"/>
            <a:ext cx="3636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103,84%. В сравнении с предыдущим годом поступление увеличилось  на 9 168,41 тыс. руб. или на 3,91%.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на 2023 год составил – 85,00%, что соответствует дополнительному нормативу отчислений на 2022 год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319" y="1269370"/>
            <a:ext cx="779366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19" y="1552591"/>
            <a:ext cx="7132082" cy="1092607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2023 года составило -126,33 тыс. руб., поступления по данному виду дохода на 2023 год не предусмотрены (данный вид дохода не планировался в виду того, что с 1 января 2021 года ЕНВД не применяется, согласно письма ФНС от 20.11.2020г. № СД-4-3/19053 всех плательщиков ЕНВД автоматически снимают с налогового учета с 1 января 2021г.).  	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8528" y="2480501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708" y="2819055"/>
            <a:ext cx="6976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 за 12 месяцев 2023 года составило 3 136,89 тыс. руб. при установленном годовом плане 3 221,20 тыс. руб. выполнение составило 97,38%, в сравнении с предыдущим годом поступление увеличилось на 2 357,87 тыс. руб. или на 302,67%.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17" y="2555602"/>
            <a:ext cx="1659276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29655" y="3728678"/>
            <a:ext cx="7846828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3700" y="4312366"/>
            <a:ext cx="1256263" cy="116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565" y="4067232"/>
            <a:ext cx="7605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2023 года составило 2 149,32 тыс. руб., при установленном годовом плане 2 200,00 тыс. руб. выполнение составило – 97,70%, в сравнении с предыдущим годом поступление уменьшилось  на  4 025,51  тыс. руб. или 65,19%.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461" y="1438647"/>
            <a:ext cx="1414960" cy="1120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 2023 года акцизов поступило 19 841,65 тыс. руб. при плане 16 800,00 тыс. руб., что соответствует 118,11%, в сравнении с предыдущим годом поступление увеличилось на 2 155,91 тыс. руб. или на 12,19%. Акцизы на нефтепродукты поступают в соответствии с установленными дифференцированными нормативами.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38" y="5234609"/>
            <a:ext cx="1581839" cy="11703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517" y="4896055"/>
            <a:ext cx="720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Упрощенная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налогообложения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8367" y="5234609"/>
            <a:ext cx="6358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плане 647,00 тыс. руб. исполнение за 2023 год составило 609,63 тыс. руб. или 94,22%.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район поступает 2% согласно закона Приморского края от 20.12.2022 № 253-КЗ «О краевом бюджете на 2023 год и плановый период 2024 и 2025 годов» </a:t>
            </a:r>
          </a:p>
        </p:txBody>
      </p:sp>
    </p:spTree>
    <p:extLst>
      <p:ext uri="{BB962C8B-B14F-4D97-AF65-F5344CB8AC3E}">
        <p14:creationId xmlns:p14="http://schemas.microsoft.com/office/powerpoint/2010/main" xmlns="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085118878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2986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200635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2586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894" y="612932"/>
            <a:ext cx="8218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Государственной пошлины за 12 месяцев 2023 года поступило 2 986,43 тыс. руб. при установленном годовом плане 2 950,00 тыс. руб. выполнение составило 101,23%. В сравнении с предыдущим годом поступление уменьшилось на 222,18 тыс. руб. или на 6,92%. в связи с уменьшением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53927"/>
            <a:ext cx="86798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сдачи в аренду имущества.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за 2023 год по доходам от сдачи в аренду имущества выполнен на 93,53%, при плане 3 262,33 тыс. руб., исполнение составило 3 051,11 тыс. руб. </a:t>
            </a:r>
          </a:p>
          <a:p>
            <a:pPr>
              <a:spcBef>
                <a:spcPts val="60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бюджетов муниципальных районов.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источнику зачисляются суммы возмещения эксплуатационных   (коммунальных) расходов. На 01.01.2022 поступило 988,19 тыс. руб.,  выполнение годового плана года составило 93,49 % при плане 1 057,0 тыс. руб. Невыполнение план связано с образовавшейся задолженностью в размере 36,82 тыс. руб. 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дохода, платежи поступают в соответствии с заключенными договорами, оплата производится до 10 числа месяца, следующего за квартальным.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112" y="4182677"/>
            <a:ext cx="2307119" cy="189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568" y="30235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91082" y="302359"/>
            <a:ext cx="87806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установленном годовом плане 7 770,43 тыс. руб., выполнение плана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аренде земельных участков составило 8 842,12 тыс. руб. или  113,79%.</a:t>
            </a:r>
          </a:p>
          <a:p>
            <a:pPr algn="just">
              <a:spcBef>
                <a:spcPts val="0"/>
              </a:spcBef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 сельских поселений: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выполнен на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107,11%. При годовом плане 1 054,17 тыс. руб. в бюджет района на 01.01.2024 г.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– 1 129,16 тыс. руб. или 110,29%.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 городских поселений: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6 448,00 тыс. руб. в бюджет района поступило на 01.01.2024 г. -  7 453,29 тыс. руб. или 115,59%.  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за земли находящиеся в собственности района: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268,26 тыс. руб. в бюджет района поступило на 01.01.2024 г. – 259,67 тыс. руб. или 96,80%. 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поступают платежи от ООО «Кировская электросеть» и КГУП «Примтеплоэнерго» ежемесячно в установленные договором сроки.</a:t>
            </a:r>
          </a:p>
          <a:p>
            <a:pPr algn="just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по соглашениям об установлении сервитута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установленном плане 74,10 тыс. руб., исполнение составило 74,93 или 101,12%.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9876" y="2129883"/>
            <a:ext cx="862391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При установленном годовом плане 1 907,52 тыс. руб., выполнение плана по продаже земельных участков составило 2 012,54 тыс. руб. или  103,21%.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 Доходы от продажи земельных участков городских поселений </a:t>
            </a:r>
            <a:r>
              <a:rPr lang="ru-RU" sz="1400" dirty="0" smtClean="0">
                <a:latin typeface="Times New Roman"/>
                <a:ea typeface="Times New Roman"/>
              </a:rPr>
              <a:t>при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годовом плане 1 344,00 тыс. руб. исполнение на 01.01.2024 г.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составило – 1 299,91 тыс. руб. или 96,72%. 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i="1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Доходы от продажи земельных участков сельских поселений </a:t>
            </a:r>
            <a:r>
              <a:rPr lang="ru-RU" sz="1400" dirty="0" smtClean="0">
                <a:latin typeface="Times New Roman"/>
                <a:ea typeface="Times New Roman"/>
              </a:rPr>
              <a:t>при плане 119,03 тыс. рублей поступило 118,98 тыс. руб. или 99,95%.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Доходы от продажи земельных участков района. </a:t>
            </a:r>
            <a:r>
              <a:rPr lang="ru-RU" sz="1400" dirty="0" smtClean="0">
                <a:latin typeface="Times New Roman"/>
                <a:ea typeface="Times New Roman"/>
              </a:rPr>
              <a:t>при плане 444,59 тыс. рублей поступило 389,20 тыс. руб. или 87,54%. Управлением муниципальной собственности, архитектуры и правовой экспертизы продан земельный участок по адресу </a:t>
            </a:r>
            <a:r>
              <a:rPr lang="ru-RU" sz="1400" dirty="0" err="1" smtClean="0">
                <a:latin typeface="Times New Roman"/>
                <a:ea typeface="Times New Roman"/>
              </a:rPr>
              <a:t>пгт</a:t>
            </a:r>
            <a:r>
              <a:rPr lang="ru-RU" sz="1400" dirty="0" smtClean="0">
                <a:latin typeface="Times New Roman"/>
                <a:ea typeface="Times New Roman"/>
              </a:rPr>
              <a:t>. Кировский, ул. Дорожников 8Б.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40" y="170600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816" y="577449"/>
            <a:ext cx="87620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12 месяца 2023 года доходов от реализации муниципального имущества при годовом плане 4 048,59 тыс. руб., поступило 532,00 тыс. руб. или 13,14%.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Проданы Автомашина TOYOTA HIACE, 1996 г. выпуска – 276,00 тыс. руб. и здание по адресу ул. Дорожников 8Б – 256,00 тыс. руб.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9152" y="2426713"/>
            <a:ext cx="2565274" cy="15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5"/>
            <a:ext cx="5749668" cy="17081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12 месяцев 2023 года поступило 2 986,43 тыс. руб. при установленном годовом плане 2 950,00 тыс. руб. выполнение составило 101,23%. В сравнении с предыдущим годом поступление уменьшилось на 222,18 тыс. руб. или на 6,92%. в связи с уменьшением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908" y="5678646"/>
            <a:ext cx="574966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дохода поступает в соответствие с расчетами по утвержденным нормативам 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094" y="4508668"/>
            <a:ext cx="2248931" cy="1920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26773" y="164439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002" y="3266543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102870"/>
            <a:ext cx="841057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Прочие неналоговые поступления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компенсации затрат бюджетов муниципальных районов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данному источнику зачисляются суммы возмещения эксплуатационных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коммунальных) расходов.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01.01.2024 года поступило 2 768,78 тыс. руб., выполнение годового плана составило 103,93% при плане 2 664,00 тыс. руб. 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Доходы, поступающие в порядке возмещения расходов, понесенных в связи с эксплуатацией имущества муниципальных районов: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плане 760,00 тыс. руб. исполнение составило 856,22 тыс. руб.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112,66%.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данному виду дохода платежи поступают в соответствии с заключенными договорами, оплата производится до 10 числа каждого месяца. 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Прочие доходы от компенсации затрат бюджетов муниципальных районов: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плановых значениях 1 904,00 тыс. руб. исполнение составило 1 912,56 тыс. руб. или 109,44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Невыясненные поступления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01.01.2024 года сумма невыясненных поступлений в результате суммы, поступившей по неверным реквизитам (КБК) составила -1,03 тыс. руб.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Прочие неналоговые поступления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2023 год по данному виду дохода  поступило 418,22 тыс. руб. при годовом плане 424,00 тыс. руб. выполнение составило 98,61%.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Невыполнение плана связано с образовавшейся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задолженностью. Всего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УМСАПЭ заключено  9 договоров. По неисполненным договорам ведется претензионная работа.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сравнении с предыдущим годом поступление увеличилось на 99,33 тыс. руб. или  31,15%.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486029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842" y="1380082"/>
            <a:ext cx="4729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12 месяцев 2022 года в бюджет района поступило 1 487,86 тыс. руб., при плане 1 375,00 тыс.  руб. или 108,21 %. В сравнении с прошлым годом поступление средств по штрафам увеличилось на 256,51 тыс. руб.  или на 20,83%.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900" y="860301"/>
            <a:ext cx="2805284" cy="2103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223" y="3677134"/>
            <a:ext cx="2331217" cy="190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182927"/>
              </p:ext>
            </p:extLst>
          </p:nvPr>
        </p:nvGraphicFramePr>
        <p:xfrm>
          <a:off x="413999" y="3639038"/>
          <a:ext cx="5948641" cy="21058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51995"/>
                <a:gridCol w="1042642"/>
                <a:gridCol w="1000936"/>
                <a:gridCol w="1053068"/>
              </a:tblGrid>
              <a:tr h="429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Исполнение 2022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Исполнение 2023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Прирост 2022 к 2023,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182 Федеральная налоговая служба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-1,27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188 МВД Российской Федерации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61,97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61,97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779 Министерство имущественных и земельных отношений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311,59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-311,59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785 Департамент правоохранительной направленности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709,52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843,43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133,91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951 Администрация КМР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459,48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918,33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458,85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807 Министерство лесного и охотничьего хозяйства Приморского края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188,81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182,81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1 487,86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2 012,54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524,68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6890962"/>
              </p:ext>
            </p:extLst>
          </p:nvPr>
        </p:nvGraphicFramePr>
        <p:xfrm>
          <a:off x="510745" y="2136835"/>
          <a:ext cx="8254314" cy="20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53 195,27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76 815,32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38 279,39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5 424,59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286 855,98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307 552,85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21 063,39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19 183,00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-2 100,00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-1 632,04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397 294,03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407 343,72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2" y="4644717"/>
            <a:ext cx="8229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Общая сумма безвозмездных поступлений за 12 месяцев 2023 года составила 407 343,72 тыс. руб. или 98,16 %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700 215,64 тыс. руб., доля же безвозмездных поступлений составляет 58,17% 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086678" y="434767"/>
            <a:ext cx="782872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Основные термины и понятия, используемые при составлении бюджета 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25475" y="953033"/>
            <a:ext cx="8516938" cy="5555717"/>
            <a:chOff x="394" y="1062"/>
            <a:chExt cx="5365" cy="303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93" y="1062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бюджет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57" y="106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91" y="106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144" y="106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145" y="1062"/>
              <a:ext cx="265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форма образования и расходования денежных средств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75" y="1073"/>
              <a:ext cx="19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, предназначенных для финансового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612" y="119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93" y="1312"/>
              <a:ext cx="85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доходы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484" y="131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10" y="131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564" y="131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590" y="1314"/>
              <a:ext cx="39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поступающие в бюджет денежные средства, за исключением средств, являющихся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94" y="1439"/>
              <a:ext cx="23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источниками финансирования дефицита бюджета;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675" y="143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" y="1563"/>
              <a:ext cx="4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расходы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154" y="1563"/>
              <a:ext cx="47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571" y="156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633" y="1565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687" y="156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749" y="1565"/>
              <a:ext cx="34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выплачиваемые из бюджета денежные средства, за исключением средств,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94" y="1690"/>
              <a:ext cx="29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являющихся источниками финансирования дефицита бюджета;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267" y="169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93" y="1814"/>
              <a:ext cx="9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дефицит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543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570" y="1816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623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650" y="1816"/>
              <a:ext cx="23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превышение расходов бюджета над его доходами;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918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93" y="1939"/>
              <a:ext cx="99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профицит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616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642" y="1941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694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721" y="1941"/>
              <a:ext cx="19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превышение доходов бюджета над его ра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693" y="1941"/>
              <a:ext cx="6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сходами;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990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693" y="2064"/>
              <a:ext cx="13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бюджетные ассигнования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005" y="206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106" y="2066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159" y="206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2261" y="2066"/>
              <a:ext cx="28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предельные объемы денежных средств, предусмотренных в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94" y="2191"/>
              <a:ext cx="36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соответствующем финансовом году для исполнения бюджетных обязательств;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949" y="219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693" y="2315"/>
              <a:ext cx="11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муниципальный долг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1737" y="23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765" y="2317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818" y="23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846" y="2317"/>
              <a:ext cx="36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обязательства, возникающие из муниципальных заимствований, гарантий по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394" y="2442"/>
              <a:ext cx="6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427" y="2428"/>
              <a:ext cx="48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обязательствам третьих лиц, другие обязательства в соответствии с видами долговых обязательств,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394" y="2568"/>
              <a:ext cx="23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принятые на себя муниципальным образованием;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2632" y="2568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693" y="2690"/>
              <a:ext cx="144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межбюджетные трансферты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076" y="269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125" y="2692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2178" y="269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228" y="2692"/>
              <a:ext cx="31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средства, предоставляемые одним бюджетом бюджетной системы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394" y="2817"/>
              <a:ext cx="497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</a:rPr>
                <a:t>Российской Федерации другому бюджету бюджетной системы Российской Федерации;</a:t>
              </a:r>
              <a:endParaRPr lang="ru-RU" altLang="ru-RU" sz="1400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1" hangingPunct="1"/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145" y="2817"/>
              <a:ext cx="274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339" y="28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693" y="2941"/>
              <a:ext cx="132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текущий финансовый год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1974" y="294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022" y="2943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076" y="294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124" y="2943"/>
              <a:ext cx="3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год, в котором осуществляется исполнение бюджета, составление и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394" y="3069"/>
              <a:ext cx="48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рассмотрение проекта бюджета на очередной финансовый год (очередной финансовый год и плановый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394" y="3194"/>
              <a:ext cx="4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период);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778" y="319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600" y="3319"/>
              <a:ext cx="13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 очередной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финансовый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1946" y="3319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 год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001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836" y="3320"/>
              <a:ext cx="2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081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169" y="3308"/>
              <a:ext cx="27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-год, следующий за текущим финансовым годом;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4303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612" y="3442"/>
              <a:ext cx="100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плановый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период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1541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1567" y="344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1621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1647" y="3444"/>
              <a:ext cx="3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два финансовых года, следующие за очередным финансовым годом;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4739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588" y="3559"/>
              <a:ext cx="142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отчетный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финансовый год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1976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2002" y="3569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2055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2082" y="3569"/>
              <a:ext cx="24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год, предшествующий текущему финансовому году;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4454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600" y="3693"/>
              <a:ext cx="121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публичные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слушания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1739" y="369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1766" y="3695"/>
              <a:ext cx="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801" y="369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829" y="3695"/>
              <a:ext cx="10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обсуждение проектов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2898" y="3686"/>
              <a:ext cx="27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муниципальных правовых актов по вопросам местного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394" y="3820"/>
              <a:ext cx="42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значения с участием жителей Кировского муниципального района, проводимые Думой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394" y="3946"/>
              <a:ext cx="40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Кировского муниципального района или главой Кировского муниципального района.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4861" y="394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8387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2023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746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2023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5442643"/>
              </p:ext>
            </p:extLst>
          </p:nvPr>
        </p:nvGraphicFramePr>
        <p:xfrm>
          <a:off x="431800" y="987425"/>
          <a:ext cx="8443913" cy="50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8819568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2023 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5793402"/>
              </p:ext>
            </p:extLst>
          </p:nvPr>
        </p:nvGraphicFramePr>
        <p:xfrm>
          <a:off x="410818" y="1227437"/>
          <a:ext cx="8491882" cy="37730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2263"/>
                <a:gridCol w="3153291"/>
                <a:gridCol w="1425460"/>
                <a:gridCol w="1483671"/>
                <a:gridCol w="954697"/>
                <a:gridCol w="952500"/>
              </a:tblGrid>
              <a:tr h="72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 12 месяцев              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2023г.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Уточнено на 2023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Исполнено за  12 месяцев              2023г.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45987,024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72835,422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75236,547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69042,094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90,723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90,723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37875,017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21028,220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31834,434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22702,714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5792,782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1218,687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1671,647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1425,652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1080,000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886,000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863,052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518029,357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481509,289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557269,951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542980,624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23325,844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13295,319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18528,078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18080,667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31192,572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45466,556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27776,985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25946,334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5400,761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4390,360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8900,637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8820,610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81,812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7,955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6,803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21688,259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19464,912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21833,111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21833,111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 РАСХОДОВ: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689373,428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660498,765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744036,068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711792,384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9096737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54056" y="1074871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059226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821781" y="241808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828000" y="2972059"/>
            <a:ext cx="2458116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7132" y="2972059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8148" y="3001169"/>
            <a:ext cx="2622947" cy="89957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427805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Р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ешением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Думы Кировского муниципального района от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08.12.2022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г. №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95-НПА 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«О районном бюджете на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2023 год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и плановый период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2024-2025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годов»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4530" y="4798831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851" y="4181104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sz="1600" b="1" kern="0" dirty="0" smtClean="0">
                <a:latin typeface="Times New Roman"/>
              </a:rPr>
              <a:t>Из </a:t>
            </a:r>
            <a:r>
              <a:rPr lang="ru-RU" sz="1600" b="1" kern="0" dirty="0">
                <a:latin typeface="Times New Roman"/>
              </a:rPr>
              <a:t>принятых к финансированию на  </a:t>
            </a:r>
            <a:r>
              <a:rPr lang="ru-RU" sz="1600" b="1" kern="0" dirty="0" smtClean="0">
                <a:latin typeface="Times New Roman"/>
              </a:rPr>
              <a:t>2023 </a:t>
            </a:r>
            <a:r>
              <a:rPr lang="ru-RU" sz="1600" b="1" kern="0" dirty="0">
                <a:latin typeface="Times New Roman"/>
              </a:rPr>
              <a:t>год </a:t>
            </a:r>
            <a:r>
              <a:rPr lang="ru-RU" sz="1600" b="1" kern="0" dirty="0" smtClean="0">
                <a:latin typeface="Times New Roman"/>
              </a:rPr>
              <a:t>13-ти </a:t>
            </a:r>
            <a:r>
              <a:rPr lang="ru-RU" sz="1600" b="1" kern="0" dirty="0">
                <a:latin typeface="Times New Roman"/>
              </a:rPr>
              <a:t>муниципальных программ на сумму </a:t>
            </a:r>
            <a:r>
              <a:rPr lang="ru-RU" sz="1600" b="1" kern="0" dirty="0" smtClean="0">
                <a:latin typeface="Times New Roman"/>
              </a:rPr>
              <a:t> 657535,334 тыс</a:t>
            </a:r>
            <a:r>
              <a:rPr lang="ru-RU" sz="1600" b="1" kern="0" dirty="0">
                <a:latin typeface="Times New Roman"/>
              </a:rPr>
              <a:t>. руб., расходы за </a:t>
            </a:r>
            <a:r>
              <a:rPr lang="ru-RU" sz="1600" b="1" kern="0" dirty="0" smtClean="0">
                <a:latin typeface="Times New Roman"/>
              </a:rPr>
              <a:t>2023 </a:t>
            </a:r>
            <a:r>
              <a:rPr lang="ru-RU" sz="1600" b="1" kern="0" dirty="0"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latin typeface="Times New Roman"/>
              </a:rPr>
              <a:t>13-ти </a:t>
            </a:r>
            <a:r>
              <a:rPr lang="ru-RU" sz="1600" b="1" kern="0" dirty="0"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latin typeface="Times New Roman"/>
              </a:rPr>
              <a:t> 633376,776 тыс</a:t>
            </a:r>
            <a:r>
              <a:rPr lang="ru-RU" sz="1600" b="1" kern="0" dirty="0">
                <a:latin typeface="Times New Roman"/>
              </a:rPr>
              <a:t>. руб., что составило </a:t>
            </a:r>
            <a:r>
              <a:rPr lang="ru-RU" sz="1600" b="1" kern="0" dirty="0" smtClean="0">
                <a:latin typeface="Times New Roman"/>
              </a:rPr>
              <a:t>96,32% </a:t>
            </a:r>
            <a:r>
              <a:rPr lang="ru-RU" sz="1600" b="1" kern="0" dirty="0">
                <a:latin typeface="Times New Roman"/>
              </a:rPr>
              <a:t>от годовых </a:t>
            </a:r>
            <a:r>
              <a:rPr lang="ru-RU" sz="1600" b="1" kern="0" dirty="0" smtClean="0">
                <a:latin typeface="Times New Roman"/>
              </a:rPr>
              <a:t>назначений.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6011228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409" y="119270"/>
            <a:ext cx="7947991" cy="564471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2023 год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2934012"/>
              </p:ext>
            </p:extLst>
          </p:nvPr>
        </p:nvGraphicFramePr>
        <p:xfrm>
          <a:off x="206443" y="688317"/>
          <a:ext cx="8654555" cy="5664569"/>
        </p:xfrm>
        <a:graphic>
          <a:graphicData uri="http://schemas.openxmlformats.org/drawingml/2006/table">
            <a:tbl>
              <a:tblPr firstRow="1" firstCol="1" bandRow="1"/>
              <a:tblGrid>
                <a:gridCol w="4343664"/>
                <a:gridCol w="686178"/>
                <a:gridCol w="897919"/>
                <a:gridCol w="1077883"/>
                <a:gridCol w="1011150"/>
                <a:gridCol w="637761"/>
              </a:tblGrid>
              <a:tr h="37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/>
                          <a:ea typeface="Times New Roman"/>
                        </a:rPr>
                        <a:t>Ведомст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-во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на 2023 год (тыс.руб.)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Исполнено за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2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023 год (тыс.руб.)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в Кировском муниципальном районе на 2023-2027 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537 355,67908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522 760,73729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97,28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2023-2027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993,000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989,72829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99,67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"Профилактика экстремизма и терроризма на территории Кировского района на 2023-2027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0300000000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767,000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734,762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95,80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физической культуры и спорта в Кировском муниципальном районе на 2023-2027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0400000000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8 900,63680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8 820,60939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99,10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"Сохранение и развитие культуры в Кировском муниципальном районе на 2023-2027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0600000000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37 629,31198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37 014,78176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98,37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малого и среднего предпринимательства в Кировском муниципальном районе на 2023-2027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0900000000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81,16250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81,16250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2023-2027 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27 615,05099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20 018,44470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72,49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2022-2026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1 128,000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1 060,102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93,98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2022-2024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21 841,06596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21 839,91465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99,99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"Противодействия коррупции в администрации Кировского муниципального района на 2023-2025 годы"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20,0000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21 154,42707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19 986,53329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94,47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"Укрепление общественного здоровья" на 2021-2024 годы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"Поддержка социально ориентированных некоммерческих организаций Кировского муниципального района на 2022-2024 годы"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программные мероприятия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657 535,33438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633 376,77587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96,32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5876768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0" t="3003" r="5453" b="12746"/>
          <a:stretch/>
        </p:blipFill>
        <p:spPr bwMode="auto">
          <a:xfrm>
            <a:off x="6260595" y="4202449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9540947"/>
              </p:ext>
            </p:extLst>
          </p:nvPr>
        </p:nvGraphicFramePr>
        <p:xfrm>
          <a:off x="1869989" y="1485900"/>
          <a:ext cx="6923137" cy="11717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255504"/>
              </a:tblGrid>
              <a:tr h="57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01.01.202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01.01.2024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7487,45341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5720,59006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Бюджетный кредит «министерство финансов Приморского края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7487,45341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5720,59006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3143980"/>
          </a:xfrm>
        </p:spPr>
        <p:txBody>
          <a:bodyPr/>
          <a:lstStyle/>
          <a:p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 smtClean="0"/>
              <a:t>Расходы  на 2023 год по  данному разделу утверждены в сумме 21833,111 тыс. руб., в том числе за счет средств краевого бюджета в сумме 11130,440 тыс. руб., за счет средств местного бюджета в сумме 10702,671 тыс. руб.</a:t>
            </a:r>
          </a:p>
          <a:p>
            <a:r>
              <a:rPr lang="ru-RU" sz="1200" dirty="0" smtClean="0"/>
              <a:t> За  2023 год исполнение утвержденных бюджетных назначений составило 21833,111 тыс. руб. или 100,0%.</a:t>
            </a:r>
          </a:p>
          <a:p>
            <a:r>
              <a:rPr lang="ru-RU" sz="1200" dirty="0" smtClean="0"/>
              <a:t>На основании Закона Приморского края от 220.12.2022 г. № 253-КЗ «О краевом бюджете на 2023 год и плановый период 2024 и 2025 годы», дотация на выравнивание уровня бюджетной обеспеченности городским и сельским выделена в сумме 10728,880 тыс. руб. перечислено поселениям Кировского муниципального района в сумме 10728,880 тыс. руб.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2328621"/>
              </p:ext>
            </p:extLst>
          </p:nvPr>
        </p:nvGraphicFramePr>
        <p:xfrm>
          <a:off x="828001" y="3268496"/>
          <a:ext cx="7800433" cy="2128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1051"/>
                <a:gridCol w="1627135"/>
                <a:gridCol w="2832247"/>
              </a:tblGrid>
              <a:tr h="472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Утверждено на 2023г.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Исполнено на 01.01.2024г.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186,636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186,636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74,896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74,896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Горненское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330,410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330,410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2791,670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2791,670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3670,850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3670,850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817,570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817,570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7872,032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7872,032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704369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01.01.2024г.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8504809"/>
              </p:ext>
            </p:extLst>
          </p:nvPr>
        </p:nvGraphicFramePr>
        <p:xfrm>
          <a:off x="922638" y="1393903"/>
          <a:ext cx="7702379" cy="21291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462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Утверждено на 2023г.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Исполнено на 01.01.2024г.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6848,152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6848,152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2661,828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2661,828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Горненское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407,150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407,150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682,550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682,550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96,900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96,900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10728,880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10728,880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0665374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000" y="2219093"/>
            <a:ext cx="8504713" cy="5232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выборов)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1677" y="4159861"/>
            <a:ext cx="8269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Иные межбюджетные трансферты общего характера (в целях компенсации дополнительных расходов бюджетов городских и сельских поселений в связи с увеличением прогнозных значений среднемесячного дохода от трудовой деятельности работников муниципальных учреждений культуры в Приморском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1249212"/>
              </p:ext>
            </p:extLst>
          </p:nvPr>
        </p:nvGraphicFramePr>
        <p:xfrm>
          <a:off x="688932" y="1037063"/>
          <a:ext cx="8016657" cy="9417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57316"/>
                <a:gridCol w="1975965"/>
                <a:gridCol w="1983376"/>
              </a:tblGrid>
              <a:tr h="227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2023г.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Исполнено на 01.01.2024г.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Горненское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508,000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508,000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356,000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356,000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864,000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864,000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6438175"/>
              </p:ext>
            </p:extLst>
          </p:nvPr>
        </p:nvGraphicFramePr>
        <p:xfrm>
          <a:off x="826718" y="2888166"/>
          <a:ext cx="7841292" cy="11984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6493"/>
                <a:gridCol w="1719176"/>
                <a:gridCol w="1725623"/>
              </a:tblGrid>
              <a:tr h="306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Утверждено на 2023г.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Исполнено на 01.01.2024г.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1315,92928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1315,92928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650,71007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650,71007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1966,63935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1966,63935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159631"/>
              </p:ext>
            </p:extLst>
          </p:nvPr>
        </p:nvGraphicFramePr>
        <p:xfrm>
          <a:off x="826718" y="4990859"/>
          <a:ext cx="7828767" cy="12497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2672"/>
                <a:gridCol w="1854570"/>
                <a:gridCol w="1861525"/>
              </a:tblGrid>
              <a:tr h="222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Утверждено на 2023г.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Исполнено на 01.01.2024г.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380,860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380,860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401,560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401,560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3962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Административное деление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0817" y="642106"/>
            <a:ext cx="8521148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Характеристика Кировского муниципального района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Кировский муниципальный район (рисунок 3) расположен в 322 км от Владивостока по автодороге, которая связана с магистралью Хабаровск – Владивосток. Кировский район располагается в центральной части Приморского края. Район находится на берегу реки Уссури. Он граничит на юге со Спасским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Яковлевским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районами, на востоке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Чугуевским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на севере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Дальнереченским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Лесозаводским, на западе с КНР.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Рис.1Расположение Кировского муниципального района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 западной части района плоская заболоченная равнина, над которой местами возвышаются изолированные мелкосопочные массивы. Самая низкая точка района находится на северо-западе, на урезе р.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Сунгача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составляет 64 м. Центральную часть района пересекает р. Уссури. Также, в центральную часть заходит среднегорный хр. Синий с высшей точкой района является пик г. Золотая и составляет 945,6 м. В восточной части располагаются отроги Сихотэ-Алиня (хр. Холодный, Горбатый и др.) с высотами до 873,6 м (г. Круглая Сопка).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Район, несмотря на сравнительно благоприятные климатические условия, населён неравномерно. Леса занимают половину территории района. </a:t>
            </a:r>
          </a:p>
        </p:txBody>
      </p:sp>
      <p:pic>
        <p:nvPicPr>
          <p:cNvPr id="1026" name="Picture 2" descr="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96" y="2054087"/>
            <a:ext cx="3154017" cy="22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5365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09" y="226598"/>
            <a:ext cx="8458200" cy="88741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17375E"/>
                </a:solidFill>
              </a:rPr>
              <a:t>Контактная информация </a:t>
            </a:r>
            <a:endParaRPr lang="ru-RU" sz="2000" b="0" dirty="0">
              <a:solidFill>
                <a:srgbClr val="17375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000" b="1" dirty="0"/>
              <a:t>ФИНАНСОВОЕ УПРАВЛЕНИЕ АДМИНИСТРАЦИИ КИРОВСКОГО МУНИЦИПАЛЬНОГО РАЙОНА</a:t>
            </a:r>
            <a:endParaRPr lang="ru-RU" sz="1000" dirty="0"/>
          </a:p>
          <a:p>
            <a:r>
              <a:rPr lang="ru-RU" b="1" dirty="0"/>
              <a:t> </a:t>
            </a:r>
            <a:r>
              <a:rPr lang="ru-RU" sz="1400" b="1" u="sng" dirty="0" smtClean="0"/>
              <a:t>Структура </a:t>
            </a:r>
            <a:r>
              <a:rPr lang="ru-RU" sz="1400" b="1" u="sng" dirty="0"/>
              <a:t>управления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b="1" dirty="0" smtClean="0"/>
              <a:t>Начальник </a:t>
            </a:r>
            <a:r>
              <a:rPr lang="ru-RU" sz="1400" b="1" dirty="0"/>
              <a:t>управления: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dirty="0" smtClean="0"/>
              <a:t>Ситник Марина Владимировна т</a:t>
            </a:r>
            <a:r>
              <a:rPr lang="ru-RU" sz="1400" dirty="0"/>
              <a:t>. 8(42354) 23-2-38</a:t>
            </a:r>
          </a:p>
          <a:p>
            <a:r>
              <a:rPr lang="ru-RU" sz="1400" b="1" dirty="0" smtClean="0"/>
              <a:t>Отделы </a:t>
            </a:r>
            <a:r>
              <a:rPr lang="ru-RU" sz="1400" b="1" dirty="0"/>
              <a:t>управления:</a:t>
            </a:r>
            <a:endParaRPr lang="ru-RU" sz="1400" dirty="0"/>
          </a:p>
          <a:p>
            <a:r>
              <a:rPr lang="ru-RU" sz="1400" b="1" dirty="0" smtClean="0"/>
              <a:t>Отдел </a:t>
            </a:r>
            <a:r>
              <a:rPr lang="ru-RU" sz="1400" b="1" dirty="0"/>
              <a:t>по формированию и исполнению бюджета</a:t>
            </a:r>
            <a:endParaRPr lang="ru-RU" sz="1400" dirty="0"/>
          </a:p>
          <a:p>
            <a:r>
              <a:rPr lang="ru-RU" sz="1400" b="1" dirty="0"/>
              <a:t> </a:t>
            </a:r>
            <a:r>
              <a:rPr lang="ru-RU" sz="1400" dirty="0" smtClean="0"/>
              <a:t>Заместитель </a:t>
            </a:r>
            <a:r>
              <a:rPr lang="ru-RU" sz="1400" dirty="0"/>
              <a:t>начальника управления - начальник отдела:    </a:t>
            </a:r>
            <a:br>
              <a:rPr lang="ru-RU" sz="1400" dirty="0"/>
            </a:br>
            <a:r>
              <a:rPr lang="ru-RU" sz="1400" dirty="0"/>
              <a:t>             </a:t>
            </a:r>
            <a:r>
              <a:rPr lang="ru-RU" sz="1400" smtClean="0"/>
              <a:t>Бабич Татьяна Владимировна </a:t>
            </a:r>
            <a:r>
              <a:rPr lang="ru-RU" sz="1400" dirty="0"/>
              <a:t>т. 8(42354) 22-8-48</a:t>
            </a:r>
          </a:p>
          <a:p>
            <a:r>
              <a:rPr lang="ru-RU" sz="1400" b="1" dirty="0"/>
              <a:t>Отдел учета, отчетности и контроля</a:t>
            </a:r>
            <a:endParaRPr lang="ru-RU" sz="1400" dirty="0"/>
          </a:p>
          <a:p>
            <a:r>
              <a:rPr lang="ru-RU" sz="1400" b="1" dirty="0"/>
              <a:t>Начальник отдела – главный бухгалтер: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          Токарь Наталья Владимировна т. 8(42354)  </a:t>
            </a:r>
            <a:r>
              <a:rPr lang="ru-RU" sz="1400" dirty="0" smtClean="0"/>
              <a:t>22-1-89</a:t>
            </a:r>
          </a:p>
          <a:p>
            <a:r>
              <a:rPr lang="ru-RU" sz="1400" b="1" dirty="0" smtClean="0"/>
              <a:t>Адрес </a:t>
            </a:r>
            <a:r>
              <a:rPr lang="ru-RU" sz="1400" b="1" dirty="0"/>
              <a:t>(место нахождения): </a:t>
            </a:r>
            <a:r>
              <a:rPr lang="ru-RU" sz="1400" dirty="0"/>
              <a:t>692091 Приморский край, Кировский район, </a:t>
            </a:r>
            <a:r>
              <a:rPr lang="ru-RU" sz="1400" dirty="0" err="1"/>
              <a:t>пгт</a:t>
            </a:r>
            <a:r>
              <a:rPr lang="ru-RU" sz="1400" dirty="0"/>
              <a:t>. Кировский, ул. Советская, 57</a:t>
            </a:r>
          </a:p>
          <a:p>
            <a:r>
              <a:rPr lang="ru-RU" sz="1400" b="1" dirty="0" smtClean="0"/>
              <a:t>Е-</a:t>
            </a:r>
            <a:r>
              <a:rPr lang="ru-RU" sz="1400" b="1" dirty="0" err="1" smtClean="0"/>
              <a:t>mail</a:t>
            </a:r>
            <a:r>
              <a:rPr lang="ru-RU" sz="1400" b="1" dirty="0"/>
              <a:t>: </a:t>
            </a:r>
            <a:r>
              <a:rPr lang="en-US" sz="1400" dirty="0" smtClean="0"/>
              <a:t>finkir@bk.ru</a:t>
            </a:r>
            <a:endParaRPr lang="ru-RU" sz="1400" dirty="0" smtClean="0"/>
          </a:p>
          <a:p>
            <a:r>
              <a:rPr lang="ru-RU" sz="1400" dirty="0" smtClean="0"/>
              <a:t>График </a:t>
            </a:r>
            <a:r>
              <a:rPr lang="ru-RU" sz="1400" dirty="0"/>
              <a:t>работы </a:t>
            </a:r>
            <a:r>
              <a:rPr lang="ru-RU" sz="1400" dirty="0" err="1"/>
              <a:t>Пн</a:t>
            </a:r>
            <a:r>
              <a:rPr lang="ru-RU" sz="1400" dirty="0"/>
              <a:t> - </a:t>
            </a:r>
            <a:r>
              <a:rPr lang="ru-RU" sz="1400" dirty="0" err="1"/>
              <a:t>Пт</a:t>
            </a:r>
            <a:r>
              <a:rPr lang="ru-RU" sz="1400" dirty="0"/>
              <a:t> </a:t>
            </a:r>
            <a:r>
              <a:rPr lang="ru-RU" sz="1400" dirty="0" smtClean="0"/>
              <a:t>8.00 </a:t>
            </a:r>
            <a:r>
              <a:rPr lang="ru-RU" sz="1400" dirty="0"/>
              <a:t>– </a:t>
            </a:r>
            <a:r>
              <a:rPr lang="ru-RU" sz="1400" dirty="0" smtClean="0"/>
              <a:t>17.00 </a:t>
            </a:r>
            <a:r>
              <a:rPr lang="ru-RU" sz="1400" dirty="0"/>
              <a:t>(перерыв 13.00 – 14.00) </a:t>
            </a:r>
            <a:endParaRPr lang="ru-RU" sz="1400" dirty="0" smtClean="0"/>
          </a:p>
          <a:p>
            <a:r>
              <a:rPr lang="ru-RU" sz="1400" dirty="0" smtClean="0"/>
              <a:t>Уважаемые посетители!</a:t>
            </a:r>
            <a:r>
              <a:rPr lang="ru-RU" dirty="0" smtClean="0"/>
              <a:t> </a:t>
            </a:r>
          </a:p>
          <a:p>
            <a:r>
              <a:rPr lang="ru-RU" sz="1400" b="1" i="1" dirty="0" smtClean="0"/>
              <a:t>Вы </a:t>
            </a:r>
            <a:r>
              <a:rPr lang="ru-RU" sz="1400" b="1" i="1" dirty="0"/>
              <a:t>можете принять участие в обсуждении проекта об исполнении бюджета </a:t>
            </a:r>
            <a:r>
              <a:rPr lang="ru-RU" sz="1400" b="1" i="1" dirty="0" smtClean="0"/>
              <a:t>Кировского муниципального района на </a:t>
            </a:r>
            <a:r>
              <a:rPr lang="ru-RU" sz="1400" b="1" i="1" dirty="0"/>
              <a:t>официальном сайте </a:t>
            </a:r>
            <a:r>
              <a:rPr lang="ru-RU" sz="1400" b="1" i="1" dirty="0" smtClean="0"/>
              <a:t>Кировского муниципального района по </a:t>
            </a:r>
            <a:r>
              <a:rPr lang="ru-RU" sz="1400" b="1" i="1" dirty="0"/>
              <a:t>адресу: http</a:t>
            </a:r>
            <a:r>
              <a:rPr lang="ru-RU" sz="1400" b="1" i="1" dirty="0" smtClean="0"/>
              <a:t>://</a:t>
            </a:r>
            <a:r>
              <a:rPr lang="en-US" sz="1400" b="1" i="1" dirty="0"/>
              <a:t>https://</a:t>
            </a:r>
            <a:r>
              <a:rPr lang="en-US" sz="1400" b="1" i="1" dirty="0" smtClean="0"/>
              <a:t>kirovsky-mr.ru</a:t>
            </a:r>
            <a:r>
              <a:rPr lang="ru-RU" sz="1400" b="1" i="1" dirty="0" smtClean="0"/>
              <a:t> </a:t>
            </a:r>
            <a:r>
              <a:rPr lang="ru-RU" sz="1400" b="1" i="1" dirty="0"/>
              <a:t>в разделе «Публичные слушания»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0113516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0" dirty="0">
                <a:solidFill>
                  <a:srgbClr val="333333"/>
                </a:solidFill>
                <a:latin typeface="Helvetica Neue"/>
                <a:ea typeface="+mn-ea"/>
              </a:rPr>
              <a:t>Административное устройство Кировского района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8266808"/>
              </p:ext>
            </p:extLst>
          </p:nvPr>
        </p:nvGraphicFramePr>
        <p:xfrm>
          <a:off x="384313" y="1881806"/>
          <a:ext cx="8229599" cy="2373169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718915"/>
                <a:gridCol w="2255342"/>
                <a:gridCol w="2255342"/>
              </a:tblGrid>
              <a:tr h="338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Поселение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Административный центр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Количество населенных пунктов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Кировское городское поселение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пгт</a:t>
                      </a:r>
                      <a:r>
                        <a:rPr lang="ru-RU" sz="1100" u="none" strike="noStrike" dirty="0">
                          <a:effectLst/>
                        </a:rPr>
                        <a:t> Кировский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Горноключевское городское поселение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пгт</a:t>
                      </a:r>
                      <a:r>
                        <a:rPr lang="ru-RU" sz="1100" u="none" strike="noStrike" dirty="0">
                          <a:effectLst/>
                        </a:rPr>
                        <a:t> Горные ключи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Горненское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поселок Горный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Крыловское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село Крыловка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Руновское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село </a:t>
                      </a:r>
                      <a:r>
                        <a:rPr lang="ru-RU" sz="1100" u="none" strike="noStrike" dirty="0" err="1">
                          <a:effectLst/>
                        </a:rPr>
                        <a:t>Руновка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Хвищанское сельское поселение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село Хвищанка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47" marR="9247" marT="92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314" y="1391598"/>
            <a:ext cx="833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400" dirty="0">
                <a:solidFill>
                  <a:srgbClr val="333333"/>
                </a:solidFill>
                <a:latin typeface="Helvetica Neue"/>
                <a:cs typeface="Arial" pitchFamily="34" charset="0"/>
              </a:rPr>
              <a:t>В Кировском районе 27 населенных пунктов: 2 городских и 4 сельских поселений (таблица </a:t>
            </a:r>
            <a:r>
              <a:rPr lang="ru-RU" sz="1400" dirty="0" smtClean="0">
                <a:solidFill>
                  <a:srgbClr val="333333"/>
                </a:solidFill>
                <a:latin typeface="Helvetica Neue"/>
                <a:cs typeface="Arial" pitchFamily="34" charset="0"/>
              </a:rPr>
              <a:t>1).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6716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482757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17375E"/>
                </a:solidFill>
              </a:rPr>
              <a:t>Итоги социально экономического развития за 2023год</a:t>
            </a:r>
            <a:endParaRPr lang="ru-RU" sz="1800" i="1" dirty="0">
              <a:solidFill>
                <a:srgbClr val="17375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6839" y="591015"/>
            <a:ext cx="8578658" cy="5817212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Кировском районе на 1 января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 проживало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17312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(по оценке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Приморскстата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Снижение происходит за счет естественной убыли населения. </a:t>
            </a:r>
          </a:p>
          <a:p>
            <a:pPr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2023 году наблюдается снижение миграционного оттока населения, который составил 114 человек (по данным статистики на 31.12.2023г.), число прибывших граждан составило 602 человека, число выбывших граждан составило 668 человек.</a:t>
            </a:r>
          </a:p>
          <a:p>
            <a:pPr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Также в отчетном периоде наблюдается значительная естественная убыль населения на 181 человек, родилось 146 ребенка,  умерло 327 человек.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Уровень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жизни населения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по муниципальному району по средним организациям без субъектов малого и среднего предпринимательства за 2023 год составила 52690,1 рублей.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 численность пенсионеров всех категорий, состоящих на учете в Управлении Пенсионного фонда по Кировскому району, составила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6171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человек.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Средний размер назначенной месячной пенсии по всем категориям получателей составил 19683,88 рубля, что на 4,5% выше уровня прошлого года (18847,0 рубля) за счет проведенной индексации и перерасчета работающим пенсионерам.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Среднесписочная численность работающих в организациях района, не относящимся к субъектам малого предпринимательства, за 2023 года составила  2773 человека.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Занятость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населения и безработица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31.12.2023 года численность безработных граждан Кировского района, состоящих на регистрационном учете в центре занятости, составляет 145 человек. В течение текущего 2023 года в службу занятости за содействием в поиске подходящей работы обратилось 554 человека. Напряженность на рынке труда за 2023 год составила 0,6 ед. незанятых граждан, приходящихся на 100 вакансий. Уровень зарегистрированной безработицы составил – 1,5%. Население района активно ищет работу через Краевое государственное бюджетное учреждение «Приморский центр занятости населения», а также самостоятельно трудоустраивается за пределами района, вахтовым методом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Проводимые службой занятости мероприятия активной политики занятости  сохраняют ситуацию на рынке труда Кировского  района  более стабильной.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4525168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297" y="305426"/>
            <a:ext cx="7979735" cy="59457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>Основные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</a:rPr>
              <a:t>задачи и приоритетные направления бюджетной политики Кировского муниципального района на 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itchFamily="18" charset="0"/>
              </a:rPr>
              <a:t>год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1372418"/>
            <a:ext cx="8458200" cy="5645888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Кировского муниципального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 подготовлен с соблюдением требований Бюджетного кодекса Российской Федерации и Положения «О бюджетном устройстве, бюджетном процессе и межбюджетных отношениях в Кировском муниципальном районе.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района сформирован на трехлетний период и отвечает положениям Основных направлений бюджетной и налоговой политики Кировского муниципального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Бюджетная политика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направлена на адаптацию бюджетных ресурсов к новым экономическим реалиям с целью сохранения социальной стабильности в Кировском муниципальном районе, создание условий для устойчивого социально-экономического развития района.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приоритетах бюджетной политики Кировского муниципального района на среднесрочный период сохраняется обеспечение исполнения принятых расходных обязательств наиболее эффективным способом, мобилизация внутренних источников, более четкая увязка бюджетных расходов, обеспечение открытости и прозрачности бюджетного процесса.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Исходя из принципов ответственной бюджетной политики, для поддержания сбалансированности районного бюджета при его формировании приняты меры по включению в бюджет в первоочередном порядке расходов на финансирование действующих расходных обязательств, непринятию новых расходных обязательств, недопущению наращивания объема муниципального долга.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бюджетных расходов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осуществлено на основе сохранения консервативного подхода.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Основной задачей стала реализация уже принятых решений в рамках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655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28939439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0413014"/>
              </p:ext>
            </p:extLst>
          </p:nvPr>
        </p:nvGraphicFramePr>
        <p:xfrm>
          <a:off x="712380" y="1076325"/>
          <a:ext cx="8229601" cy="13661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1062"/>
                <a:gridCol w="1456660"/>
                <a:gridCol w="1201479"/>
                <a:gridCol w="1291365"/>
                <a:gridCol w="1269324"/>
                <a:gridCol w="639711"/>
              </a:tblGrid>
              <a:tr h="373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12 месяцев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12 месяцев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310 021,26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278 331,33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283 745,27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292 871,92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397 294,03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379 867,43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414 997,84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407 343,72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707 315,29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658 198,76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698 743,11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700 215,64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689 373,43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660 498,76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744 036,07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711 792,39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17 941,87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-2 300,00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-45 292,96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-11 576,75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600469473"/>
              </p:ext>
            </p:extLst>
          </p:nvPr>
        </p:nvGraphicFramePr>
        <p:xfrm>
          <a:off x="5248047" y="1231695"/>
          <a:ext cx="3610203" cy="444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2023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784472150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1"/>
            <a:ext cx="818707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12 месяцев 2023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15533</TotalTime>
  <Words>3132</Words>
  <Application>Microsoft Office PowerPoint</Application>
  <PresentationFormat>Экран (4:3)</PresentationFormat>
  <Paragraphs>721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Основные термины и понятия, используемые при составлении бюджета </vt:lpstr>
      <vt:lpstr>Административное деление </vt:lpstr>
      <vt:lpstr>Административное устройство Кировского района</vt:lpstr>
      <vt:lpstr>Итоги социально экономического развития за 2023год</vt:lpstr>
      <vt:lpstr> Основные задачи и приоритетные направления бюджетной политики Кировского муниципального района на 2023 год 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2023 год </vt:lpstr>
      <vt:lpstr>Структура налоговых и неналоговых доходов за 12 месяцев 2023 года</vt:lpstr>
      <vt:lpstr>Слайд 10</vt:lpstr>
      <vt:lpstr>Слайд 11</vt:lpstr>
      <vt:lpstr>Слайд 12</vt:lpstr>
      <vt:lpstr>Слайд 13</vt:lpstr>
      <vt:lpstr>Слайд 14</vt:lpstr>
      <vt:lpstr>Доходы от продажи материальных и нематериальных активов</vt:lpstr>
      <vt:lpstr>Плата за негативное воздействие на окружающую среду</vt:lpstr>
      <vt:lpstr>Слайд 17</vt:lpstr>
      <vt:lpstr>Слайд 18</vt:lpstr>
      <vt:lpstr>Слайд 19</vt:lpstr>
      <vt:lpstr>РАСХОДЫ БЮДЖЕТА </vt:lpstr>
      <vt:lpstr>Структура расходов бюджета Кировского муниципального района  за 2023 год.</vt:lpstr>
      <vt:lpstr>Структура расходов бюджета Кировского муниципального района за 2023 года.</vt:lpstr>
      <vt:lpstr>Структура расходов районного бюджета  за 2023 год  (тыс. руб.)</vt:lpstr>
      <vt:lpstr>Муниципальные программы</vt:lpstr>
      <vt:lpstr> Показатели районного бюджета по долгосрочным муниципальным программам   за 2023 год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на 01.01.2024г.</vt:lpstr>
      <vt:lpstr>Иные межбюджетные трансферты городским и сельским поселениям на сбалансированность за счет средств местного бюджета</vt:lpstr>
      <vt:lpstr>Контактная информация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Katya</cp:lastModifiedBy>
  <cp:revision>998</cp:revision>
  <cp:lastPrinted>2017-06-15T22:27:28Z</cp:lastPrinted>
  <dcterms:created xsi:type="dcterms:W3CDTF">2010-06-18T09:27:04Z</dcterms:created>
  <dcterms:modified xsi:type="dcterms:W3CDTF">2024-04-11T05:02:30Z</dcterms:modified>
</cp:coreProperties>
</file>