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58" r:id="rId3"/>
    <p:sldId id="418" r:id="rId4"/>
    <p:sldId id="430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8" r:id="rId16"/>
    <p:sldId id="447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7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CFFFF"/>
    <a:srgbClr val="9966FF"/>
    <a:srgbClr val="CC3300"/>
    <a:srgbClr val="66FFCC"/>
    <a:srgbClr val="10A40C"/>
    <a:srgbClr val="66FFFF"/>
    <a:srgbClr val="FC4C5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2866" autoAdjust="0"/>
  </p:normalViewPr>
  <p:slideViewPr>
    <p:cSldViewPr snapToGrid="0">
      <p:cViewPr>
        <p:scale>
          <a:sx n="72" d="100"/>
          <a:sy n="72" d="100"/>
        </p:scale>
        <p:origin x="-96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12 месяцев 2020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71E-3"/>
                  <c:y val="6.1715589331852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82068303569103E-2"/>
                  <c:y val="1.01122286240172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-741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700579.60400000005</c:v>
                </c:pt>
                <c:pt idx="1">
                  <c:v>693486.42799999996</c:v>
                </c:pt>
                <c:pt idx="2">
                  <c:v>7093.1760000000004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12 месяцев 2021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77E-2"/>
                  <c:y val="-3.180605344248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89153504266229E-2"/>
                  <c:y val="-4.26271950089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605439.54</c:v>
                </c:pt>
                <c:pt idx="1">
                  <c:v>603762.67500000005</c:v>
                </c:pt>
                <c:pt idx="2">
                  <c:v>1676.8589999999999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4838656"/>
        <c:axId val="144840192"/>
      </c:barChart>
      <c:catAx>
        <c:axId val="14483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840192"/>
        <c:crosses val="autoZero"/>
        <c:auto val="1"/>
        <c:lblAlgn val="ctr"/>
        <c:lblOffset val="100"/>
        <c:noMultiLvlLbl val="0"/>
      </c:catAx>
      <c:valAx>
        <c:axId val="144840192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14483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12 месяцев</a:t>
            </a:r>
            <a:r>
              <a:rPr lang="ru-RU" baseline="0" dirty="0" smtClean="0"/>
              <a:t> </a:t>
            </a:r>
            <a:r>
              <a:rPr lang="ru-RU" dirty="0" smtClean="0"/>
              <a:t>2021 года</a:t>
            </a:r>
          </a:p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1960622780513864"/>
          <c:y val="0.164548452891126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803716049807"/>
          <c:y val="0.31746681471760962"/>
          <c:w val="0.81154471885706214"/>
          <c:h val="0.63866316441030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месяцев 2020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139985.53</c:v>
                </c:pt>
                <c:pt idx="1">
                  <c:v>19391.8</c:v>
                </c:pt>
                <c:pt idx="2">
                  <c:v>265081.69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месяцев 20202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66.56</c:v>
                </c:pt>
                <c:pt idx="1">
                  <c:v>26.66</c:v>
                </c:pt>
                <c:pt idx="2">
                  <c:v>64.349999999999994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2020 года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011811023622044E-2"/>
                  <c:y val="7.0511409398887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022856517935256E-2"/>
                  <c:y val="1.2242245567112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77690288713909E-2"/>
                  <c:y val="-1.8972897205053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48447069116361E-2"/>
                  <c:y val="-4.9330661624286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62412510936133E-2"/>
                  <c:y val="-8.4782185518786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6945100612423448E-2"/>
                  <c:y val="-3.40680533212918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06353893263342E-2"/>
                  <c:y val="-2.00796447176939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139873140857392E-2"/>
                  <c:y val="-2.19177110718893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8669510061242342E-2"/>
                  <c:y val="2.9261437440253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УСН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Патентная система налогообложения</c:v>
                </c:pt>
                <c:pt idx="6">
                  <c:v>Государственная пошлина, сборы</c:v>
                </c:pt>
                <c:pt idx="7">
                  <c:v>Доходы от использования имущества</c:v>
                </c:pt>
                <c:pt idx="8">
                  <c:v>Доходы при пользовании природными ресурсами</c:v>
                </c:pt>
                <c:pt idx="9">
                  <c:v>Доходы от продажи 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194902.06</c:v>
                </c:pt>
                <c:pt idx="1">
                  <c:v>14233.57</c:v>
                </c:pt>
                <c:pt idx="2">
                  <c:v>465.4</c:v>
                </c:pt>
                <c:pt idx="3">
                  <c:v>2795.12</c:v>
                </c:pt>
                <c:pt idx="4">
                  <c:v>1517.05</c:v>
                </c:pt>
                <c:pt idx="5">
                  <c:v>5335.96</c:v>
                </c:pt>
                <c:pt idx="6">
                  <c:v>2551.41</c:v>
                </c:pt>
                <c:pt idx="7">
                  <c:v>11574</c:v>
                </c:pt>
                <c:pt idx="8">
                  <c:v>1471.32</c:v>
                </c:pt>
                <c:pt idx="9">
                  <c:v>1446</c:v>
                </c:pt>
                <c:pt idx="10">
                  <c:v>1231.3499999999999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2020</c:v>
                </c:pt>
                <c:pt idx="1">
                  <c:v>12 месяцев 2021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172708.23</c:v>
                </c:pt>
                <c:pt idx="1">
                  <c:v>194902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95360"/>
        <c:axId val="146496896"/>
      </c:barChart>
      <c:catAx>
        <c:axId val="14649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496896"/>
        <c:crosses val="autoZero"/>
        <c:auto val="1"/>
        <c:lblAlgn val="ctr"/>
        <c:lblOffset val="100"/>
        <c:noMultiLvlLbl val="0"/>
      </c:catAx>
      <c:valAx>
        <c:axId val="1464968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649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38593146753071E-2"/>
          <c:y val="2.1733228085325056E-2"/>
          <c:w val="0.91540157480314965"/>
          <c:h val="0.69372250080663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2020г.</c:v>
                </c:pt>
                <c:pt idx="1">
                  <c:v>12 месяцев 2021г.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2623.22</c:v>
                </c:pt>
                <c:pt idx="1">
                  <c:v>2526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0298001980399E-3"/>
                  <c:y val="-3.92472648320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6499539013696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12 месяцев 2020г.</c:v>
                </c:pt>
                <c:pt idx="1">
                  <c:v>12 месяцев 2021г.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30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5915264"/>
        <c:axId val="145921152"/>
        <c:axId val="0"/>
      </c:bar3DChart>
      <c:catAx>
        <c:axId val="145915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921152"/>
        <c:crossesAt val="0"/>
        <c:auto val="1"/>
        <c:lblAlgn val="ctr"/>
        <c:lblOffset val="100"/>
        <c:noMultiLvlLbl val="0"/>
      </c:catAx>
      <c:valAx>
        <c:axId val="1459211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45915264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5660542432196916E-4"/>
          <c:y val="0.8079671947609095"/>
          <c:w val="0.91811765936519663"/>
          <c:h val="0.14072903670700879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2021 год</c:v>
                </c:pt>
              </c:strCache>
            </c:strRef>
          </c:tx>
          <c:dLbls>
            <c:dLbl>
              <c:idx val="0"/>
              <c:layout>
                <c:manualLayout>
                  <c:x val="-4.5232555390035706E-2"/>
                  <c:y val="-0.25052882884559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расходы-39 310,29; 6,61%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4013383462202363E-2"/>
                  <c:y val="-0.168515306827664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оборона-</a:t>
                    </a:r>
                  </a:p>
                  <a:p>
                    <a:r>
                      <a:rPr lang="ru-RU" dirty="0" smtClean="0"/>
                      <a:t> 0;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804426473717819E-2"/>
                  <c:y val="-6.0511248083601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</a:t>
                    </a:r>
                    <a:r>
                      <a:rPr lang="ru-RU" dirty="0" smtClean="0"/>
                      <a:t>деятельность- 14,00; 0,00%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97782034002506"/>
                  <c:y val="1.1194616540174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экономика- </a:t>
                    </a:r>
                  </a:p>
                  <a:p>
                    <a:r>
                      <a:rPr lang="ru-RU" dirty="0" smtClean="0"/>
                      <a:t>20 831,58; 3,45%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051464850677449"/>
                  <c:y val="9.075023792842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хозяйство-9 661,55; 1,60%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061401953134237"/>
                  <c:y val="-0.338170452200644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r>
                      <a:rPr lang="ru-RU" dirty="0" smtClean="0"/>
                      <a:t>452 176,14; 74,89%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860525880210919"/>
                  <c:y val="0.117687933751538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политика-          38 346,28; 6,35%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0.18457012130240477"/>
                  <c:y val="3.90658076556119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кинематография- </a:t>
                    </a:r>
                  </a:p>
                  <a:p>
                    <a:r>
                      <a:rPr lang="ru-RU" dirty="0" smtClean="0"/>
                      <a:t>18 923,32; 3,13%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5712462462462462"/>
                  <c:y val="-4.839026519266558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Физкультура; </a:t>
                    </a:r>
                    <a:endParaRPr lang="ru-RU" dirty="0" smtClean="0"/>
                  </a:p>
                  <a:p>
                    <a:r>
                      <a:rPr lang="ru-RU" dirty="0" smtClean="0"/>
                      <a:t>955,30; 0,16%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8653082216074339E-2"/>
                  <c:y val="-0.154366536114623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</a:t>
                    </a:r>
                    <a:r>
                      <a:rPr lang="ru-RU" dirty="0" smtClean="0"/>
                      <a:t>долга- 249,98; 0,04%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трансферты-   </a:t>
                    </a:r>
                  </a:p>
                  <a:p>
                    <a:r>
                      <a:rPr lang="ru-RU" dirty="0" smtClean="0"/>
                      <a:t> 22 694,25; 3,76%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39910.286</c:v>
                </c:pt>
                <c:pt idx="1">
                  <c:v>0</c:v>
                </c:pt>
                <c:pt idx="2">
                  <c:v>13.994999999999999</c:v>
                </c:pt>
                <c:pt idx="3">
                  <c:v>20831.583999999999</c:v>
                </c:pt>
                <c:pt idx="4">
                  <c:v>9661.5490000000009</c:v>
                </c:pt>
                <c:pt idx="5">
                  <c:v>452176.14</c:v>
                </c:pt>
                <c:pt idx="6">
                  <c:v>38346.28</c:v>
                </c:pt>
                <c:pt idx="7">
                  <c:v>18923.319</c:v>
                </c:pt>
                <c:pt idx="8">
                  <c:v>955.29700000000003</c:v>
                </c:pt>
                <c:pt idx="9">
                  <c:v>249.976</c:v>
                </c:pt>
                <c:pt idx="10">
                  <c:v>22694.251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6.61</c:v>
                </c:pt>
                <c:pt idx="1">
                  <c:v>0</c:v>
                </c:pt>
                <c:pt idx="2">
                  <c:v>0</c:v>
                </c:pt>
                <c:pt idx="3">
                  <c:v>3.45</c:v>
                </c:pt>
                <c:pt idx="4">
                  <c:v>1.6</c:v>
                </c:pt>
                <c:pt idx="5">
                  <c:v>74.89</c:v>
                </c:pt>
                <c:pt idx="6">
                  <c:v>6.35</c:v>
                </c:pt>
                <c:pt idx="7">
                  <c:v>3.13</c:v>
                </c:pt>
                <c:pt idx="8">
                  <c:v>0.16</c:v>
                </c:pt>
                <c:pt idx="9">
                  <c:v>0.04</c:v>
                </c:pt>
                <c:pt idx="10">
                  <c:v>3.76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8D7CEF88-B73A-4A4E-AF46-47AF9951280E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CADF9CD8-EB74-423A-BAB9-B40F6D2DEB8A}" type="parTrans" cxnId="{76E02A9C-9C34-4EBB-965B-B8639DF762CF}">
      <dgm:prSet/>
      <dgm:spPr/>
      <dgm:t>
        <a:bodyPr/>
        <a:lstStyle/>
        <a:p>
          <a:endParaRPr lang="ru-RU"/>
        </a:p>
      </dgm:t>
    </dgm:pt>
    <dgm:pt modelId="{89FC6AED-53E5-4D1B-A43A-AE9ADA43A882}" type="sibTrans" cxnId="{76E02A9C-9C34-4EBB-965B-B8639DF762CF}">
      <dgm:prSet/>
      <dgm:spPr/>
      <dgm:t>
        <a:bodyPr/>
        <a:lstStyle/>
        <a:p>
          <a:endParaRPr lang="ru-RU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76E02A9C-9C34-4EBB-965B-B8639DF762CF}" srcId="{E10E4D8A-32CD-4D55-B4BE-DF930DE2F397}" destId="{8D7CEF88-B73A-4A4E-AF46-47AF9951280E}" srcOrd="1" destOrd="0" parTransId="{CADF9CD8-EB74-423A-BAB9-B40F6D2DEB8A}" sibTransId="{89FC6AED-53E5-4D1B-A43A-AE9ADA43A882}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66CB31E5-FDAF-4A6C-A996-4C8F311AF212}" type="presOf" srcId="{8D7CEF88-B73A-4A4E-AF46-47AF9951280E}" destId="{BA9FF782-DDB2-4D47-97E6-2F221035A0D0}" srcOrd="0" destOrd="1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0.58359</cdr:x>
      <cdr:y>0.34258</cdr:y>
    </cdr:from>
    <cdr:to>
      <cdr:x>0.96061</cdr:x>
      <cdr:y>0.47091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376" y="1617831"/>
          <a:ext cx="1424763" cy="606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0.58077</cdr:x>
      <cdr:y>0.36959</cdr:y>
    </cdr:from>
    <cdr:to>
      <cdr:x>1</cdr:x>
      <cdr:y>0.43714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4743" y="1745422"/>
          <a:ext cx="1584252" cy="318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i="1" dirty="0">
              <a:latin typeface="+mn-lt"/>
              <a:ea typeface="+mn-ea"/>
              <a:cs typeface="+mn-cs"/>
            </a:rPr>
            <a:t>221 </a:t>
          </a:r>
          <a:r>
            <a:rPr lang="ru-RU" i="1" dirty="0" smtClean="0">
              <a:latin typeface="+mn-lt"/>
              <a:ea typeface="+mn-ea"/>
              <a:cs typeface="+mn-cs"/>
            </a:rPr>
            <a:t>800,57; </a:t>
          </a:r>
          <a:r>
            <a:rPr lang="ru-RU" dirty="0" smtClean="0">
              <a:latin typeface="+mn-lt"/>
              <a:ea typeface="+mn-ea"/>
              <a:cs typeface="+mn-cs"/>
            </a:rPr>
            <a:t>101,65</a:t>
          </a:r>
          <a:r>
            <a:rPr lang="ru-RU" dirty="0" smtClean="0"/>
            <a:t>%</a:t>
          </a:r>
          <a:endParaRPr lang="ru-RU" sz="1100" dirty="0" smtClean="0"/>
        </a:p>
      </cdr:txBody>
    </cdr:sp>
  </cdr:relSizeAnchor>
  <cdr:relSizeAnchor xmlns:cdr="http://schemas.openxmlformats.org/drawingml/2006/chartDrawing">
    <cdr:from>
      <cdr:x>0.69613</cdr:x>
      <cdr:y>0.79962</cdr:y>
    </cdr:from>
    <cdr:to>
      <cdr:x>1</cdr:x>
      <cdr:y>0.87392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30680" y="3776241"/>
          <a:ext cx="1148315" cy="350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0.59611</cdr:x>
      <cdr:y>0.79737</cdr:y>
    </cdr:from>
    <cdr:to>
      <cdr:x>1</cdr:x>
      <cdr:y>0.86446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52683" y="3765608"/>
          <a:ext cx="1526311" cy="316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15 719,85; 70,95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0.19813</cdr:x>
      <cdr:y>0.60374</cdr:y>
    </cdr:from>
    <cdr:to>
      <cdr:x>0.63986</cdr:x>
      <cdr:y>0.66904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8716" y="2851208"/>
          <a:ext cx="1669311" cy="308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367 </a:t>
          </a:r>
          <a:r>
            <a:rPr lang="ru-RU" dirty="0" smtClean="0"/>
            <a:t>919,12; 98,88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0.14784</cdr:y>
    </cdr:from>
    <cdr:to>
      <cdr:x>0.21164</cdr:x>
      <cdr:y>0.37675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21492"/>
          <a:ext cx="1935236" cy="158166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12 месяцев 2021 года,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0.09055</cdr:x>
      <cdr:y>0.12502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828000" cy="863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0.49576</cdr:x>
      <cdr:y>0.14532</cdr:y>
    </cdr:from>
    <cdr:to>
      <cdr:x>0.50716</cdr:x>
      <cdr:y>0.69307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502603" y="774240"/>
          <a:ext cx="103511" cy="291846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11.05.2022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0891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Утвержден решением Думы Кировского муниципального района от 26.12.2021 г. № 12-НПА  «О районном бюджете на 2021 год и плановый период 2022-2023 годов»  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Кировского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12 месяцев 2021 года</a:t>
            </a:r>
            <a:endParaRPr lang="ru-RU" dirty="0"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5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8" y="450000"/>
            <a:ext cx="1828800" cy="169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91082" y="302359"/>
            <a:ext cx="87806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установленном годовом плане 7 862,00 тыс. руб., выполнение плана по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аренде земельных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составило 8 200,73 тыс. руб. или  104,31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 сельских поселений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план поступления денежных средств выполнен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100,65%. При годовом плане 300,00 тыс. руб. в бюджет района на 01.01.2022 г.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301,96 тыс. руб.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аренда земли городских поселений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годовом плане 5 181,00 тыс. руб. в бюджет района поступило на 01.01.2022 г. -  5 190,36 тыс. руб. или 100,18%.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за земли находящиеся в собственности района: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210,00 тыс. руб. в бюджет района поступило на 01.01.2022 г. – 209,59 тыс. руб. или 99,8%.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земельные участки (аренда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МИЗ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01.01.2021 года в соответствии с Законом Приморского края от 14.09.2020 № 884-КЗ «О перераспределении полномочий по предоставлению земельных участков из земель сельскохозяйственного назначения, государственная собственность на которые не разграничена, между органами местного самоуправления муниципальных образований Приморского края и органами государственной власти Приморского края и внесении изменений в отдельные законодательные акты Приморского края» земельные участки с/х назначения, государственная собственность на которые не разграничена были переданы  Министерству земельных и имущественных отношений Приморского края.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поступление на 01.01.2022 года составило 2 498,82 тыс. руб. или 115,10% от годового плана (2 171,00 тыс. руб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3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08" y="1205644"/>
            <a:ext cx="6080918" cy="20621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12 месяцев  2021 года – 100,23%.  При плане 1 468,00 тыс. руб. поступило в бюджет района 1 471,32 тыс. руб. В сравнении с предыдущим годом поступление увеличилось на 918,92 тыс. руб. или на 166,35%. Данный вид дохода поступает в соответствие с расчетами по утвержденным нормативам.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плательщики: ООО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ЛДЭП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«Примавтодор», ООО «Хозяин», ООО «Скит», ООО «Санаторий Изумрудный», ООО «Восток Продукт».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5899709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397596" y="1634345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3560940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2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177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9876" y="1952253"/>
            <a:ext cx="8623917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участков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При установленном годовом плане 4 489,00 тыс. руб., выполнение плана по продаже земельных участков составило 1 188,77 тыс. руб. или  26,48%.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 </a:t>
            </a: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городских поселений </a:t>
            </a:r>
            <a:r>
              <a:rPr lang="ru-RU" sz="1400" dirty="0">
                <a:latin typeface="Times New Roman"/>
                <a:ea typeface="Times New Roman"/>
              </a:rPr>
              <a:t>при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годовом </a:t>
            </a:r>
            <a:r>
              <a:rPr lang="ru-RU" sz="1400" dirty="0">
                <a:latin typeface="Times New Roman"/>
                <a:ea typeface="Times New Roman"/>
              </a:rPr>
              <a:t>плане 813,00 тыс. руб. исполнение на 01.01.2022 г. составило – </a:t>
            </a:r>
            <a:r>
              <a:rPr lang="ru-RU" sz="1400" dirty="0" smtClean="0">
                <a:latin typeface="Times New Roman"/>
                <a:ea typeface="Times New Roman"/>
              </a:rPr>
              <a:t>812,04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тыс</a:t>
            </a:r>
            <a:r>
              <a:rPr lang="ru-RU" sz="1400" dirty="0">
                <a:latin typeface="Times New Roman"/>
                <a:ea typeface="Times New Roman"/>
              </a:rPr>
              <a:t>. руб. или 99,88%.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 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Доходы </a:t>
            </a:r>
            <a:r>
              <a:rPr lang="ru-RU" sz="1400" b="1" i="1" dirty="0">
                <a:latin typeface="Times New Roman"/>
                <a:ea typeface="Times New Roman"/>
              </a:rPr>
              <a:t>от продажи земельных участков сельских поселений </a:t>
            </a:r>
            <a:r>
              <a:rPr lang="ru-RU" sz="1400" dirty="0">
                <a:latin typeface="Times New Roman"/>
                <a:ea typeface="Times New Roman"/>
              </a:rPr>
              <a:t>при плане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0,00 </a:t>
            </a:r>
            <a:r>
              <a:rPr lang="ru-RU" sz="1400" dirty="0">
                <a:latin typeface="Times New Roman"/>
                <a:ea typeface="Times New Roman"/>
              </a:rPr>
              <a:t>тыс. рублей поступило 0,00 тыс. руб.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Доходы от продажи земельных участков района. </a:t>
            </a:r>
            <a:r>
              <a:rPr lang="ru-RU" sz="1400" dirty="0">
                <a:latin typeface="Times New Roman"/>
                <a:ea typeface="Times New Roman"/>
              </a:rPr>
              <a:t>При годовом плане 3 676,00 тыс. руб., на 01.01.2022 г. поступило – 376,00,00 тыс. руб. или 10,23%. Невыполнение связано с не востребованностью земельных участков на территории Кировского муниципального района.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88" y="334335"/>
            <a:ext cx="7674874" cy="558800"/>
          </a:xfr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57" y="928858"/>
            <a:ext cx="8762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реализации имущества.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12 месяца 2021 года доходов от реализации муниципального имущества при годовом плане 3 736,00 тыс. руб., поступило 256,86 тыс. руб. или 6,88%.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связано с отсутствием поданных заявок по всем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объявленным.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67" y="2748260"/>
            <a:ext cx="2565274" cy="1515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96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7842" y="1380082"/>
            <a:ext cx="47295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за 12 месяцев 2021 года в бюджет района поступило 1 231,35 тыс. руб., при плане 1 215,00 тыс.  руб. или 101,35 %. В сравнении с прошлым годом поступление средств по штрафам уменьшилось на 1 797,57 тыс. руб.  или на 59,35%.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4001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7" y="860301"/>
            <a:ext cx="3149447" cy="2362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0" y="3674622"/>
            <a:ext cx="354054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701" y="4000988"/>
            <a:ext cx="40334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уменьшение произошло по: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штрафам МВД (188) – 971,64 тыс. руб.;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штрафам департамента правоохранительной направленности (785) – 97,71 тыс. руб.;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ФССП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(322) – 64,48 тыс. руб.;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штрафам администрации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(951) – 644,66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8378891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524042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43797"/>
              </p:ext>
            </p:extLst>
          </p:nvPr>
        </p:nvGraphicFramePr>
        <p:xfrm>
          <a:off x="510745" y="2136835"/>
          <a:ext cx="8254314" cy="2044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месяцев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141 883,78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56 154,65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43 742,69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7 998,28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278 623,98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283 037,49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13422,96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20 728,70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477 673,40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367 919,12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521607"/>
            <a:ext cx="801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безвозмездных поступлений за 12 месяцев 2021 года составила  367 919,12 тыс. руб. или 98,89 % от годовых плановых назначений. 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Общая сумма поступлений в бюджет Кировского муниципального района составляет 605 439,54 тыс. руб., доля же безвозмездных поступлений составляет 60,77% от всех доходов.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226" y="332319"/>
            <a:ext cx="8114388" cy="486944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2021 год.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53654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34206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56205" y="1920242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09278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29711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972968" y="255534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237413" y="2509278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273334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8654" y="1721820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4319950" y="1690054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149849" y="1689260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93727" y="1689777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Структура расходов бюджета Кировского муниципального района за 2021 года.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282224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расходов районного бюджета 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2021 год  (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тыс</a:t>
            </a:r>
            <a:r>
              <a:rPr lang="ru-RU" sz="2000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 руб</a:t>
            </a:r>
            <a:r>
              <a:rPr lang="ru-RU" sz="2000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</a:rPr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671228"/>
              </p:ext>
            </p:extLst>
          </p:nvPr>
        </p:nvGraphicFramePr>
        <p:xfrm>
          <a:off x="410818" y="1227437"/>
          <a:ext cx="8361043" cy="28012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4216"/>
                <a:gridCol w="3104707"/>
                <a:gridCol w="1403497"/>
                <a:gridCol w="1460811"/>
                <a:gridCol w="1101636"/>
                <a:gridCol w="776176"/>
              </a:tblGrid>
              <a:tr h="177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Уточнено на 2021г.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Исполнено на 2021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% исполнен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Удел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. вес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42 324,86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39 910,29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29 559,91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20 831,58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70,47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10 235,42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9 661,55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478 133,02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452 176,14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74,89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Культура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20 033,74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18 923,32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39 748,65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38 346,28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96,47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963,00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955,30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99,20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250,45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249,98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99,81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22 694,25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22 694,25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 РАСХОДОВ: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643 957,29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603 762,68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93,76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54056" y="1074871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4" y="2059226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821781" y="2418080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828000" y="2972059"/>
            <a:ext cx="2458116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7132" y="2972059"/>
            <a:ext cx="2357438" cy="92868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58148" y="3001169"/>
            <a:ext cx="2622947" cy="899577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427805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Р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ешением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Думы Кировского муниципального района от 26.12.2021 г. № 12-НПА  «О районном бюджете на 2021 год и плановый период 2022-2023 годов»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4530" y="4798831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07627" y="4181104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  </a:t>
            </a:r>
            <a:r>
              <a:rPr lang="ru-RU" sz="1600" b="1" kern="0" dirty="0" smtClean="0">
                <a:latin typeface="Times New Roman"/>
              </a:rPr>
              <a:t>Из </a:t>
            </a:r>
            <a:r>
              <a:rPr lang="ru-RU" sz="1600" b="1" kern="0" dirty="0">
                <a:latin typeface="Times New Roman"/>
              </a:rPr>
              <a:t>принятых к финансированию на  </a:t>
            </a:r>
            <a:r>
              <a:rPr lang="ru-RU" sz="1600" b="1" kern="0" dirty="0" smtClean="0">
                <a:latin typeface="Times New Roman"/>
              </a:rPr>
              <a:t>2021 </a:t>
            </a:r>
            <a:r>
              <a:rPr lang="ru-RU" sz="1600" b="1" kern="0" dirty="0">
                <a:latin typeface="Times New Roman"/>
              </a:rPr>
              <a:t>год </a:t>
            </a:r>
            <a:r>
              <a:rPr lang="ru-RU" sz="1600" b="1" kern="0" dirty="0" smtClean="0">
                <a:latin typeface="Times New Roman"/>
              </a:rPr>
              <a:t>11-ти </a:t>
            </a:r>
            <a:r>
              <a:rPr lang="ru-RU" sz="1600" b="1" kern="0" dirty="0">
                <a:latin typeface="Times New Roman"/>
              </a:rPr>
              <a:t>муниципальных программ на сумму </a:t>
            </a:r>
            <a:r>
              <a:rPr lang="ru-RU" sz="1600" b="1" kern="0" dirty="0" smtClean="0">
                <a:latin typeface="Times New Roman"/>
              </a:rPr>
              <a:t>587 290,98тыс</a:t>
            </a:r>
            <a:r>
              <a:rPr lang="ru-RU" sz="1600" b="1" kern="0" dirty="0">
                <a:latin typeface="Times New Roman"/>
              </a:rPr>
              <a:t>. руб., расходы за </a:t>
            </a:r>
            <a:r>
              <a:rPr lang="ru-RU" sz="1600" b="1" kern="0" dirty="0" smtClean="0">
                <a:latin typeface="Times New Roman"/>
              </a:rPr>
              <a:t>2021 </a:t>
            </a:r>
            <a:r>
              <a:rPr lang="ru-RU" sz="1600" b="1" kern="0" dirty="0">
                <a:latin typeface="Times New Roman"/>
              </a:rPr>
              <a:t>года произведены по </a:t>
            </a:r>
            <a:r>
              <a:rPr lang="ru-RU" sz="1600" b="1" kern="0" dirty="0" smtClean="0">
                <a:latin typeface="Times New Roman"/>
              </a:rPr>
              <a:t>11-ти </a:t>
            </a:r>
            <a:r>
              <a:rPr lang="ru-RU" sz="1600" b="1" kern="0" dirty="0">
                <a:latin typeface="Times New Roman"/>
              </a:rPr>
              <a:t>программам на сумму  </a:t>
            </a:r>
            <a:r>
              <a:rPr lang="ru-RU" sz="1600" b="1" kern="0" dirty="0" smtClean="0">
                <a:latin typeface="Times New Roman"/>
              </a:rPr>
              <a:t>550 588,99тыс</a:t>
            </a:r>
            <a:r>
              <a:rPr lang="ru-RU" sz="1600" b="1" kern="0" dirty="0">
                <a:latin typeface="Times New Roman"/>
              </a:rPr>
              <a:t>. руб., что составило </a:t>
            </a:r>
            <a:r>
              <a:rPr lang="ru-RU" sz="1600" b="1" kern="0" dirty="0" smtClean="0">
                <a:latin typeface="Times New Roman"/>
              </a:rPr>
              <a:t>93,75% </a:t>
            </a:r>
            <a:r>
              <a:rPr lang="ru-RU" sz="1600" b="1" kern="0" dirty="0">
                <a:latin typeface="Times New Roman"/>
              </a:rPr>
              <a:t>от годовых </a:t>
            </a:r>
            <a:r>
              <a:rPr lang="ru-RU" sz="1600" b="1" kern="0" dirty="0" smtClean="0">
                <a:latin typeface="Times New Roman"/>
              </a:rPr>
              <a:t>назначений.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086678" y="434767"/>
            <a:ext cx="782872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Основные термины и понятия, используемые при составлении бюджета 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25475" y="953033"/>
            <a:ext cx="8516938" cy="5555717"/>
            <a:chOff x="394" y="1062"/>
            <a:chExt cx="5365" cy="303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93" y="1062"/>
              <a:ext cx="4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бюджет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57" y="106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91" y="106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144" y="106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145" y="1062"/>
              <a:ext cx="265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форма образования и расходования денежных средств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775" y="1073"/>
              <a:ext cx="19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, предназначенных для финансового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612" y="119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93" y="1312"/>
              <a:ext cx="85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доходы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484" y="131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10" y="131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564" y="131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590" y="1314"/>
              <a:ext cx="390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поступающие в бюджет денежные средства, за исключением средств, являющихся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94" y="1439"/>
              <a:ext cx="23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источниками финансирования дефицита бюджета;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675" y="143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" y="1563"/>
              <a:ext cx="48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расходы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154" y="1563"/>
              <a:ext cx="47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571" y="156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633" y="1565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1687" y="156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1749" y="1565"/>
              <a:ext cx="34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выплачиваемые из бюджета денежные средства, за исключением средств,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94" y="1690"/>
              <a:ext cx="29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являющихся источниками финансирования дефицита бюджета;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267" y="169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93" y="1814"/>
              <a:ext cx="92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дефицит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543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570" y="1816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623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650" y="1816"/>
              <a:ext cx="23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превышение расходов бюджета над его доходами;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918" y="181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93" y="1939"/>
              <a:ext cx="99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профицит бюджета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616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642" y="1941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1694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1721" y="1941"/>
              <a:ext cx="19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превышение доходов бюджета над его ра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693" y="1941"/>
              <a:ext cx="6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сходами;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990" y="194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693" y="2064"/>
              <a:ext cx="13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бюджетные ассигнования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2005" y="206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106" y="2066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2159" y="206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2261" y="2066"/>
              <a:ext cx="28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предельные объемы денежных средств, предусмотренных в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94" y="2191"/>
              <a:ext cx="36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соответствующем финансовом году для исполнения бюджетных обязательств;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3949" y="2191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693" y="2315"/>
              <a:ext cx="111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муниципальный долг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1737" y="23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1765" y="2317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818" y="23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1846" y="2317"/>
              <a:ext cx="36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обязательства, возникающие из муниципальных заимствований, гарантий по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394" y="2442"/>
              <a:ext cx="6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427" y="2428"/>
              <a:ext cx="48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обязательствам третьих лиц, другие обязательства в соответствии с видами долговых обязательств,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394" y="2568"/>
              <a:ext cx="23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принятые на себя муниципальным образованием;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2632" y="2568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693" y="2690"/>
              <a:ext cx="144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межбюджетные трансферты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2076" y="269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2125" y="2692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2178" y="2692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228" y="2692"/>
              <a:ext cx="31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средства, предоставляемые одним бюджетом бюджетной системы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394" y="2817"/>
              <a:ext cx="17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Российской Федерации другому </a:t>
              </a:r>
              <a:r>
                <a:rPr lang="ru-RU" altLang="ru-RU" sz="1400" dirty="0" err="1">
                  <a:solidFill>
                    <a:srgbClr val="000000"/>
                  </a:solidFill>
                  <a:latin typeface="Times New Roman" pitchFamily="18" charset="0"/>
                </a:rPr>
                <a:t>бюд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145" y="2817"/>
              <a:ext cx="274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 err="1">
                  <a:solidFill>
                    <a:srgbClr val="000000"/>
                  </a:solidFill>
                  <a:latin typeface="Times New Roman" pitchFamily="18" charset="0"/>
                </a:rPr>
                <a:t>жету</a:t>
              </a:r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 бюджетной системы Российской Федерации;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339" y="2817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693" y="2941"/>
              <a:ext cx="1322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текущий финансовый год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1974" y="2943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2022" y="2943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076" y="2943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124" y="2943"/>
              <a:ext cx="32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год, в котором осуществляется исполнение бюджета, составление и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394" y="3069"/>
              <a:ext cx="48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рассмотрение проекта бюджета на очередной финансовый год (очередной финансовый год и плановый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394" y="3194"/>
              <a:ext cx="43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период);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778" y="319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600" y="3319"/>
              <a:ext cx="138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 очередной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финансовый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1946" y="3319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>
                  <a:solidFill>
                    <a:srgbClr val="000000"/>
                  </a:solidFill>
                  <a:latin typeface="Times New Roman" pitchFamily="18" charset="0"/>
                </a:rPr>
                <a:t> год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001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1836" y="3320"/>
              <a:ext cx="2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081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169" y="3308"/>
              <a:ext cx="27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-год, следующий за текущим финансовым годом;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4303" y="3320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612" y="3442"/>
              <a:ext cx="100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плановый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период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1541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1567" y="3444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1621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1647" y="3444"/>
              <a:ext cx="3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два финансовых года, следующие за очередным финансовым годом;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4739" y="3444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588" y="3559"/>
              <a:ext cx="142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отчетный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финансовый год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1976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2002" y="3569"/>
              <a:ext cx="9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–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2055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2082" y="3569"/>
              <a:ext cx="24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год, предшествующий текущему финансовому году;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4454" y="3569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600" y="3693"/>
              <a:ext cx="121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  публичные </a:t>
              </a:r>
              <a:r>
                <a:rPr lang="ru-RU" altLang="ru-RU" sz="1400" b="1" dirty="0">
                  <a:solidFill>
                    <a:srgbClr val="000000"/>
                  </a:solidFill>
                  <a:latin typeface="Times New Roman" pitchFamily="18" charset="0"/>
                </a:rPr>
                <a:t>слушания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1739" y="369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1766" y="3695"/>
              <a:ext cx="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801" y="3695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829" y="3695"/>
              <a:ext cx="10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обсуждение проектов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2898" y="3686"/>
              <a:ext cx="27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муниципальных правовых актов по вопросам местного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394" y="3820"/>
              <a:ext cx="42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значения с участием жителей Кировского муниципального района, проводимые Думой 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394" y="3946"/>
              <a:ext cx="40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itchFamily="18" charset="0"/>
                </a:rPr>
                <a:t>Кировского муниципального района или главой Кировского муниципального района.</a:t>
              </a:r>
              <a:endParaRPr lang="ru-RU" altLang="ru-RU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4861" y="3946"/>
              <a:ext cx="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387769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409" y="119270"/>
            <a:ext cx="7947991" cy="564471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Показатели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районного </a:t>
            </a:r>
            <a:r>
              <a:rPr lang="ru-RU" sz="1400" dirty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бюджета по долгосрочным муниципальным программам  </a:t>
            </a: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/>
            </a:r>
            <a:b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</a:br>
            <a:r>
              <a:rPr lang="ru-RU" sz="1400" dirty="0" smtClean="0">
                <a:ln w="6350">
                  <a:noFill/>
                </a:ln>
                <a:solidFill>
                  <a:schemeClr val="tx1"/>
                </a:solidFill>
                <a:latin typeface="Arial"/>
              </a:rPr>
              <a:t>за 2021 год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27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890543"/>
              </p:ext>
            </p:extLst>
          </p:nvPr>
        </p:nvGraphicFramePr>
        <p:xfrm>
          <a:off x="404037" y="869276"/>
          <a:ext cx="8357287" cy="5419165"/>
        </p:xfrm>
        <a:graphic>
          <a:graphicData uri="http://schemas.openxmlformats.org/drawingml/2006/table">
            <a:tbl>
              <a:tblPr firstRow="1" firstCol="1" bandRow="1"/>
              <a:tblGrid>
                <a:gridCol w="4194467"/>
                <a:gridCol w="662609"/>
                <a:gridCol w="982108"/>
                <a:gridCol w="1044587"/>
                <a:gridCol w="857661"/>
                <a:gridCol w="61585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/>
                          <a:ea typeface="Times New Roman"/>
                        </a:rPr>
                        <a:t>Ведомст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-во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Целевая статья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Сумма </a:t>
                      </a:r>
                      <a:b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на 2020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Исполнено за</a:t>
                      </a:r>
                      <a:r>
                        <a:rPr lang="ru-RU" sz="1000" baseline="0" smtClean="0">
                          <a:effectLst/>
                          <a:latin typeface="Times New Roman"/>
                          <a:ea typeface="Times New Roman"/>
                        </a:rPr>
                        <a:t> 2</a:t>
                      </a: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020г.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образования в Кировском муниципальном районе на 2018-2022 гг.»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473 590,26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446 710,44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безнадзорности, беспризорности и правонарушений несовершеннолетних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571,0791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570,92276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"Профилактика экстремизма и терроризма на территории Кировского района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2 134,00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2 134,00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Кировском муниципальном районе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955,29736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"Сохранение и развитие культуры в Кировском муниципальном районе на 2018-2022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19 962,54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18 852,12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94,44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29 170,15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20 711,13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2019-2021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1 215,00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1 213,94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2019-2021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22 944,70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22 944,23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"Противодействия коррупции в администрации Кировского муниципального района на 2021-2022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"Организация обеспечения  твердым топливом населения, проживающего на территории сельских поселений Кировского муниципального района" на 2019 – 2021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2 803,93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2 801,62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Муниципальная программа "Социальная поддержка детей-сирот и детей, оставшихся без попечения родителей, лиц из числа детей-сирот и детей, оставшихся без попечения родителей, и лиц, принявших на воспитание в семью детей, оставшихся без попечения родителей в Кировском муниципальном районе на 2021-2025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1500000000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33 921,33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33 680,28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программные мероприятия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587 290,98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550 588,97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260595" y="4202449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1093232"/>
            <a:ext cx="1187942" cy="146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860698" y="723900"/>
            <a:ext cx="6838459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6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62476"/>
              </p:ext>
            </p:extLst>
          </p:nvPr>
        </p:nvGraphicFramePr>
        <p:xfrm>
          <a:off x="1869989" y="1183848"/>
          <a:ext cx="6923137" cy="12085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9006"/>
                <a:gridCol w="1268627"/>
                <a:gridCol w="1255504"/>
              </a:tblGrid>
              <a:tr h="219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01.01.2021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 01.01.2022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13 132,27461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8 834,31676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Сбербанк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959,37865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Бюджетный кредит «министерство финансов Приморского края», в т.ч.: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12 172,89596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8 834,31676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523403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00" y="683741"/>
            <a:ext cx="8532565" cy="3143980"/>
          </a:xfrm>
        </p:spPr>
        <p:txBody>
          <a:bodyPr/>
          <a:lstStyle/>
          <a:p>
            <a:r>
              <a:rPr lang="ru-RU" sz="12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/>
              <a:t>Расходы  на 2021 год по  данному разделу утверждены в сумме 22694,251 тыс. руб., в том числе за счет средств краевого бюджета в сумме 12686,276 тыс. руб., за счет средств местного бюджета в сумме 10007,975 тыс. руб.</a:t>
            </a:r>
          </a:p>
          <a:p>
            <a:r>
              <a:rPr lang="ru-RU" sz="1200" dirty="0"/>
              <a:t> За  2021 год исполнение утвержденных бюджетных назначений составило 22694,251 тыс. руб. или 100,0</a:t>
            </a:r>
            <a:r>
              <a:rPr lang="ru-RU" sz="1200" dirty="0" smtClean="0"/>
              <a:t>%.</a:t>
            </a:r>
            <a:endParaRPr lang="ru-RU" sz="1200" dirty="0"/>
          </a:p>
          <a:p>
            <a:r>
              <a:rPr lang="ru-RU" sz="1200" dirty="0"/>
              <a:t>На основании Закона Приморского края от 21.12.2021 № 969-КЗ «О краевом бюджете на 2021 год и плановый период 2022 и 2023 годы», дотация на выравнивание уровня бюджетной обеспеченности городским и сельским выделена в сумме 11291,076 тыс. руб. перечислено поселениям Кировского муниципального района в сумме 11291,076 тыс. руб. 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8665"/>
              </p:ext>
            </p:extLst>
          </p:nvPr>
        </p:nvGraphicFramePr>
        <p:xfrm>
          <a:off x="268561" y="3730051"/>
          <a:ext cx="8462256" cy="17696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03128"/>
                <a:gridCol w="1865508"/>
                <a:gridCol w="20936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Утверждено на 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на 01.01.2022г.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131,672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131,672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20,536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20,536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308,310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308,310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2860,450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2860,450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4275,037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4275,037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991,970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991,970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8587,975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8587,975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8"/>
            <a:ext cx="8330514" cy="66057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01.01.2022г.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149897"/>
              </p:ext>
            </p:extLst>
          </p:nvPr>
        </p:nvGraphicFramePr>
        <p:xfrm>
          <a:off x="922638" y="1490508"/>
          <a:ext cx="7702379" cy="20325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256"/>
                <a:gridCol w="1898502"/>
                <a:gridCol w="1905621"/>
              </a:tblGrid>
              <a:tr h="26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Утверждено </a:t>
                      </a:r>
                    </a:p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 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на 01.01.2022г.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7 100,020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7 100,020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2 786,856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2 786,856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43,350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43,350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450,500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450,500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789,650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789,650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120,700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120,700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11 291,076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11 291,076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669415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6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168510"/>
              </p:ext>
            </p:extLst>
          </p:nvPr>
        </p:nvGraphicFramePr>
        <p:xfrm>
          <a:off x="805811" y="1204737"/>
          <a:ext cx="7995221" cy="8891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48109"/>
                <a:gridCol w="2167778"/>
                <a:gridCol w="2379334"/>
              </a:tblGrid>
              <a:tr h="22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Утверждено на 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на 01.01.2022г.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Горненское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573,000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573,000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258,000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258,000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831,000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831,000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4000" y="2560189"/>
            <a:ext cx="8504713" cy="7386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обеспечение сбалансированности бюджетов сельских поселений Кировского муниципального района из районного бюджета 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(проведение выборов)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78840"/>
              </p:ext>
            </p:extLst>
          </p:nvPr>
        </p:nvGraphicFramePr>
        <p:xfrm>
          <a:off x="689113" y="3511825"/>
          <a:ext cx="7980002" cy="437323"/>
        </p:xfrm>
        <a:graphic>
          <a:graphicData uri="http://schemas.openxmlformats.org/drawingml/2006/table">
            <a:tbl>
              <a:tblPr firstRow="1" firstCol="1" bandRow="1"/>
              <a:tblGrid>
                <a:gridCol w="3564854"/>
                <a:gridCol w="2357858"/>
                <a:gridCol w="2057290"/>
              </a:tblGrid>
              <a:tr h="223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Утверждено на 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на 01.01.2022г.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Хвищанское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170,000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170,00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01832"/>
              </p:ext>
            </p:extLst>
          </p:nvPr>
        </p:nvGraphicFramePr>
        <p:xfrm>
          <a:off x="740268" y="5208104"/>
          <a:ext cx="7852174" cy="1156434"/>
        </p:xfrm>
        <a:graphic>
          <a:graphicData uri="http://schemas.openxmlformats.org/drawingml/2006/table">
            <a:tbl>
              <a:tblPr firstRow="1" firstCol="1" bandRow="1"/>
              <a:tblGrid>
                <a:gridCol w="3443412"/>
                <a:gridCol w="2080135"/>
                <a:gridCol w="2328627"/>
              </a:tblGrid>
              <a:tr h="24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Утверждено на 2021г.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 на 01.01.2022г.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907,500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907,500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76,100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76,100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123,100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123,100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288,500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288,500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1 395,200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1 395,200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31677" y="4159861"/>
            <a:ext cx="82693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altLang="ru-RU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Иные межбюджетные трансферты общего характера (в целях компенсации дополнительных расходов бюджетов городских и сельских поселений в связи с увеличением прогнозных значений среднемесячного дохода от трудовой деятельности работников муниципальных учреждений культуры в Приморском крае на 2021год)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83823634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08884"/>
              </p:ext>
            </p:extLst>
          </p:nvPr>
        </p:nvGraphicFramePr>
        <p:xfrm>
          <a:off x="712380" y="1076325"/>
          <a:ext cx="8229601" cy="13305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71062"/>
                <a:gridCol w="1456660"/>
                <a:gridCol w="1201479"/>
                <a:gridCol w="1291365"/>
                <a:gridCol w="1269324"/>
                <a:gridCol w="639711"/>
              </a:tblGrid>
              <a:tr h="33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12 месяцев 2020 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2021 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Уточнено на 2021 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за 12 месяцев 2021 г.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222 906,21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223 726,00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240 365,10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237 520,42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98,82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477 673,40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305 278,12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372 073,13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367 919,12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98,88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700 579,60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529 004,12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612 438,23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605 439,54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98,86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693 486,43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531504,12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643957,28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603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762,67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93,8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7 093,17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31519,05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1676,85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35900386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28454461"/>
              </p:ext>
            </p:extLst>
          </p:nvPr>
        </p:nvGraphicFramePr>
        <p:xfrm>
          <a:off x="5248046" y="1231694"/>
          <a:ext cx="3778995" cy="47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093" y="280194"/>
            <a:ext cx="7801128" cy="887412"/>
          </a:xfrm>
          <a:effectLst>
            <a:outerShdw blurRad="25400" dist="25400" dir="2400000" algn="ctr" rotWithShape="0">
              <a:schemeClr val="bg1"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2021 год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77194204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972" y="271721"/>
            <a:ext cx="8187070" cy="477520"/>
          </a:xfr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12 месяцев 2021 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88062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382" y="836020"/>
            <a:ext cx="6579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является основным источником формирования доходов бюджета Кировского муниципального района. Доля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налоговых и неналоговых доходов 2021 года (237 520,42 тыс. руб.) составила 82,06%  или 194 902,06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28" y="160312"/>
            <a:ext cx="7931652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12 месяцев 2020 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71811855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4382" y="2694093"/>
            <a:ext cx="3636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101,52%. В сравнении с предыдущим годом поступление увеличилось  на 22 193,62 тыс. руб. или на 12,85%, это связано с выплатой недоимки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КГБУЗ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«Кировская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ЦРБ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сумме 19 268,00 тыс. руб., в том числе в 4 квартале 9 232,28 тыс. руб.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норматив в 2021 году составил – 71,6530602%, что на 0,9485% меньше дополнительного норматива  2020г. (72,6016%).</a:t>
            </a:r>
          </a:p>
        </p:txBody>
      </p:sp>
    </p:spTree>
    <p:extLst>
      <p:ext uri="{BB962C8B-B14F-4D97-AF65-F5344CB8AC3E}">
        <p14:creationId xmlns:p14="http://schemas.microsoft.com/office/powerpoint/2010/main" val="3269098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319" y="1269370"/>
            <a:ext cx="7793665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19" y="1552591"/>
            <a:ext cx="7132082" cy="1169551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chemeClr val="bg1">
                <a:alpha val="43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2021 года составило 2 795,12 тыс. руб., при установленном годовом плане 2 794,00 тыс. руб. Выполнение составило 100,04%. По сравнению с предыдущим годом поступление уменьшилось на 7 378,40 тыс. руб. или на 72,53%. Уменьшение связано с отменой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01.01.2021 года.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8528" y="2480501"/>
            <a:ext cx="4044341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8708" y="2819055"/>
            <a:ext cx="69764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 за 12 месяцев 2021 года составило 1 517,05 тыс. руб. при установленном годовом плане 1 521,00 тыс. руб. выполнение составило 99,74%, в сравнении с предыдущим годом поступление увеличилось на 406,18 тыс. руб. или на 36,56%. 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7" y="2555602"/>
            <a:ext cx="1659276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29655" y="3728678"/>
            <a:ext cx="7846828" cy="3385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00" y="4312366"/>
            <a:ext cx="1256263" cy="116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2565" y="4067232"/>
            <a:ext cx="76056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2021 года составило 5 335,96 тыс. руб., при установленном годовом плане 5 000,00 тыс. руб. выполнение составило – 106,72%, в сравнении с предыдущим годом поступление увеличилось на  5 281,73 тыс. руб. или  на 9 739,50 %.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1" y="1438647"/>
            <a:ext cx="1414960" cy="1120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385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000" y="315263"/>
            <a:ext cx="831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 2021 года акцизов поступило 14 233,57 тыс. руб. при плане 13 960,00 тыс. руб., что соответствует 101,96%, в сравнении с предыдущим годом поступление увеличилось на 856,88 тыс. руб. или на 6,41%.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нефтепродукты поступают в соответствии с установленными дифференцированными нормативами. </a:t>
            </a:r>
          </a:p>
        </p:txBody>
      </p:sp>
      <p:pic>
        <p:nvPicPr>
          <p:cNvPr id="16" name="Picture 4" descr="герб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8" y="5234609"/>
            <a:ext cx="1581839" cy="11703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517" y="4896055"/>
            <a:ext cx="7209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Упрощенная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налогообложения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8367" y="5234609"/>
            <a:ext cx="63580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плане 451,00 тыс. руб. исполнение за 4 квартал 2021 года составило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465,40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руб. или 103,19%.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Вместе с тем, по состоянию на 01.01.2022г. имеется задолженность по данному виду доходов в сумме 976,18 тыс. руб., в том числе юр. лица – 707,48 тыс. руб.,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268,70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7708723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324862" y="3647398"/>
            <a:ext cx="508000" cy="38608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06073176"/>
              </p:ext>
            </p:extLst>
          </p:nvPr>
        </p:nvGraphicFramePr>
        <p:xfrm>
          <a:off x="263610" y="1936451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8007178" y="3624039"/>
            <a:ext cx="825684" cy="44212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2653</a:t>
            </a:r>
          </a:p>
        </p:txBody>
      </p:sp>
      <p:sp>
        <p:nvSpPr>
          <p:cNvPr id="10" name="Овал 9"/>
          <p:cNvSpPr/>
          <p:nvPr/>
        </p:nvSpPr>
        <p:spPr>
          <a:xfrm>
            <a:off x="4688411" y="3647398"/>
            <a:ext cx="633232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72253" y="200635"/>
            <a:ext cx="3255571" cy="40011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595516" y="2371068"/>
            <a:ext cx="127000" cy="30810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451" y="827349"/>
            <a:ext cx="8467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648384" y="3737562"/>
            <a:ext cx="548027" cy="6731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2586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1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3894" y="612932"/>
            <a:ext cx="82189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за 12 месяцев 2020 года поступило 2 653,22 тыс. руб. при установленном годовом плане 2800,00 тыс. руб. выполнение составило 94,76%. В сравнении с предыдущим годом поступление уменьшилось на 205,33 тыс. руб. или на 7,18%. в связи с уменьшением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70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6971" y="423968"/>
            <a:ext cx="767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3023" y="1153927"/>
            <a:ext cx="8679837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за 2021 год по доходам от сдачи в аренду имущества выполнен на 103,22%, план – 2 028,00 тыс. руб., исполнение – 2 093,28 тыс. руб. Перевыполнение связано с оплатой задолженности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12,63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бюджетов муниципальных районов.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источнику зачисляются суммы возмещения эксплуатационных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(коммунальных) расходов. На 01.01.2022 поступило 988,19 тыс. руб.,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 года составило 93,49 % при плане 1 057,0 тыс. руб.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план связано с образовавшейся задолженностью в размере 36,82 тыс. руб. 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дохода, платежи поступают в соответствии с заключенными договорами, оплата производится до 10 числа месяца, следующего за квартальным.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53" y="2466753"/>
            <a:ext cx="2093983" cy="172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67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14859</TotalTime>
  <Words>2743</Words>
  <Application>Microsoft Office PowerPoint</Application>
  <PresentationFormat>Экран (4:3)</PresentationFormat>
  <Paragraphs>602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Основные термины и понятия, используемые при составлении бюджета </vt:lpstr>
      <vt:lpstr>Основные характеристики бюджета Кировского муниципального района</vt:lpstr>
      <vt:lpstr>  Структура доходов бюджета Кировского муниципального района за 2021 год </vt:lpstr>
      <vt:lpstr>Структура налоговых и неналоговых доходов за 12 месяцев 2021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Презентация PowerPoint</vt:lpstr>
      <vt:lpstr>РАСХОДЫ БЮДЖЕТА </vt:lpstr>
      <vt:lpstr>Структура расходов бюджета Кировского муниципального района  за 2021 год.</vt:lpstr>
      <vt:lpstr>Структура расходов бюджета Кировского муниципального района за 2021 года.</vt:lpstr>
      <vt:lpstr>Структура расходов районного бюджета  за 2021 год  (тыс. руб.)</vt:lpstr>
      <vt:lpstr>Муниципальные программы</vt:lpstr>
      <vt:lpstr> Показатели районного бюджета по долгосрочным муниципальным программам   за 2021 год </vt:lpstr>
      <vt:lpstr>        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на 01.01.2022г.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Марина</cp:lastModifiedBy>
  <cp:revision>931</cp:revision>
  <cp:lastPrinted>2017-06-15T22:27:28Z</cp:lastPrinted>
  <dcterms:created xsi:type="dcterms:W3CDTF">2010-06-18T09:27:04Z</dcterms:created>
  <dcterms:modified xsi:type="dcterms:W3CDTF">2022-05-11T00:02:10Z</dcterms:modified>
</cp:coreProperties>
</file>