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18" r:id="rId3"/>
    <p:sldId id="430" r:id="rId4"/>
    <p:sldId id="433" r:id="rId5"/>
    <p:sldId id="442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3143" autoAdjust="0"/>
  </p:normalViewPr>
  <p:slideViewPr>
    <p:cSldViewPr snapToGrid="0">
      <p:cViewPr>
        <p:scale>
          <a:sx n="116" d="100"/>
          <a:sy n="116" d="100"/>
        </p:scale>
        <p:origin x="-174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9 месяев 2017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23E-3"/>
                  <c:y val="-1.8902702457806544E-4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-4922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281375.28000000003</c:v>
                </c:pt>
                <c:pt idx="1">
                  <c:v>295637.78000000003</c:v>
                </c:pt>
                <c:pt idx="2">
                  <c:v>-14252.51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9 месяцев 2018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68E-3"/>
                  <c:y val="8.875599190738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293320.23</c:v>
                </c:pt>
                <c:pt idx="1">
                  <c:v>304995.08</c:v>
                </c:pt>
                <c:pt idx="2">
                  <c:v>-11672.13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9337088"/>
        <c:axId val="69338624"/>
      </c:barChart>
      <c:catAx>
        <c:axId val="6933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338624"/>
        <c:crosses val="autoZero"/>
        <c:auto val="1"/>
        <c:lblAlgn val="ctr"/>
        <c:lblOffset val="100"/>
        <c:noMultiLvlLbl val="0"/>
      </c:catAx>
      <c:valAx>
        <c:axId val="69338624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6933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aseline="0" dirty="0" smtClean="0"/>
              <a:t>9 месяцев  </a:t>
            </a:r>
            <a:r>
              <a:rPr lang="ru-RU" dirty="0" smtClean="0"/>
              <a:t>2018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 2018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2248224411092605"/>
                  <c:y val="-7.93151333196989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79027,1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68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761507656806273E-3"/>
                  <c:y val="6.02031631406567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13856,1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26,5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797588476405544"/>
                  <c:y val="9.718470532160553E-2"/>
                </c:manualLayout>
              </c:layout>
              <c:tx>
                <c:rich>
                  <a:bodyPr/>
                  <a:lstStyle/>
                  <a:p>
                    <a:pPr>
                      <a:defRPr sz="14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 dirty="0" smtClean="0"/>
                      <a:t>200 437,1</a:t>
                    </a:r>
                  </a:p>
                  <a:p>
                    <a:pPr>
                      <a:defRPr sz="14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 dirty="0" smtClean="0"/>
                      <a:t>73,3</a:t>
                    </a:r>
                    <a:r>
                      <a:rPr lang="en-US" sz="1400" baseline="0" dirty="0" smtClean="0"/>
                      <a:t>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#,##0.00">
                  <c:v>92883.199999999997</c:v>
                </c:pt>
                <c:pt idx="1">
                  <c:v>13856</c:v>
                </c:pt>
                <c:pt idx="2" formatCode="#,##0.00">
                  <c:v>200437.1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 2018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24475065616798E-2"/>
                  <c:y val="-0.140531461689704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624125109361328E-2"/>
                  <c:y val="-6.08874676438811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60340.89</c:v>
                </c:pt>
                <c:pt idx="1">
                  <c:v>8389.93</c:v>
                </c:pt>
                <c:pt idx="2" formatCode="General">
                  <c:v>7205.42</c:v>
                </c:pt>
                <c:pt idx="3" formatCode="General">
                  <c:v>928.37</c:v>
                </c:pt>
                <c:pt idx="4" formatCode="General">
                  <c:v>44.9</c:v>
                </c:pt>
                <c:pt idx="5" formatCode="General">
                  <c:v>2117.6</c:v>
                </c:pt>
                <c:pt idx="6" formatCode="#,##0">
                  <c:v>8795.7000000000007</c:v>
                </c:pt>
                <c:pt idx="7" formatCode="General">
                  <c:v>379.8</c:v>
                </c:pt>
                <c:pt idx="8" formatCode="#,##0">
                  <c:v>575.26</c:v>
                </c:pt>
                <c:pt idx="9" formatCode="General">
                  <c:v>3261.5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</c:v>
                </c:pt>
                <c:pt idx="1">
                  <c:v>9 месяцев 2018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55098.03</c:v>
                </c:pt>
                <c:pt idx="1">
                  <c:v>60340.9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4448"/>
        <c:axId val="20825984"/>
      </c:barChart>
      <c:catAx>
        <c:axId val="2082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25984"/>
        <c:crosses val="autoZero"/>
        <c:auto val="1"/>
        <c:lblAlgn val="ctr"/>
        <c:lblOffset val="100"/>
        <c:noMultiLvlLbl val="0"/>
      </c:catAx>
      <c:valAx>
        <c:axId val="208259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8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2017г.</c:v>
                </c:pt>
                <c:pt idx="1">
                  <c:v>9 месяцев 2018г.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1482.1</c:v>
                </c:pt>
                <c:pt idx="1">
                  <c:v>2117.6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2017г.</c:v>
                </c:pt>
                <c:pt idx="1">
                  <c:v>9 месяцев 2018г.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041344"/>
        <c:axId val="24206336"/>
        <c:axId val="0"/>
      </c:bar3DChart>
      <c:catAx>
        <c:axId val="2404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206336"/>
        <c:crossesAt val="0"/>
        <c:auto val="1"/>
        <c:lblAlgn val="ctr"/>
        <c:lblOffset val="100"/>
        <c:noMultiLvlLbl val="0"/>
      </c:catAx>
      <c:valAx>
        <c:axId val="242063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24041344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2016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27856.76</c:v>
                </c:pt>
                <c:pt idx="1">
                  <c:v>1053.45</c:v>
                </c:pt>
                <c:pt idx="2">
                  <c:v>0</c:v>
                </c:pt>
                <c:pt idx="3">
                  <c:v>10914.7</c:v>
                </c:pt>
                <c:pt idx="4">
                  <c:v>2542.5300000000002</c:v>
                </c:pt>
                <c:pt idx="5">
                  <c:v>232011.31</c:v>
                </c:pt>
                <c:pt idx="6">
                  <c:v>3291.86</c:v>
                </c:pt>
                <c:pt idx="7">
                  <c:v>14644.08</c:v>
                </c:pt>
                <c:pt idx="8">
                  <c:v>79.7</c:v>
                </c:pt>
                <c:pt idx="9">
                  <c:v>1270.72</c:v>
                </c:pt>
                <c:pt idx="10">
                  <c:v>11392.3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9.1300000000000008</c:v>
                </c:pt>
                <c:pt idx="1">
                  <c:v>0.4</c:v>
                </c:pt>
                <c:pt idx="2">
                  <c:v>0</c:v>
                </c:pt>
                <c:pt idx="3">
                  <c:v>3.6</c:v>
                </c:pt>
                <c:pt idx="4">
                  <c:v>0.8</c:v>
                </c:pt>
                <c:pt idx="5">
                  <c:v>76.099999999999994</c:v>
                </c:pt>
                <c:pt idx="6">
                  <c:v>1.1000000000000001</c:v>
                </c:pt>
                <c:pt idx="7">
                  <c:v>4.8</c:v>
                </c:pt>
                <c:pt idx="8">
                  <c:v>0.03</c:v>
                </c:pt>
                <c:pt idx="9">
                  <c:v>0.4</c:v>
                </c:pt>
                <c:pt idx="1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9 месяцев  2018 года 92883,17т.р.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0.04097</cdr:x>
      <cdr:y>0.00735</cdr:y>
    </cdr:from>
    <cdr:to>
      <cdr:x>0.10399</cdr:x>
      <cdr:y>0.11212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650" y="50800"/>
          <a:ext cx="576263" cy="723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0.50194</cdr:x>
      <cdr:y>0.25627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395390" y="1160976"/>
          <a:ext cx="45719" cy="197880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25.12.2017г. № 115-НПА «О районном бюджете на 2018 год»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r>
              <a:rPr lang="ru-RU" dirty="0">
                <a:cs typeface="Times New Roman" panose="02020603050405020304" pitchFamily="18" charset="0"/>
              </a:rPr>
              <a:t>Кировского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9 месяцев 2018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0" y="23889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238899"/>
            <a:ext cx="846026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Доходы, получаемые в виде арендной платы за земельные участки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установленном годовом плане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13138,00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выполнение плана по аренде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7075,11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плане 3900 тыс. руб. в бюджет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2244,07 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57,5%.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9000,00 тыс. руб. в бюджет района поступило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4695,76 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52,2%. 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земли находящиеся в собственности района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238,00 тыс. руб.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135,28тыс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56,8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арендной платы за землю являются: АО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«Золотой орел», ООО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Дальминвод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«Восточные ворота», ООО санаторий «Изумрудный», ООО «РН-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Востокнефтепродукт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Кировское РАЙПО.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706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094" y="1188149"/>
            <a:ext cx="6080918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81,7%.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465,0 тыс. руб. поступило в бюджет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379,8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сравнении с предыдущим годом поступление уменьшилось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104,6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21,6%.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4655700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8" y="2178042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2523286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36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6562" y="3446401"/>
            <a:ext cx="8623917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Доходы от продажи земельных участков городских поселений составили за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месяцев 2018 г. - 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163,96тыс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. руб. или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23,4%.  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 Доходы от продажи земельных участков сельских поселений при плане 12000 тыс. рублей поступило 19,84 тыс. рублей, выполнение плана за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месяцев 2018 года  -  0,17%.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района. Не запланированы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0"/>
            <a:ext cx="7674874" cy="558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43" y="539222"/>
            <a:ext cx="8762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доходов от реализации муниципального имущества поступило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391,5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плане 18600,0 тыс. руб. или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аналогичным периодом 2017 года  поступление уменьшилось 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1365,5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 на 83,95%.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36" y="1862781"/>
            <a:ext cx="3523129" cy="113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40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2092410"/>
            <a:ext cx="4353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бюджет района поступило штрафов в размере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3261,5тыс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прошлого года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646,4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24,7%.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93,2%.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800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61" y="181232"/>
            <a:ext cx="7605063" cy="8373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2017 год.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29711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69529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88504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76285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889284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867400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42816" y="251942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96636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90516" y="168916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расходов бюджета Кировского муниципального района за </a:t>
            </a:r>
            <a:r>
              <a:rPr lang="ru-RU" sz="2000" dirty="0" smtClean="0"/>
              <a:t>9 месяцев </a:t>
            </a:r>
            <a:r>
              <a:rPr lang="ru-RU" sz="2000" dirty="0" smtClean="0"/>
              <a:t>2018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291719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за 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2018 </a:t>
            </a:r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551631"/>
              </p:ext>
            </p:extLst>
          </p:nvPr>
        </p:nvGraphicFramePr>
        <p:xfrm>
          <a:off x="864972" y="1227437"/>
          <a:ext cx="7620000" cy="48759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1234028"/>
                <a:gridCol w="632015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9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Исполненоза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месяцев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объеме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41048,566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27856,762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67,86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1404,600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1053,450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34833,992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10914,655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4395,828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2542,528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345080,122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232011,310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67,23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76,07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21872,532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14644,803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66,96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5332,600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3291,861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61,73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79,721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1270,718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63,54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16860,217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11329,275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67,20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473028,457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304995,085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64,48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Муниципальные программы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169551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25.12.2017г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115-НПА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«О 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2018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год»  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7" y="4689278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2018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10 муниципальных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программ на сумму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388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749,925 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расходы за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9 месяцев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2018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7-ти Программам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на сумму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263 419,224тыс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что составило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67,8%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от годовых назначений.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4"/>
            <a:ext cx="7910384" cy="68528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Показатели</a:t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за 1 полугодие  2018 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639881"/>
              </p:ext>
            </p:extLst>
          </p:nvPr>
        </p:nvGraphicFramePr>
        <p:xfrm>
          <a:off x="560173" y="1198331"/>
          <a:ext cx="8517925" cy="6365633"/>
        </p:xfrm>
        <a:graphic>
          <a:graphicData uri="http://schemas.openxmlformats.org/drawingml/2006/table">
            <a:tbl>
              <a:tblPr firstRow="1" firstCol="1" bandRow="1"/>
              <a:tblGrid>
                <a:gridCol w="4054618"/>
                <a:gridCol w="545490"/>
                <a:gridCol w="1138058"/>
                <a:gridCol w="1059597"/>
                <a:gridCol w="836169"/>
                <a:gridCol w="883993"/>
              </a:tblGrid>
              <a:tr h="470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900" kern="900" baseline="0" dirty="0" smtClean="0">
                          <a:effectLst/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Исполнено за </a:t>
                      </a:r>
                      <a:r>
                        <a:rPr lang="ru-RU" sz="900" kern="900" baseline="0" dirty="0" smtClean="0">
                          <a:effectLst/>
                          <a:latin typeface="Times New Roman"/>
                          <a:ea typeface="Times New Roman"/>
                        </a:rPr>
                        <a:t>9 месяцев 2018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900" baseline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346 334,732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232 843,202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67,23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567,000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363,395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64,09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МФЦ предоставления государственных и муниципальных услуг населению Кировского муниципального района на 2016-2018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951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5 635,031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4 485,235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79,60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150,000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79,721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53,15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2018-2022гг. и на период до 2020 года»</a:t>
                      </a:r>
                      <a:endParaRPr lang="ru-RU" sz="1200" kern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155,900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77,95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21 621,218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14 603,804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67,54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"Доступная среда для инвалидов в  Кировском муниципальном районе на 2016-2019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0700000000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284,314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900" baseline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900" baseline="0" dirty="0">
                          <a:effectLst/>
                          <a:latin typeface="Times New Roman"/>
                        </a:rPr>
                        <a:t>1000000000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13 857,630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10 887,968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78,57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200" kern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388 749,925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263 419,224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67,76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65533073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31810"/>
              </p:ext>
            </p:extLst>
          </p:nvPr>
        </p:nvGraphicFramePr>
        <p:xfrm>
          <a:off x="662781" y="807308"/>
          <a:ext cx="7888094" cy="1762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1743"/>
                <a:gridCol w="1099509"/>
                <a:gridCol w="1208841"/>
                <a:gridCol w="989404"/>
                <a:gridCol w="1098735"/>
                <a:gridCol w="659862"/>
              </a:tblGrid>
              <a:tr h="5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месяцев 2017г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месяцев  2018г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97849,07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132612,0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168 983,51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883,17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54,97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183526,21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247635,08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273 319,65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200 437,05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73,33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281 375,28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380 247,083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442 303,16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293 320,23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66,32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295 637,78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383 047,083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473 028,46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304 995,08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-14262,51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-2800,00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30 725,29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11 672,13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88322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781168" y="723900"/>
            <a:ext cx="465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2604"/>
              </p:ext>
            </p:extLst>
          </p:nvPr>
        </p:nvGraphicFramePr>
        <p:xfrm>
          <a:off x="1869989" y="1183848"/>
          <a:ext cx="6834565" cy="12214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14335"/>
                <a:gridCol w="1153298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01.01.2018г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01.10.2018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21193,00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20600,00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Бюджетный кредит Департамент финансов Приморского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8400,00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8100,00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«Сбербанк»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12793,00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12500,00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Муниципальный долг за отчетный период без изменений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3827"/>
            <a:ext cx="8458200" cy="5162336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исполнен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11 329,28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 составила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12853,67тыс.руб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(за счет краевых средств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–11 303,67,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 счет средств районного бюджета -1550,0 тыс. руб.).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3610"/>
              </p:ext>
            </p:extLst>
          </p:nvPr>
        </p:nvGraphicFramePr>
        <p:xfrm>
          <a:off x="639213" y="3023283"/>
          <a:ext cx="7977565" cy="3221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5203"/>
                <a:gridCol w="1758658"/>
                <a:gridCol w="1973704"/>
              </a:tblGrid>
              <a:tr h="916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01.10.2018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259,900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194,92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100,6000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75,44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40,700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30,53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446,700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335,03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570,100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427,58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132,000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99,00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1550,000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1162,50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7"/>
            <a:ext cx="8330514" cy="100501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01.10.2018г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382319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01.10.2018г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1903,100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1427,3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736,400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552,3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298,000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223,5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3272,400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2454,3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4127,478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3099,6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966,300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724,7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11303,678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8481,8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81" y="642550"/>
            <a:ext cx="8157519" cy="9720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047175"/>
              </p:ext>
            </p:extLst>
          </p:nvPr>
        </p:nvGraphicFramePr>
        <p:xfrm>
          <a:off x="864973" y="2323071"/>
          <a:ext cx="7735330" cy="33198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0178"/>
                <a:gridCol w="1911379"/>
                <a:gridCol w="1913773"/>
              </a:tblGrid>
              <a:tr h="90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01.10.2018г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1533,440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1132,2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1899,310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1402,2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2168,340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1601,1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1533,440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1133,0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7134,530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5268,5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7474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22045"/>
              </p:ext>
            </p:extLst>
          </p:nvPr>
        </p:nvGraphicFramePr>
        <p:xfrm>
          <a:off x="691978" y="2627871"/>
          <a:ext cx="7801233" cy="24371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8288"/>
                <a:gridCol w="1922867"/>
                <a:gridCol w="1930078"/>
              </a:tblGrid>
              <a:tr h="974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01.10.2018г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350,00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262,70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512,50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512,50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862,50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775,20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5232162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0319016"/>
              </p:ext>
            </p:extLst>
          </p:nvPr>
        </p:nvGraphicFramePr>
        <p:xfrm>
          <a:off x="5489496" y="1210962"/>
          <a:ext cx="3563888" cy="470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5" y="66025"/>
            <a:ext cx="780112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2017 год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0"/>
            <a:ext cx="6095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4108934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24" y="101600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 полугодие 2018 года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80550"/>
              </p:ext>
            </p:extLst>
          </p:nvPr>
        </p:nvGraphicFramePr>
        <p:xfrm>
          <a:off x="510745" y="2136835"/>
          <a:ext cx="8254314" cy="198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месяцев 2017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месяцев 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21 758,7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44 630,973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1 639,95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2 694,423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157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646,48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150415,71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2481,01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2695,95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183 526,21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200 437,1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444663"/>
            <a:ext cx="8015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Общая сумма безвозмездных поступлений за </a:t>
            </a:r>
            <a:r>
              <a:rPr lang="ru-RU" dirty="0" smtClean="0">
                <a:latin typeface="Times New Roman"/>
                <a:ea typeface="Times New Roman"/>
              </a:rPr>
              <a:t>9 месяцев 2018 </a:t>
            </a:r>
            <a:r>
              <a:rPr lang="ru-RU" dirty="0">
                <a:latin typeface="Times New Roman"/>
                <a:ea typeface="Times New Roman"/>
              </a:rPr>
              <a:t>года составила </a:t>
            </a:r>
            <a:r>
              <a:rPr lang="ru-RU" dirty="0" smtClean="0">
                <a:latin typeface="Times New Roman"/>
                <a:ea typeface="Times New Roman"/>
              </a:rPr>
              <a:t>200 437,1 </a:t>
            </a:r>
            <a:r>
              <a:rPr lang="ru-RU" dirty="0">
                <a:latin typeface="Times New Roman"/>
                <a:ea typeface="Times New Roman"/>
              </a:rPr>
              <a:t>тыс. руб. или  </a:t>
            </a:r>
            <a:r>
              <a:rPr lang="ru-RU" dirty="0" smtClean="0">
                <a:latin typeface="Times New Roman"/>
                <a:ea typeface="Times New Roman"/>
              </a:rPr>
              <a:t>81 </a:t>
            </a:r>
            <a:r>
              <a:rPr lang="ru-RU" dirty="0">
                <a:latin typeface="Times New Roman"/>
                <a:ea typeface="Times New Roman"/>
              </a:rPr>
              <a:t>% от годовых плановых назначений. </a:t>
            </a:r>
            <a:endParaRPr lang="ru-RU" sz="16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Общая сумма поступлений в бюджет Кировского муниципального района составляет </a:t>
            </a:r>
            <a:r>
              <a:rPr lang="ru-RU" dirty="0" smtClean="0">
                <a:latin typeface="Times New Roman"/>
                <a:ea typeface="Times New Roman"/>
              </a:rPr>
              <a:t> 293320,23 тыс</a:t>
            </a:r>
            <a:r>
              <a:rPr lang="ru-RU" dirty="0">
                <a:latin typeface="Times New Roman"/>
                <a:ea typeface="Times New Roman"/>
              </a:rPr>
              <a:t>. руб., доля же безвозмездных поступлений составляет </a:t>
            </a:r>
            <a:r>
              <a:rPr lang="ru-RU" dirty="0" smtClean="0">
                <a:latin typeface="Times New Roman"/>
                <a:ea typeface="Times New Roman"/>
              </a:rPr>
              <a:t>68,3% </a:t>
            </a:r>
            <a:r>
              <a:rPr lang="ru-RU" dirty="0">
                <a:latin typeface="Times New Roman"/>
                <a:ea typeface="Times New Roman"/>
              </a:rPr>
              <a:t>от всех доходов.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" y="836020"/>
            <a:ext cx="669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доходы физических лиц является основным источником формирования доходов бюджета Кировского муниципального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Доля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структуре налоговых и неналоговых доходов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(79027,1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 составила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76,4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60340,9тыс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160312"/>
            <a:ext cx="898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2018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90265639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4960" y="2718198"/>
            <a:ext cx="3749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Годовые бюджетные назначения исполнены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66,4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5242,86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доходов МУП «Водоканал», МУП «Кристалл»,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СХПК «Краснореченский»,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КГБУЗ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«Кировская ЦРБ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«ООО «Виктория», МП «ГИС», МУП «Ярмарка». Общая сумма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на 01.10.2018 – 16 221,4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" y="112120"/>
            <a:ext cx="576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22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22" y="1385575"/>
            <a:ext cx="82905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3" y="1754907"/>
            <a:ext cx="6752247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7205,42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11636,00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61,9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524,2 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1 167,2тыс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(МУП «Ярмарка», ООО «Престиж»). Коэффициенты дефляторы К1- 1,868  и К2-1 остались на уровне 2016 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8146" y="3278401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913" y="3653997"/>
            <a:ext cx="697643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928,4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1340,00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69,3%,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97,4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3463067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5058964"/>
            <a:ext cx="846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1913" y="5408675"/>
            <a:ext cx="7202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2018г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44,9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64,2%,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 на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65" y="2213428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757" y="585356"/>
            <a:ext cx="90322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акцизов поступило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8389,93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10609,00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соответствует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79,1%.,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690,3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297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24718721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7965989" y="3619374"/>
            <a:ext cx="102571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2117,6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073" y="-14211"/>
            <a:ext cx="29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998572"/>
            <a:ext cx="63500" cy="206769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5546" y="366791"/>
            <a:ext cx="7763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поступило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2117,58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2000,0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635,5 тыс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42,9%.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района зачисляется госпошлина по делам, рассматриваемым в судах общей юрисдикции, мировыми судьями и госпошлина за выдачу разрешения на установку рекламной конструкции.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1482,1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634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296" y="0"/>
            <a:ext cx="767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757" y="744004"/>
            <a:ext cx="912285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имущества.</a:t>
            </a:r>
          </a:p>
          <a:p>
            <a:pPr algn="just">
              <a:spcBef>
                <a:spcPts val="600"/>
              </a:spcBef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Поступление данного вида дохода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2018г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1618,0 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2250,0тыс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65,2%.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461,3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39,9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за аренду помещений являются: ООО «Кировская электросеть», ООО «Сельская новь».</a:t>
            </a:r>
          </a:p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поступления от использования имущества.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данному виду дохода  поступило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102,6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годовом плане 185,0 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8,92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9,8%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перечисления части прибыли МУП.  </a:t>
            </a:r>
          </a:p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дохода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2018г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66,83тыс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101,3%.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192,8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25,7%.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Доходы от компенсации затрат бюджетов муниципальных районов.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данному источнику зачисляется суммы возмещения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Выполнение плана за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62,1%.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1251,00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776,92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9" y="5311364"/>
            <a:ext cx="2773523" cy="125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82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11853</TotalTime>
  <Words>2068</Words>
  <Application>Microsoft Office PowerPoint</Application>
  <PresentationFormat>Экран (4:3)</PresentationFormat>
  <Paragraphs>468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Структура доходов бюджета Кировского муниципального района за 2017 год </vt:lpstr>
      <vt:lpstr>Структура налоговых и неналоговых доходов за 1 полугодие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РАСХОДЫ БЮДЖЕТА </vt:lpstr>
      <vt:lpstr>Структура расходов бюджета Кировского муниципального района за 2017 год.</vt:lpstr>
      <vt:lpstr>Структура расходов бюджета Кировского муниципального района за 9 месяцев 2018 года.</vt:lpstr>
      <vt:lpstr>Структура расходов районного бюджета за 2018 год тыс. руб.</vt:lpstr>
      <vt:lpstr>Муниципальные программы</vt:lpstr>
      <vt:lpstr>Показатели районного бюджета по долгосрочным муниципальным программам  за 1 полугодие  2018 года </vt:lpstr>
      <vt:lpstr>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01.10.2018г</vt:lpstr>
      <vt:lpstr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в 2018 году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842</cp:revision>
  <cp:lastPrinted>2017-06-15T22:27:28Z</cp:lastPrinted>
  <dcterms:created xsi:type="dcterms:W3CDTF">2010-06-18T09:27:04Z</dcterms:created>
  <dcterms:modified xsi:type="dcterms:W3CDTF">2018-12-05T04:38:23Z</dcterms:modified>
</cp:coreProperties>
</file>