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5"/>
  </p:notesMasterIdLst>
  <p:handoutMasterIdLst>
    <p:handoutMasterId r:id="rId6"/>
  </p:handoutMasterIdLst>
  <p:sldIdLst>
    <p:sldId id="1739" r:id="rId2"/>
    <p:sldId id="1740" r:id="rId3"/>
    <p:sldId id="1741" r:id="rId4"/>
  </p:sldIdLst>
  <p:sldSz cx="6858000" cy="9906000" type="A4"/>
  <p:notesSz cx="6808788" cy="9939338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olos Text" panose="020B0604020202020204" charset="0"/>
      <p:regular r:id="rId11"/>
      <p:bold r:id="rId12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59532" y="888523"/>
            <a:ext cx="5930583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endParaRPr lang="ru-RU" sz="1800" b="1" dirty="0" smtClean="0"/>
          </a:p>
          <a:p>
            <a:pPr algn="ctr"/>
            <a:r>
              <a:rPr lang="ru-RU" sz="1800" b="1" dirty="0"/>
              <a:t>С 2025 года в Приморском крае введен туристический налог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9532" y="1669947"/>
            <a:ext cx="610982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 </a:t>
            </a:r>
            <a:r>
              <a:rPr lang="ru-RU" sz="1400" dirty="0"/>
              <a:t>января 2025 года туристический налог введен семью муниципалитетами Приморского края: во Владивостокском городском округе, Уссурийском городском округе, </a:t>
            </a:r>
            <a:r>
              <a:rPr lang="ru-RU" sz="1400" dirty="0" err="1"/>
              <a:t>Хасанском</a:t>
            </a:r>
            <a:r>
              <a:rPr lang="ru-RU" sz="1400" dirty="0"/>
              <a:t> муниципальном округе, Красноармейском муниципальном округе, в Находкинском городском округе, а также в Кировском и Кавалеровском районах. Ставка налога на 2025 год – 1%.</a:t>
            </a:r>
          </a:p>
          <a:p>
            <a:pPr algn="just"/>
            <a:r>
              <a:rPr lang="ru-RU" sz="1400" dirty="0"/>
              <a:t>Налогоплательщиками туристического налога являются организации или физические лица, которые оказывают услуги по предоставлению мест для временного проживания в объектах размещения (гостиница, дом отдыха, пансионат), которые находятся у них в собственности и включены в реестр классифицированных средств размещения. Ознакомиться с реестром классифицированных средств или объектов размещения, возможно на официальном сайте национальной системы аккредитации (//fsa.gov.ru).</a:t>
            </a:r>
          </a:p>
          <a:p>
            <a:pPr algn="just"/>
            <a:r>
              <a:rPr lang="ru-RU" sz="1400" dirty="0"/>
              <a:t>В соответствии с п. 1 ст. 418.4 Налогового кодекса Российской Федерации (НК РФ) налоговая база по туристическому налогу определяется как стоимость услуги по предоставлению места для временного проживания граждан на объекте размещения без ставки налога и налога на добавленную стоимость. </a:t>
            </a:r>
          </a:p>
          <a:p>
            <a:pPr algn="just"/>
            <a:r>
              <a:rPr lang="ru-RU" sz="1400" dirty="0"/>
              <a:t>Сумма налога исчисляется налогоплательщиком – объектом размещения в момент осуществления гражданами полного расчета и соответствует процентной доли налоговой базы, т.е. произведению суммы расчета на соответствующую налоговую ставку (п. 1 ст. 418.7 НК РФ). Исчисление минимального налога осуществляется в зависимости от количества суток проживания лица, с которым заключен договор на оказание указанных услуг, независимо от количества лиц, проживающих в номере (номерах). </a:t>
            </a:r>
          </a:p>
          <a:p>
            <a:pPr algn="just"/>
            <a:r>
              <a:rPr lang="ru-RU" sz="1400" dirty="0"/>
              <a:t>Если сумма налога менее суммы минимального размера налога, рассчитанной как произведение 100 рублей и количества суток проживания, сумма налога определяется в размере минимального налога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0669" y="888523"/>
            <a:ext cx="622869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 smtClean="0"/>
          </a:p>
          <a:p>
            <a:pPr algn="just"/>
            <a:r>
              <a:rPr lang="ru-RU" sz="1400" dirty="0" smtClean="0"/>
              <a:t>Например</a:t>
            </a:r>
            <a:r>
              <a:rPr lang="ru-RU" sz="1400" dirty="0"/>
              <a:t>, семья из 3-х человек проживала в гостинице 5 дней. Стоимость номера в сутки составляла 4 000 руб. Стоимость услуг по временному проживанию за 5 дней составила 20 000 руб. Договор на оказание услуг по временному проживанию заключен с 1 жильцом. </a:t>
            </a:r>
          </a:p>
          <a:p>
            <a:pPr algn="just"/>
            <a:r>
              <a:rPr lang="ru-RU" sz="1400" dirty="0"/>
              <a:t>Для того чтобы «отделить» сумму туристического налога от общей стоимости проживания, следует стоимость услуг (20 000) х 1% (ставка налога)/101% (100%+1%, где 1 – ставка туристического налога). Как итог, сумма туристического налога составляет 198 руб. (20 000 х 1 / 101 = 198). Сумма минимального налога равна 500 руб. (100 х 5 = 500). </a:t>
            </a:r>
          </a:p>
          <a:p>
            <a:pPr algn="just"/>
            <a:r>
              <a:rPr lang="ru-RU" sz="1400" dirty="0"/>
              <a:t>Таким образом, в указанном случае гостиница уплачивает туристический налог в размере 500 руб. (минимальный налог). </a:t>
            </a:r>
          </a:p>
          <a:p>
            <a:pPr algn="just"/>
            <a:r>
              <a:rPr lang="ru-RU" sz="1400" dirty="0"/>
              <a:t>Другой случай, организация в связи с направлением своих сотрудников (17 человек) на научно-практическую конференцию забронировала несколько номеров в гостинице сроком на 1 месяц (30 дней). Гостиница заключила с организацией договор на оказание услуг по временному проживанию указанных лиц. Стоимость услуг по договору составила 300 000 руб. Сумма туристического налога равна 2 970 руб. (300 000 х 1 / 101 = 2 970). Размер минимального налога составляет 3 000 руб. (100 х 30 = 3 000). </a:t>
            </a:r>
          </a:p>
          <a:p>
            <a:pPr algn="just"/>
            <a:r>
              <a:rPr lang="ru-RU" sz="1400" dirty="0"/>
              <a:t>Таким образом, в указанном случае гостиница уплачивает туристический налог в размере 3 000 руб. (минимальный налог). </a:t>
            </a:r>
          </a:p>
          <a:p>
            <a:pPr algn="just"/>
            <a:r>
              <a:rPr lang="ru-RU" sz="1400" dirty="0"/>
              <a:t>Указанная позиция разъясняется письмом Минфина России от 24.12.2024 № 03-05-08/130275. </a:t>
            </a:r>
          </a:p>
          <a:p>
            <a:pPr algn="just"/>
            <a:r>
              <a:rPr lang="ru-RU" sz="1400" dirty="0"/>
              <a:t>Налоговая декларация представляется ежеквартально не позднее 25 числа первого месяца следующего квартала. По объектам, расположенным в одном муниципалитете, но на территориях, подведомственных разным налоговым органам, декларацию можно предоставлять в одну налоговую инспекцию. Для этого за 30 дней до срока сдачи декларации необходимо подать уведомление.</a:t>
            </a:r>
          </a:p>
          <a:p>
            <a:pPr algn="just"/>
            <a:r>
              <a:rPr lang="ru-RU" sz="1400" dirty="0"/>
              <a:t>Туристический налог уплачивается в бюджет по месту нахождения средства размещения в срок не позднее 28-го числа месяца, следующего за истекшим налоговым периодом. Налоговым периодом является квартал. </a:t>
            </a:r>
          </a:p>
        </p:txBody>
      </p:sp>
    </p:spTree>
    <p:extLst>
      <p:ext uri="{BB962C8B-B14F-4D97-AF65-F5344CB8AC3E}">
        <p14:creationId xmlns:p14="http://schemas.microsoft.com/office/powerpoint/2010/main" val="295822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0669" y="888523"/>
            <a:ext cx="62286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Специальная </a:t>
            </a:r>
            <a:r>
              <a:rPr lang="ru-RU" sz="1400" dirty="0" err="1"/>
              <a:t>промостраница</a:t>
            </a:r>
            <a:r>
              <a:rPr lang="ru-RU" sz="1400" dirty="0"/>
              <a:t> «Туристический налог» на сайте ФНС России содержит более полную информацию.</a:t>
            </a:r>
          </a:p>
          <a:p>
            <a:pPr algn="just"/>
            <a:r>
              <a:rPr lang="ru-RU" sz="1400" dirty="0"/>
              <a:t>Ознакомиться с региональными аспектами применения туристического налога можно в нормативно - правовых актах «О введении туристического налога» соответствующих муниципалитетов Приморского края.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777147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164442</TotalTime>
  <Words>671</Words>
  <Application>Microsoft Office PowerPoint</Application>
  <PresentationFormat>Лист A4 (210x297 мм)</PresentationFormat>
  <Paragraphs>30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Open Sans Light</vt:lpstr>
      <vt:lpstr>Calibri</vt:lpstr>
      <vt:lpstr>Golos Text</vt:lpstr>
      <vt:lpstr>1_Office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1933</cp:revision>
  <cp:lastPrinted>2023-11-01T03:25:47Z</cp:lastPrinted>
  <dcterms:created xsi:type="dcterms:W3CDTF">2014-10-08T23:03:32Z</dcterms:created>
  <dcterms:modified xsi:type="dcterms:W3CDTF">2025-01-27T01:50:41Z</dcterms:modified>
</cp:coreProperties>
</file>