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418" r:id="rId3"/>
    <p:sldId id="430" r:id="rId4"/>
    <p:sldId id="433" r:id="rId5"/>
    <p:sldId id="442" r:id="rId6"/>
    <p:sldId id="448" r:id="rId7"/>
    <p:sldId id="447" r:id="rId8"/>
    <p:sldId id="449" r:id="rId9"/>
    <p:sldId id="450" r:id="rId10"/>
    <p:sldId id="451" r:id="rId11"/>
    <p:sldId id="452" r:id="rId12"/>
    <p:sldId id="453" r:id="rId13"/>
    <p:sldId id="454" r:id="rId14"/>
    <p:sldId id="455" r:id="rId15"/>
    <p:sldId id="456" r:id="rId16"/>
    <p:sldId id="457" r:id="rId17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9966FF"/>
    <a:srgbClr val="CC3300"/>
    <a:srgbClr val="66FFCC"/>
    <a:srgbClr val="10A40C"/>
    <a:srgbClr val="66FFFF"/>
    <a:srgbClr val="FC4C59"/>
    <a:srgbClr val="FFCCFF"/>
    <a:srgbClr val="FF99FF"/>
    <a:srgbClr val="1737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D7AC3CCA-C797-4891-BE02-D94E43425B78}" styleName="Сред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Средний стиль 4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46F890A9-2807-4EBB-B81D-B2AA78EC7F39}" styleName="Темный стиль 2 -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3" autoAdjust="0"/>
    <p:restoredTop sz="93143" autoAdjust="0"/>
  </p:normalViewPr>
  <p:slideViewPr>
    <p:cSldViewPr snapToGrid="0">
      <p:cViewPr>
        <p:scale>
          <a:sx n="116" d="100"/>
          <a:sy n="116" d="100"/>
        </p:scale>
        <p:origin x="-6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0288726349398414E-2"/>
          <c:y val="8.3053669728119117E-2"/>
          <c:w val="0.92825926636236367"/>
          <c:h val="0.89469641017096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 за12 месяцев 2016 г.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-8.5931758530183727E-3"/>
                  <c:y val="-6.3607098452018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4964884541386471E-3"/>
                  <c:y val="6.171558933185233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906181258123438E-3"/>
                  <c:y val="9.9385501579030325E-2"/>
                </c:manualLayout>
              </c:layout>
              <c:tx>
                <c:rich>
                  <a:bodyPr/>
                  <a:lstStyle/>
                  <a:p>
                    <a:r>
                      <a:rPr lang="ru-RU" sz="900" dirty="0" smtClean="0"/>
                      <a:t>-788</a:t>
                    </a:r>
                  </a:p>
                  <a:p>
                    <a:endParaRPr lang="ru-RU" sz="900" dirty="0" smtClean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#,##0</c:formatCode>
                <c:ptCount val="3"/>
                <c:pt idx="0">
                  <c:v>386193.06</c:v>
                </c:pt>
                <c:pt idx="1">
                  <c:v>386981.34</c:v>
                </c:pt>
                <c:pt idx="2">
                  <c:v>-788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исполнено за 12 месяцев 2017 г.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5277777777777777E-2"/>
                  <c:y val="-3.18060534424837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2.1210565726035345E-3"/>
                  <c:y val="8.25887684564187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1.3402224556434822E-3"/>
                  <c:y val="0.1153169321094012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Лист1!$C$2:$C$4</c:f>
              <c:numCache>
                <c:formatCode>#,##0</c:formatCode>
                <c:ptCount val="3"/>
                <c:pt idx="0">
                  <c:v>424192.75</c:v>
                </c:pt>
                <c:pt idx="1">
                  <c:v>416047.63</c:v>
                </c:pt>
                <c:pt idx="2">
                  <c:v>8145.12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31453184"/>
        <c:axId val="31454720"/>
      </c:barChart>
      <c:catAx>
        <c:axId val="314531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1454720"/>
        <c:crosses val="autoZero"/>
        <c:auto val="1"/>
        <c:lblAlgn val="ctr"/>
        <c:lblOffset val="100"/>
        <c:noMultiLvlLbl val="0"/>
      </c:catAx>
      <c:valAx>
        <c:axId val="31454720"/>
        <c:scaling>
          <c:orientation val="minMax"/>
        </c:scaling>
        <c:delete val="0"/>
        <c:axPos val="l"/>
        <c:majorGridlines/>
        <c:minorGridlines/>
        <c:numFmt formatCode="General" sourceLinked="0"/>
        <c:majorTickMark val="out"/>
        <c:minorTickMark val="none"/>
        <c:tickLblPos val="nextTo"/>
        <c:crossAx val="3145318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764934419373362"/>
          <c:y val="0.23721570339839235"/>
          <c:w val="0.13191849442671461"/>
          <c:h val="0.2486451550139468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05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dirty="0" smtClean="0"/>
              <a:t>12 месяцев</a:t>
            </a:r>
            <a:r>
              <a:rPr lang="ru-RU" baseline="0" dirty="0" smtClean="0"/>
              <a:t> </a:t>
            </a:r>
            <a:r>
              <a:rPr lang="ru-RU" dirty="0" smtClean="0"/>
              <a:t>2017 года</a:t>
            </a:r>
          </a:p>
          <a:p>
            <a:pPr>
              <a:defRPr sz="1800" b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ru-RU" dirty="0"/>
          </a:p>
        </c:rich>
      </c:tx>
      <c:layout>
        <c:manualLayout>
          <c:xMode val="edge"/>
          <c:yMode val="edge"/>
          <c:x val="0.21960622780513864"/>
          <c:y val="0.16454845289112688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4803716049807"/>
          <c:y val="0.31746681471760962"/>
          <c:w val="0.81154471885706214"/>
          <c:h val="0.638663164410303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1"/>
            <c:bubble3D val="0"/>
            <c:spPr>
              <a:solidFill>
                <a:srgbClr val="3FCD57"/>
              </a:solidFill>
            </c:spPr>
          </c:dPt>
          <c:dPt>
            <c:idx val="2"/>
            <c:bubble3D val="0"/>
            <c:spPr>
              <a:solidFill>
                <a:schemeClr val="accent6"/>
              </a:solidFill>
            </c:spPr>
          </c:dPt>
          <c:dLbls>
            <c:dLbl>
              <c:idx val="0"/>
              <c:layout>
                <c:manualLayout>
                  <c:x val="-0.12248224411092605"/>
                  <c:y val="-7.931513331969898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106656</a:t>
                    </a:r>
                  </a:p>
                  <a:p>
                    <a:r>
                      <a:rPr lang="en-US" dirty="0" smtClean="0"/>
                      <a:t>; </a:t>
                    </a:r>
                    <a:r>
                      <a:rPr lang="ru-RU" dirty="0" smtClean="0"/>
                      <a:t>25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1.1603058233030893E-2"/>
                  <c:y val="5.107608604606567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33769,33  </a:t>
                    </a:r>
                  </a:p>
                  <a:p>
                    <a:r>
                      <a:rPr lang="ru-RU" dirty="0" smtClean="0"/>
                      <a:t>8</a:t>
                    </a:r>
                    <a:r>
                      <a:rPr lang="en-US" dirty="0" smtClean="0"/>
                      <a:t>%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8797588476405544"/>
                  <c:y val="9.718470532160553E-2"/>
                </c:manualLayout>
              </c:layout>
              <c:tx>
                <c:rich>
                  <a:bodyPr/>
                  <a:lstStyle/>
                  <a:p>
                    <a:pPr>
                      <a:defRPr sz="1400" b="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en-US" sz="1400" baseline="0" dirty="0" smtClean="0"/>
                      <a:t> </a:t>
                    </a:r>
                    <a:r>
                      <a:rPr lang="ru-RU" sz="1400" baseline="0" dirty="0" smtClean="0"/>
                      <a:t>283768</a:t>
                    </a:r>
                  </a:p>
                  <a:p>
                    <a:pPr>
                      <a:defRPr sz="1400" b="0" baseline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defRPr>
                    </a:pPr>
                    <a:r>
                      <a:rPr lang="ru-RU" sz="1400" baseline="0" dirty="0" smtClean="0"/>
                      <a:t>67</a:t>
                    </a:r>
                    <a:r>
                      <a:rPr lang="en-US" sz="1400" baseline="0" dirty="0" smtClean="0"/>
                      <a:t>%</a:t>
                    </a:r>
                    <a:endParaRPr lang="en-US" sz="1400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360" b="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106655.7</c:v>
                </c:pt>
                <c:pt idx="1">
                  <c:v>33769.33</c:v>
                </c:pt>
                <c:pt idx="2">
                  <c:v>283767.71999999997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7494860017497798E-2"/>
          <c:y val="0.36566940712229001"/>
          <c:w val="0.44556802274715668"/>
          <c:h val="0.595947136053816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FC4C59"/>
              </a:solidFill>
            </c:spPr>
          </c:dPt>
          <c:dPt>
            <c:idx val="1"/>
            <c:bubble3D val="0"/>
            <c:spPr>
              <a:solidFill>
                <a:schemeClr val="accent5">
                  <a:lumMod val="50000"/>
                </a:schemeClr>
              </a:solidFill>
            </c:spPr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Pt>
            <c:idx val="5"/>
            <c:bubble3D val="0"/>
            <c:spPr>
              <a:solidFill>
                <a:schemeClr val="accent3">
                  <a:lumMod val="50000"/>
                </a:schemeClr>
              </a:solidFill>
            </c:spPr>
          </c:dPt>
          <c:dPt>
            <c:idx val="6"/>
            <c:bubble3D val="0"/>
            <c:spPr>
              <a:solidFill>
                <a:schemeClr val="tx1"/>
              </a:solidFill>
            </c:spPr>
          </c:dPt>
          <c:dLbls>
            <c:dLbl>
              <c:idx val="0"/>
              <c:layout>
                <c:manualLayout>
                  <c:x val="-5.6248687664041994E-2"/>
                  <c:y val="-0.1167645086030912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55098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>
                <c:manualLayout>
                  <c:x val="3.2152230971128611E-4"/>
                  <c:y val="-6.687372411781860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7700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-2.3561898512685915E-3"/>
                  <c:y val="-2.084295713035868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7730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>
                <c:manualLayout>
                  <c:x val="-2.3366579177602799E-2"/>
                  <c:y val="-5.941032370953630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1026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36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4.6624125109361328E-2"/>
                  <c:y val="-6.088746764388115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1482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2.0000656167979004E-2"/>
                  <c:y val="-5.612484957163646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10433</a:t>
                    </a:r>
                    <a:endParaRPr lang="en-US" dirty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mtClean="0"/>
                      <a:t>485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smtClean="0"/>
                      <a:t>11240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smtClean="0"/>
                      <a:t>2620</a:t>
                    </a:r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Лист1!$A$2:$A$11</c:f>
              <c:strCache>
                <c:ptCount val="10"/>
                <c:pt idx="0">
                  <c:v>Налог на доходы физических лиц</c:v>
                </c:pt>
                <c:pt idx="1">
                  <c:v>Акцизы на нефтепродукты</c:v>
                </c:pt>
                <c:pt idx="2">
                  <c:v>Единый налог на вмененный доход</c:v>
                </c:pt>
                <c:pt idx="3">
                  <c:v>Единый сельскохозяйственный налог</c:v>
                </c:pt>
                <c:pt idx="4">
                  <c:v>Патентная система налогообложения</c:v>
                </c:pt>
                <c:pt idx="5">
                  <c:v>Государственная пошлина, сборы</c:v>
                </c:pt>
                <c:pt idx="6">
                  <c:v>Доходы от использования имущества</c:v>
                </c:pt>
                <c:pt idx="7">
                  <c:v>Доходы при пользовании природными ресурсами</c:v>
                </c:pt>
                <c:pt idx="8">
                  <c:v>Доходы от продажи </c:v>
                </c:pt>
                <c:pt idx="9">
                  <c:v>Штрафы, санкции, возмещение ущерба</c:v>
                </c:pt>
              </c:strCache>
            </c:strRef>
          </c:cat>
          <c:val>
            <c:numRef>
              <c:f>Лист1!$B$2:$B$11</c:f>
              <c:numCache>
                <c:formatCode>#,##0</c:formatCode>
                <c:ptCount val="10"/>
                <c:pt idx="0">
                  <c:v>82904.600000000006</c:v>
                </c:pt>
                <c:pt idx="1">
                  <c:v>10372.129999999999</c:v>
                </c:pt>
                <c:pt idx="2">
                  <c:v>10319.5</c:v>
                </c:pt>
                <c:pt idx="3">
                  <c:v>1026.03</c:v>
                </c:pt>
                <c:pt idx="4">
                  <c:v>83.81</c:v>
                </c:pt>
                <c:pt idx="5">
                  <c:v>1949.68</c:v>
                </c:pt>
                <c:pt idx="6">
                  <c:v>16716.45</c:v>
                </c:pt>
                <c:pt idx="7">
                  <c:v>620.41</c:v>
                </c:pt>
                <c:pt idx="8">
                  <c:v>10752.98</c:v>
                </c:pt>
                <c:pt idx="9">
                  <c:v>3785.83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b"/>
      <c:layout>
        <c:manualLayout>
          <c:xMode val="edge"/>
          <c:yMode val="edge"/>
          <c:x val="0.5508672353455818"/>
          <c:y val="0.18645392242636338"/>
          <c:w val="0.44054593175853018"/>
          <c:h val="0.53565725706949985"/>
        </c:manualLayout>
      </c:layout>
      <c:overlay val="0"/>
      <c:txPr>
        <a:bodyPr/>
        <a:lstStyle/>
        <a:p>
          <a:pPr>
            <a:defRPr sz="14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600">
          <a:latin typeface="Times New Roman" panose="02020603050405020304" pitchFamily="18" charset="0"/>
          <a:cs typeface="Times New Roman" panose="02020603050405020304" pitchFamily="18" charset="0"/>
        </a:defRPr>
      </a:pPr>
      <a:endParaRPr lang="ru-RU"/>
    </a:p>
  </c:txPr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779161050814593"/>
          <c:y val="0.37383456657421488"/>
          <c:w val="0.66182373842927622"/>
          <c:h val="0.565390191051699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Структура расходов бюджета Кировского муниципального района на 2016 год</c:v>
                </c:pt>
              </c:strCache>
            </c:strRef>
          </c:tx>
          <c:dLbls>
            <c:dLbl>
              <c:idx val="0"/>
              <c:layout>
                <c:manualLayout>
                  <c:x val="-8.5773012296292542E-2"/>
                  <c:y val="-0.10214780565220045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Общегосударственные расходы; </a:t>
                    </a:r>
                    <a:r>
                      <a:rPr lang="ru-RU" dirty="0" smtClean="0"/>
                      <a:t>38504,9; 9,3%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оборона; </a:t>
                    </a:r>
                    <a:r>
                      <a:rPr lang="ru-RU" dirty="0" smtClean="0"/>
                      <a:t>1467,6; 0,4%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4287920601564676E-2"/>
                  <c:y val="-7.0571018738936703E-2"/>
                </c:manualLayout>
              </c:layout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ru-RU" dirty="0"/>
                      <a:t>Национальная </a:t>
                    </a:r>
                    <a:r>
                      <a:rPr lang="ru-RU" dirty="0" smtClean="0"/>
                      <a:t>экономика; 8684,7; 2,1%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2.6430530588821093E-2"/>
                  <c:y val="0.143563907709210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Жилищно-коммунальное </a:t>
                    </a:r>
                    <a:r>
                      <a:rPr lang="ru-RU" dirty="0"/>
                      <a:t>хозяйство; </a:t>
                    </a:r>
                    <a:r>
                      <a:rPr lang="ru-RU" dirty="0" smtClean="0"/>
                      <a:t>4054,2; </a:t>
                    </a:r>
                    <a:r>
                      <a:rPr lang="ru-RU" dirty="0"/>
                      <a:t>1%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dirty="0"/>
                      <a:t>Образование; </a:t>
                    </a:r>
                    <a:r>
                      <a:rPr lang="ru-RU" dirty="0" smtClean="0"/>
                      <a:t>308792,97; 74,2%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0.12055717311863348"/>
                  <c:y val="0.1227177562107062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Социальная </a:t>
                    </a:r>
                    <a:r>
                      <a:rPr lang="ru-RU" dirty="0"/>
                      <a:t>политика; </a:t>
                    </a:r>
                    <a:r>
                      <a:rPr lang="ru-RU" dirty="0" smtClean="0"/>
                      <a:t>4901,73; 1,2%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7"/>
              <c:layout>
                <c:manualLayout>
                  <c:x val="-0.10048602847473648"/>
                  <c:y val="1.8946316303485321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культура</a:t>
                    </a:r>
                    <a:r>
                      <a:rPr lang="ru-RU" dirty="0"/>
                      <a:t>, кинематография; </a:t>
                    </a:r>
                    <a:r>
                      <a:rPr lang="ru-RU" dirty="0" smtClean="0"/>
                      <a:t>21254,3; 5,1%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ru-RU" dirty="0"/>
                      <a:t>Физкультура; </a:t>
                    </a:r>
                    <a:r>
                      <a:rPr lang="ru-RU" dirty="0" smtClean="0"/>
                      <a:t>63,0</a:t>
                    </a:r>
                    <a:r>
                      <a:rPr lang="ru-RU" dirty="0"/>
                      <a:t>; 0%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ru-RU" dirty="0"/>
                      <a:t>Обслуживание муниципального долга; </a:t>
                    </a:r>
                    <a:r>
                      <a:rPr lang="ru-RU" dirty="0" smtClean="0"/>
                      <a:t>1934,76; 0,5%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dirty="0"/>
                      <a:t>Межбюджетные трансферты; </a:t>
                    </a:r>
                    <a:r>
                      <a:rPr lang="ru-RU" dirty="0" smtClean="0"/>
                      <a:t>26389,53; 6,3%</a:t>
                    </a:r>
                    <a:endParaRPr lang="ru-RU" dirty="0"/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spPr>
              <a:ln>
                <a:solidFill>
                  <a:schemeClr val="accent1"/>
                </a:solidFill>
              </a:ln>
            </c:sp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Культра, кинематография</c:v>
                </c:pt>
                <c:pt idx="8">
                  <c:v>Физкультура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Лист1!$B$2:$B$12</c:f>
              <c:numCache>
                <c:formatCode>0.0</c:formatCode>
                <c:ptCount val="11"/>
                <c:pt idx="0">
                  <c:v>38504.910000000003</c:v>
                </c:pt>
                <c:pt idx="1">
                  <c:v>1467.6</c:v>
                </c:pt>
                <c:pt idx="2">
                  <c:v>0</c:v>
                </c:pt>
                <c:pt idx="3">
                  <c:v>8684.66</c:v>
                </c:pt>
                <c:pt idx="4">
                  <c:v>4054.2</c:v>
                </c:pt>
                <c:pt idx="5">
                  <c:v>308792.96999999997</c:v>
                </c:pt>
                <c:pt idx="6">
                  <c:v>4901.7</c:v>
                </c:pt>
                <c:pt idx="7">
                  <c:v>21254.27</c:v>
                </c:pt>
                <c:pt idx="8">
                  <c:v>63</c:v>
                </c:pt>
                <c:pt idx="9">
                  <c:v>1934.76</c:v>
                </c:pt>
                <c:pt idx="10">
                  <c:v>26389.53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%</c:v>
                </c:pt>
              </c:strCache>
            </c:strRef>
          </c:tx>
          <c:cat>
            <c:strRef>
              <c:f>Лист1!$A$2:$A$12</c:f>
              <c:strCache>
                <c:ptCount val="11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Образование</c:v>
                </c:pt>
                <c:pt idx="6">
                  <c:v>Социальная политика</c:v>
                </c:pt>
                <c:pt idx="7">
                  <c:v>Культра, кинематография</c:v>
                </c:pt>
                <c:pt idx="8">
                  <c:v>Физкультура</c:v>
                </c:pt>
                <c:pt idx="9">
                  <c:v>Обслуживание муниципального долга</c:v>
                </c:pt>
                <c:pt idx="10">
                  <c:v>Межбюджетные трансферты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9.3000000000000007</c:v>
                </c:pt>
                <c:pt idx="1">
                  <c:v>0.4</c:v>
                </c:pt>
                <c:pt idx="2">
                  <c:v>0</c:v>
                </c:pt>
                <c:pt idx="3">
                  <c:v>2.1</c:v>
                </c:pt>
                <c:pt idx="4">
                  <c:v>0.9</c:v>
                </c:pt>
                <c:pt idx="5">
                  <c:v>74.2</c:v>
                </c:pt>
                <c:pt idx="6">
                  <c:v>1.2</c:v>
                </c:pt>
                <c:pt idx="7">
                  <c:v>5.0999999999999996</c:v>
                </c:pt>
                <c:pt idx="8">
                  <c:v>0</c:v>
                </c:pt>
                <c:pt idx="9">
                  <c:v>0.5</c:v>
                </c:pt>
                <c:pt idx="10">
                  <c:v>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99AFB-7C83-4858-B52F-E471FD80B079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EC8A47-EB9F-4D40-88B8-619AB6A1BF1D}">
      <dgm:prSet phldrT="[Текст]" custT="1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DC982D0-7178-4CE5-A2CB-9951D90BA94F}" type="parTrans" cxnId="{340686A2-C40C-4A50-B5A5-E42085D17DC1}">
      <dgm:prSet/>
      <dgm:spPr/>
      <dgm:t>
        <a:bodyPr/>
        <a:lstStyle/>
        <a:p>
          <a:endParaRPr lang="ru-RU" sz="1400"/>
        </a:p>
      </dgm:t>
    </dgm:pt>
    <dgm:pt modelId="{1C48BDB7-AA8F-470F-B925-A569685157B6}" type="sibTrans" cxnId="{340686A2-C40C-4A50-B5A5-E42085D17DC1}">
      <dgm:prSet/>
      <dgm:spPr/>
      <dgm:t>
        <a:bodyPr/>
        <a:lstStyle/>
        <a:p>
          <a:endParaRPr lang="ru-RU" sz="1400"/>
        </a:p>
      </dgm:t>
    </dgm:pt>
    <dgm:pt modelId="{8835D6E9-479D-4E78-956E-2648EB9E02CA}">
      <dgm:prSet phldrT="[Текст]" custT="1"/>
      <dgm:spPr/>
      <dgm:t>
        <a:bodyPr/>
        <a:lstStyle/>
        <a:p>
          <a:r>
            <a:rPr lang="ru-RU" sz="14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</a:r>
          <a:endParaRPr lang="ru-RU" sz="1400" dirty="0">
            <a:solidFill>
              <a:schemeClr val="tx1">
                <a:lumMod val="95000"/>
                <a:lumOff val="5000"/>
              </a:schemeClr>
            </a:solidFill>
          </a:endParaRPr>
        </a:p>
      </dgm:t>
    </dgm:pt>
    <dgm:pt modelId="{158913C9-DAD2-4576-8087-F545EAA0CBEF}" type="parTrans" cxnId="{D81AD3F0-80FD-4760-8E04-23334DF4217F}">
      <dgm:prSet/>
      <dgm:spPr/>
      <dgm:t>
        <a:bodyPr/>
        <a:lstStyle/>
        <a:p>
          <a:endParaRPr lang="ru-RU" sz="1400"/>
        </a:p>
      </dgm:t>
    </dgm:pt>
    <dgm:pt modelId="{31AE1DC3-0B32-4A23-8191-5ABAA0C558B7}" type="sibTrans" cxnId="{D81AD3F0-80FD-4760-8E04-23334DF4217F}">
      <dgm:prSet/>
      <dgm:spPr/>
      <dgm:t>
        <a:bodyPr/>
        <a:lstStyle/>
        <a:p>
          <a:endParaRPr lang="ru-RU" sz="1400"/>
        </a:p>
      </dgm:t>
    </dgm:pt>
    <dgm:pt modelId="{E10E4D8A-32CD-4D55-B4BE-DF930DE2F397}">
      <dgm:prSet phldrT="[Текст]" custT="1"/>
      <dgm:spPr>
        <a:solidFill>
          <a:srgbClr val="3FCD57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853E-5D7B-40FD-BD06-8D1D39599EAF}" type="parTrans" cxnId="{885A4B36-B005-43D7-9B50-91C3F2A2F6B1}">
      <dgm:prSet/>
      <dgm:spPr/>
      <dgm:t>
        <a:bodyPr/>
        <a:lstStyle/>
        <a:p>
          <a:endParaRPr lang="ru-RU" sz="1400"/>
        </a:p>
      </dgm:t>
    </dgm:pt>
    <dgm:pt modelId="{992C44B8-3782-4EEB-9B60-0B06873DE5EA}" type="sibTrans" cxnId="{885A4B36-B005-43D7-9B50-91C3F2A2F6B1}">
      <dgm:prSet/>
      <dgm:spPr/>
      <dgm:t>
        <a:bodyPr/>
        <a:lstStyle/>
        <a:p>
          <a:endParaRPr lang="ru-RU" sz="1400"/>
        </a:p>
      </dgm:t>
    </dgm:pt>
    <dgm:pt modelId="{171FBCCF-15C1-443C-8C37-A91A8A40F093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 имущества, а также платежи в виде штрафов и иных санкций за нарушение законодательства </a:t>
          </a:r>
          <a:endParaRPr lang="ru-RU" sz="1400" dirty="0"/>
        </a:p>
      </dgm:t>
    </dgm:pt>
    <dgm:pt modelId="{79A08A0A-5BFB-4FC9-B61D-0F57C1652FCC}" type="parTrans" cxnId="{62D17442-B24D-484B-9ECE-870840B6B4B0}">
      <dgm:prSet/>
      <dgm:spPr/>
      <dgm:t>
        <a:bodyPr/>
        <a:lstStyle/>
        <a:p>
          <a:endParaRPr lang="ru-RU" sz="1400"/>
        </a:p>
      </dgm:t>
    </dgm:pt>
    <dgm:pt modelId="{F92457EB-4839-4E0B-9145-ED94662136DF}" type="sibTrans" cxnId="{62D17442-B24D-484B-9ECE-870840B6B4B0}">
      <dgm:prSet/>
      <dgm:spPr/>
      <dgm:t>
        <a:bodyPr/>
        <a:lstStyle/>
        <a:p>
          <a:endParaRPr lang="ru-RU" sz="1400"/>
        </a:p>
      </dgm:t>
    </dgm:pt>
    <dgm:pt modelId="{5142BAD6-8E63-4FAF-80C0-3B2282AEA1FD}">
      <dgm:prSet phldrT="[Текст]" custT="1"/>
      <dgm:spPr>
        <a:solidFill>
          <a:schemeClr val="accent6"/>
        </a:solidFill>
      </dgm:spPr>
      <dgm:t>
        <a:bodyPr/>
        <a:lstStyle/>
        <a:p>
          <a:r>
            <a:rPr lang="ru-RU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3B55AE-4586-42D5-9965-9FF97BA02A4F}" type="parTrans" cxnId="{B1DC3DEB-170B-4910-A593-4183AC48D9F6}">
      <dgm:prSet/>
      <dgm:spPr/>
      <dgm:t>
        <a:bodyPr/>
        <a:lstStyle/>
        <a:p>
          <a:endParaRPr lang="ru-RU" sz="1400"/>
        </a:p>
      </dgm:t>
    </dgm:pt>
    <dgm:pt modelId="{D7BDB003-F52E-4F0B-BD97-CCEDA74985AB}" type="sibTrans" cxnId="{B1DC3DEB-170B-4910-A593-4183AC48D9F6}">
      <dgm:prSet/>
      <dgm:spPr/>
      <dgm:t>
        <a:bodyPr/>
        <a:lstStyle/>
        <a:p>
          <a:endParaRPr lang="ru-RU" sz="1400"/>
        </a:p>
      </dgm:t>
    </dgm:pt>
    <dgm:pt modelId="{B2F48C43-685A-4FE8-B9A5-9FCE1289C16A}">
      <dgm:prSet phldrT="[Текст]" custT="1"/>
      <dgm:spPr/>
      <dgm:t>
        <a:bodyPr/>
        <a:lstStyle/>
        <a:p>
          <a:r>
            <a:rPr lang="ru-RU" sz="14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областного бюджета, а также безвозмездные поступления от физических и юридических лиц</a:t>
          </a:r>
          <a:endParaRPr lang="ru-RU" sz="1400" dirty="0"/>
        </a:p>
      </dgm:t>
    </dgm:pt>
    <dgm:pt modelId="{8D67F3F9-B66B-4015-95B8-C0979675D1D0}" type="parTrans" cxnId="{00492944-3DA5-4793-9E7D-0FB15B4F3292}">
      <dgm:prSet/>
      <dgm:spPr/>
      <dgm:t>
        <a:bodyPr/>
        <a:lstStyle/>
        <a:p>
          <a:endParaRPr lang="ru-RU" sz="1400"/>
        </a:p>
      </dgm:t>
    </dgm:pt>
    <dgm:pt modelId="{CD523CBA-27E8-45F9-8BFF-8707B281D958}" type="sibTrans" cxnId="{00492944-3DA5-4793-9E7D-0FB15B4F3292}">
      <dgm:prSet/>
      <dgm:spPr/>
      <dgm:t>
        <a:bodyPr/>
        <a:lstStyle/>
        <a:p>
          <a:endParaRPr lang="ru-RU" sz="1400"/>
        </a:p>
      </dgm:t>
    </dgm:pt>
    <dgm:pt modelId="{A23D9BDC-C518-47D8-8C43-46279C117093}" type="pres">
      <dgm:prSet presAssocID="{D4599AFB-7C83-4858-B52F-E471FD80B079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D2CD6D36-C9AA-4FF8-BB1E-DDFF229C17C1}" type="pres">
      <dgm:prSet presAssocID="{BAEC8A47-EB9F-4D40-88B8-619AB6A1BF1D}" presName="composite" presStyleCnt="0"/>
      <dgm:spPr/>
    </dgm:pt>
    <dgm:pt modelId="{BA6CEF46-EB05-4A1C-8EB3-0B420980129E}" type="pres">
      <dgm:prSet presAssocID="{BAEC8A47-EB9F-4D40-88B8-619AB6A1BF1D}" presName="bentUpArrow1" presStyleLbl="alignImgPlace1" presStyleIdx="0" presStyleCnt="2" custAng="10800000" custLinFactNeighborX="59" custLinFactNeighborY="14589"/>
      <dgm:spPr>
        <a:noFill/>
        <a:ln>
          <a:noFill/>
        </a:ln>
      </dgm:spPr>
    </dgm:pt>
    <dgm:pt modelId="{669F37FD-5C3A-42D3-92FD-7B69BCCECB4C}" type="pres">
      <dgm:prSet presAssocID="{BAEC8A47-EB9F-4D40-88B8-619AB6A1BF1D}" presName="ParentText" presStyleLbl="node1" presStyleIdx="0" presStyleCnt="3" custScaleX="69656" custScaleY="87256" custLinFactNeighborX="-1363" custLinFactNeighborY="16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DF3B78-772F-4359-8DB9-8FC211807BA1}" type="pres">
      <dgm:prSet presAssocID="{BAEC8A47-EB9F-4D40-88B8-619AB6A1BF1D}" presName="ChildText" presStyleLbl="revTx" presStyleIdx="0" presStyleCnt="3" custScaleX="297867" custScaleY="127469" custLinFactNeighborX="83765" custLinFactNeighborY="182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D3DED3-76EC-41AC-8A8D-F3E764EE3924}" type="pres">
      <dgm:prSet presAssocID="{1C48BDB7-AA8F-470F-B925-A569685157B6}" presName="sibTrans" presStyleCnt="0"/>
      <dgm:spPr/>
    </dgm:pt>
    <dgm:pt modelId="{D65637DD-6A17-4124-9BC3-3648126E1FD1}" type="pres">
      <dgm:prSet presAssocID="{E10E4D8A-32CD-4D55-B4BE-DF930DE2F397}" presName="composite" presStyleCnt="0"/>
      <dgm:spPr/>
    </dgm:pt>
    <dgm:pt modelId="{53A251A0-B944-4BA8-81C0-84031743A461}" type="pres">
      <dgm:prSet presAssocID="{E10E4D8A-32CD-4D55-B4BE-DF930DE2F397}" presName="bentUpArrow1" presStyleLbl="alignImgPlace1" presStyleIdx="1" presStyleCnt="2" custAng="10800000" custLinFactX="-40164" custLinFactY="-11283" custLinFactNeighborX="-100000" custLinFactNeighborY="-100000"/>
      <dgm:spPr>
        <a:noFill/>
        <a:ln>
          <a:noFill/>
        </a:ln>
      </dgm:spPr>
    </dgm:pt>
    <dgm:pt modelId="{9F30757E-33C5-4119-8EDF-F37E0E6D01A8}" type="pres">
      <dgm:prSet presAssocID="{E10E4D8A-32CD-4D55-B4BE-DF930DE2F397}" presName="ParentText" presStyleLbl="node1" presStyleIdx="1" presStyleCnt="3" custScaleX="72176" custScaleY="94697" custLinFactX="-14105" custLinFactNeighborX="-100000" custLinFactNeighborY="49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A9FF782-DDB2-4D47-97E6-2F221035A0D0}" type="pres">
      <dgm:prSet presAssocID="{E10E4D8A-32CD-4D55-B4BE-DF930DE2F397}" presName="ChildText" presStyleLbl="revTx" presStyleIdx="1" presStyleCnt="3" custScaleX="333826" custLinFactNeighborX="-50954" custLinFactNeighborY="42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FA6214-AF0F-4EA0-9BAD-A02F0EEF03C0}" type="pres">
      <dgm:prSet presAssocID="{992C44B8-3782-4EEB-9B60-0B06873DE5EA}" presName="sibTrans" presStyleCnt="0"/>
      <dgm:spPr/>
    </dgm:pt>
    <dgm:pt modelId="{0E0FDB4A-DDB5-4868-877B-B6F3EC116C25}" type="pres">
      <dgm:prSet presAssocID="{5142BAD6-8E63-4FAF-80C0-3B2282AEA1FD}" presName="composite" presStyleCnt="0"/>
      <dgm:spPr/>
    </dgm:pt>
    <dgm:pt modelId="{485F9950-F438-4A2B-AC67-C55BF8A103AE}" type="pres">
      <dgm:prSet presAssocID="{5142BAD6-8E63-4FAF-80C0-3B2282AEA1FD}" presName="ParentText" presStyleLbl="node1" presStyleIdx="2" presStyleCnt="3" custScaleX="72369" custScaleY="81875" custLinFactX="-100000" custLinFactNeighborX="-122926" custLinFactNeighborY="-118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F43623-D49A-4100-AE14-7D7EE1F8C98B}" type="pres">
      <dgm:prSet presAssocID="{5142BAD6-8E63-4FAF-80C0-3B2282AEA1FD}" presName="FinalChildText" presStyleLbl="revTx" presStyleIdx="2" presStyleCnt="3" custScaleX="329010" custScaleY="82666" custLinFactX="-100000" custLinFactNeighborX="-102996" custLinFactNeighborY="-496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1AD3F0-80FD-4760-8E04-23334DF4217F}" srcId="{BAEC8A47-EB9F-4D40-88B8-619AB6A1BF1D}" destId="{8835D6E9-479D-4E78-956E-2648EB9E02CA}" srcOrd="0" destOrd="0" parTransId="{158913C9-DAD2-4576-8087-F545EAA0CBEF}" sibTransId="{31AE1DC3-0B32-4A23-8191-5ABAA0C558B7}"/>
    <dgm:cxn modelId="{B1DC3DEB-170B-4910-A593-4183AC48D9F6}" srcId="{D4599AFB-7C83-4858-B52F-E471FD80B079}" destId="{5142BAD6-8E63-4FAF-80C0-3B2282AEA1FD}" srcOrd="2" destOrd="0" parTransId="{C33B55AE-4586-42D5-9965-9FF97BA02A4F}" sibTransId="{D7BDB003-F52E-4F0B-BD97-CCEDA74985AB}"/>
    <dgm:cxn modelId="{75B96CD2-7D49-45E7-B8B6-03236481E6C2}" type="presOf" srcId="{D4599AFB-7C83-4858-B52F-E471FD80B079}" destId="{A23D9BDC-C518-47D8-8C43-46279C117093}" srcOrd="0" destOrd="0" presId="urn:microsoft.com/office/officeart/2005/8/layout/StepDownProcess"/>
    <dgm:cxn modelId="{988776EE-068D-4F14-A14F-B01DC54C0949}" type="presOf" srcId="{8835D6E9-479D-4E78-956E-2648EB9E02CA}" destId="{A3DF3B78-772F-4359-8DB9-8FC211807BA1}" srcOrd="0" destOrd="0" presId="urn:microsoft.com/office/officeart/2005/8/layout/StepDownProcess"/>
    <dgm:cxn modelId="{74861CF7-B828-462C-A611-DF1232EF598D}" type="presOf" srcId="{5142BAD6-8E63-4FAF-80C0-3B2282AEA1FD}" destId="{485F9950-F438-4A2B-AC67-C55BF8A103AE}" srcOrd="0" destOrd="0" presId="urn:microsoft.com/office/officeart/2005/8/layout/StepDownProcess"/>
    <dgm:cxn modelId="{62D17442-B24D-484B-9ECE-870840B6B4B0}" srcId="{E10E4D8A-32CD-4D55-B4BE-DF930DE2F397}" destId="{171FBCCF-15C1-443C-8C37-A91A8A40F093}" srcOrd="0" destOrd="0" parTransId="{79A08A0A-5BFB-4FC9-B61D-0F57C1652FCC}" sibTransId="{F92457EB-4839-4E0B-9145-ED94662136DF}"/>
    <dgm:cxn modelId="{340686A2-C40C-4A50-B5A5-E42085D17DC1}" srcId="{D4599AFB-7C83-4858-B52F-E471FD80B079}" destId="{BAEC8A47-EB9F-4D40-88B8-619AB6A1BF1D}" srcOrd="0" destOrd="0" parTransId="{8DC982D0-7178-4CE5-A2CB-9951D90BA94F}" sibTransId="{1C48BDB7-AA8F-470F-B925-A569685157B6}"/>
    <dgm:cxn modelId="{00492944-3DA5-4793-9E7D-0FB15B4F3292}" srcId="{5142BAD6-8E63-4FAF-80C0-3B2282AEA1FD}" destId="{B2F48C43-685A-4FE8-B9A5-9FCE1289C16A}" srcOrd="0" destOrd="0" parTransId="{8D67F3F9-B66B-4015-95B8-C0979675D1D0}" sibTransId="{CD523CBA-27E8-45F9-8BFF-8707B281D958}"/>
    <dgm:cxn modelId="{19F62023-0292-4A31-9967-87B4A6032E2F}" type="presOf" srcId="{171FBCCF-15C1-443C-8C37-A91A8A40F093}" destId="{BA9FF782-DDB2-4D47-97E6-2F221035A0D0}" srcOrd="0" destOrd="0" presId="urn:microsoft.com/office/officeart/2005/8/layout/StepDownProcess"/>
    <dgm:cxn modelId="{E1338A5D-1BF2-4C75-877A-46854E5F367B}" type="presOf" srcId="{BAEC8A47-EB9F-4D40-88B8-619AB6A1BF1D}" destId="{669F37FD-5C3A-42D3-92FD-7B69BCCECB4C}" srcOrd="0" destOrd="0" presId="urn:microsoft.com/office/officeart/2005/8/layout/StepDownProcess"/>
    <dgm:cxn modelId="{DBA2AFC6-CA2F-45A5-BA10-2F5AF4538582}" type="presOf" srcId="{B2F48C43-685A-4FE8-B9A5-9FCE1289C16A}" destId="{BDF43623-D49A-4100-AE14-7D7EE1F8C98B}" srcOrd="0" destOrd="0" presId="urn:microsoft.com/office/officeart/2005/8/layout/StepDownProcess"/>
    <dgm:cxn modelId="{885A4B36-B005-43D7-9B50-91C3F2A2F6B1}" srcId="{D4599AFB-7C83-4858-B52F-E471FD80B079}" destId="{E10E4D8A-32CD-4D55-B4BE-DF930DE2F397}" srcOrd="1" destOrd="0" parTransId="{53A1853E-5D7B-40FD-BD06-8D1D39599EAF}" sibTransId="{992C44B8-3782-4EEB-9B60-0B06873DE5EA}"/>
    <dgm:cxn modelId="{6324F894-EE07-4C75-9A9C-9BC1AF098315}" type="presOf" srcId="{E10E4D8A-32CD-4D55-B4BE-DF930DE2F397}" destId="{9F30757E-33C5-4119-8EDF-F37E0E6D01A8}" srcOrd="0" destOrd="0" presId="urn:microsoft.com/office/officeart/2005/8/layout/StepDownProcess"/>
    <dgm:cxn modelId="{0D21CCBD-06A7-45A4-81BB-D584E6993F5B}" type="presParOf" srcId="{A23D9BDC-C518-47D8-8C43-46279C117093}" destId="{D2CD6D36-C9AA-4FF8-BB1E-DDFF229C17C1}" srcOrd="0" destOrd="0" presId="urn:microsoft.com/office/officeart/2005/8/layout/StepDownProcess"/>
    <dgm:cxn modelId="{B5B3E920-0EA0-41B7-A61E-C8B0E2BB81B3}" type="presParOf" srcId="{D2CD6D36-C9AA-4FF8-BB1E-DDFF229C17C1}" destId="{BA6CEF46-EB05-4A1C-8EB3-0B420980129E}" srcOrd="0" destOrd="0" presId="urn:microsoft.com/office/officeart/2005/8/layout/StepDownProcess"/>
    <dgm:cxn modelId="{39E97D82-3842-4A6A-98DB-0C274AB3AC48}" type="presParOf" srcId="{D2CD6D36-C9AA-4FF8-BB1E-DDFF229C17C1}" destId="{669F37FD-5C3A-42D3-92FD-7B69BCCECB4C}" srcOrd="1" destOrd="0" presId="urn:microsoft.com/office/officeart/2005/8/layout/StepDownProcess"/>
    <dgm:cxn modelId="{7ED07CB4-FFBB-4C78-BDF1-51D8DBA21824}" type="presParOf" srcId="{D2CD6D36-C9AA-4FF8-BB1E-DDFF229C17C1}" destId="{A3DF3B78-772F-4359-8DB9-8FC211807BA1}" srcOrd="2" destOrd="0" presId="urn:microsoft.com/office/officeart/2005/8/layout/StepDownProcess"/>
    <dgm:cxn modelId="{A009EF32-68C9-4304-A7A6-91934E4A4763}" type="presParOf" srcId="{A23D9BDC-C518-47D8-8C43-46279C117093}" destId="{B6D3DED3-76EC-41AC-8A8D-F3E764EE3924}" srcOrd="1" destOrd="0" presId="urn:microsoft.com/office/officeart/2005/8/layout/StepDownProcess"/>
    <dgm:cxn modelId="{871D3BA0-0A4F-4F64-A011-BD4837A7B41A}" type="presParOf" srcId="{A23D9BDC-C518-47D8-8C43-46279C117093}" destId="{D65637DD-6A17-4124-9BC3-3648126E1FD1}" srcOrd="2" destOrd="0" presId="urn:microsoft.com/office/officeart/2005/8/layout/StepDownProcess"/>
    <dgm:cxn modelId="{EA93B942-AE0F-4F8B-AC27-597DC9983043}" type="presParOf" srcId="{D65637DD-6A17-4124-9BC3-3648126E1FD1}" destId="{53A251A0-B944-4BA8-81C0-84031743A461}" srcOrd="0" destOrd="0" presId="urn:microsoft.com/office/officeart/2005/8/layout/StepDownProcess"/>
    <dgm:cxn modelId="{56D5E8DB-5B6A-409D-B09F-D71063E034AB}" type="presParOf" srcId="{D65637DD-6A17-4124-9BC3-3648126E1FD1}" destId="{9F30757E-33C5-4119-8EDF-F37E0E6D01A8}" srcOrd="1" destOrd="0" presId="urn:microsoft.com/office/officeart/2005/8/layout/StepDownProcess"/>
    <dgm:cxn modelId="{4BE82F82-23C6-4571-8CAD-D0E4A6AB07AA}" type="presParOf" srcId="{D65637DD-6A17-4124-9BC3-3648126E1FD1}" destId="{BA9FF782-DDB2-4D47-97E6-2F221035A0D0}" srcOrd="2" destOrd="0" presId="urn:microsoft.com/office/officeart/2005/8/layout/StepDownProcess"/>
    <dgm:cxn modelId="{183ABEA1-DA88-47FC-BF72-EE2BBF86E7FD}" type="presParOf" srcId="{A23D9BDC-C518-47D8-8C43-46279C117093}" destId="{42FA6214-AF0F-4EA0-9BAD-A02F0EEF03C0}" srcOrd="3" destOrd="0" presId="urn:microsoft.com/office/officeart/2005/8/layout/StepDownProcess"/>
    <dgm:cxn modelId="{D25317EB-C6AD-42FE-8952-6214BB7B6EB6}" type="presParOf" srcId="{A23D9BDC-C518-47D8-8C43-46279C117093}" destId="{0E0FDB4A-DDB5-4868-877B-B6F3EC116C25}" srcOrd="4" destOrd="0" presId="urn:microsoft.com/office/officeart/2005/8/layout/StepDownProcess"/>
    <dgm:cxn modelId="{C0C85599-FB20-44DC-8275-F38C931C876E}" type="presParOf" srcId="{0E0FDB4A-DDB5-4868-877B-B6F3EC116C25}" destId="{485F9950-F438-4A2B-AC67-C55BF8A103AE}" srcOrd="0" destOrd="0" presId="urn:microsoft.com/office/officeart/2005/8/layout/StepDownProcess"/>
    <dgm:cxn modelId="{3D265E80-A4D2-43B3-9DD9-B5312679F8B9}" type="presParOf" srcId="{0E0FDB4A-DDB5-4868-877B-B6F3EC116C25}" destId="{BDF43623-D49A-4100-AE14-7D7EE1F8C98B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6CEF46-EB05-4A1C-8EB3-0B420980129E}">
      <dsp:nvSpPr>
        <dsp:cNvPr id="0" name=""/>
        <dsp:cNvSpPr/>
      </dsp:nvSpPr>
      <dsp:spPr>
        <a:xfrm rot="16200000">
          <a:off x="74923" y="2542505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9F37FD-5C3A-42D3-92FD-7B69BCCECB4C}">
      <dsp:nvSpPr>
        <dsp:cNvPr id="0" name=""/>
        <dsp:cNvSpPr/>
      </dsp:nvSpPr>
      <dsp:spPr>
        <a:xfrm>
          <a:off x="36620" y="1201597"/>
          <a:ext cx="1354916" cy="1188029"/>
        </a:xfrm>
        <a:prstGeom prst="roundRect">
          <a:avLst>
            <a:gd name="adj" fmla="val 1667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Налоговые доходы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4625" y="1259602"/>
        <a:ext cx="1238906" cy="1072019"/>
      </dsp:txXfrm>
    </dsp:sp>
    <dsp:sp modelId="{A3DF3B78-772F-4359-8DB9-8FC211807BA1}">
      <dsp:nvSpPr>
        <dsp:cNvPr id="0" name=""/>
        <dsp:cNvSpPr/>
      </dsp:nvSpPr>
      <dsp:spPr>
        <a:xfrm>
          <a:off x="1498576" y="1091850"/>
          <a:ext cx="4213984" cy="140274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/>
            </a:rPr>
            <a:t>Доходы от предусмотренных законодательством Российской Федерации о налогах и сборах федеральных налогов и сборов, в том числе от налогов, предусмотренных специальными налоговыми режимами, региональных налогов, а также пеней и штрафов по ним </a:t>
          </a:r>
          <a:endParaRPr lang="ru-RU" sz="1400" kern="1200" dirty="0">
            <a:solidFill>
              <a:schemeClr val="tx1">
                <a:lumMod val="95000"/>
                <a:lumOff val="5000"/>
              </a:schemeClr>
            </a:solidFill>
          </a:endParaRPr>
        </a:p>
      </dsp:txBody>
      <dsp:txXfrm>
        <a:off x="1498576" y="1091850"/>
        <a:ext cx="4213984" cy="1402746"/>
      </dsp:txXfrm>
    </dsp:sp>
    <dsp:sp modelId="{53A251A0-B944-4BA8-81C0-84031743A461}">
      <dsp:nvSpPr>
        <dsp:cNvPr id="0" name=""/>
        <dsp:cNvSpPr/>
      </dsp:nvSpPr>
      <dsp:spPr>
        <a:xfrm rot="16200000">
          <a:off x="406339" y="2581438"/>
          <a:ext cx="1155483" cy="1315477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F30757E-33C5-4119-8EDF-F37E0E6D01A8}">
      <dsp:nvSpPr>
        <dsp:cNvPr id="0" name=""/>
        <dsp:cNvSpPr/>
      </dsp:nvSpPr>
      <dsp:spPr>
        <a:xfrm>
          <a:off x="0" y="2629191"/>
          <a:ext cx="1403934" cy="1289342"/>
        </a:xfrm>
        <a:prstGeom prst="roundRect">
          <a:avLst>
            <a:gd name="adj" fmla="val 16670"/>
          </a:avLst>
        </a:prstGeom>
        <a:solidFill>
          <a:srgbClr val="3FCD5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Неналоговые доходы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952" y="2692143"/>
        <a:ext cx="1278030" cy="1163438"/>
      </dsp:txXfrm>
    </dsp:sp>
    <dsp:sp modelId="{BA9FF782-DDB2-4D47-97E6-2F221035A0D0}">
      <dsp:nvSpPr>
        <dsp:cNvPr id="0" name=""/>
        <dsp:cNvSpPr/>
      </dsp:nvSpPr>
      <dsp:spPr>
        <a:xfrm>
          <a:off x="1514338" y="2762866"/>
          <a:ext cx="4722703" cy="11004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Поступающие в бюджет платежи за оказание государственных услуг, за пользование природными ресурсами, за пользование государственной собственностью, от продажи государственного имущества, а также платежи в виде штрафов и иных санкций за нарушение законодательства </a:t>
          </a:r>
          <a:endParaRPr lang="ru-RU" sz="1400" kern="1200" dirty="0"/>
        </a:p>
      </dsp:txBody>
      <dsp:txXfrm>
        <a:off x="1514338" y="2762866"/>
        <a:ext cx="4722703" cy="1100460"/>
      </dsp:txXfrm>
    </dsp:sp>
    <dsp:sp modelId="{485F9950-F438-4A2B-AC67-C55BF8A103AE}">
      <dsp:nvSpPr>
        <dsp:cNvPr id="0" name=""/>
        <dsp:cNvSpPr/>
      </dsp:nvSpPr>
      <dsp:spPr>
        <a:xfrm>
          <a:off x="9930" y="4099694"/>
          <a:ext cx="1407688" cy="1114765"/>
        </a:xfrm>
        <a:prstGeom prst="roundRect">
          <a:avLst>
            <a:gd name="adj" fmla="val 16670"/>
          </a:avLst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Безвозмездные поступления</a:t>
          </a:r>
          <a:endParaRPr lang="ru-RU" sz="1400" kern="1200" dirty="0">
            <a:solidFill>
              <a:schemeClr val="tx1">
                <a:lumMod val="85000"/>
                <a:lumOff val="1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4358" y="4154122"/>
        <a:ext cx="1298832" cy="1005909"/>
      </dsp:txXfrm>
    </dsp:sp>
    <dsp:sp modelId="{BDF43623-D49A-4100-AE14-7D7EE1F8C98B}">
      <dsp:nvSpPr>
        <dsp:cNvPr id="0" name=""/>
        <dsp:cNvSpPr/>
      </dsp:nvSpPr>
      <dsp:spPr>
        <a:xfrm>
          <a:off x="1530857" y="4163042"/>
          <a:ext cx="4654570" cy="90970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kern="1200" dirty="0" smtClean="0">
              <a:solidFill>
                <a:srgbClr val="000000"/>
              </a:solidFill>
              <a:latin typeface="Times New Roman"/>
            </a:rPr>
            <a:t>Дотации, субсидии, субвенции, иные межбюджетные трансферты из федерального и областного бюджета, а также безвозмездные поступления от физических и юридических лиц</a:t>
          </a:r>
          <a:endParaRPr lang="ru-RU" sz="1400" kern="1200" dirty="0"/>
        </a:p>
      </dsp:txBody>
      <dsp:txXfrm>
        <a:off x="1530857" y="4163042"/>
        <a:ext cx="4654570" cy="909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0.48818</cdr:x>
      <cdr:y>0.42202</cdr:y>
    </cdr:from>
    <cdr:to>
      <cdr:x>0.51182</cdr:x>
      <cdr:y>0.57798</cdr:y>
    </cdr:to>
    <cdr:sp macro="" textlink="">
      <cdr:nvSpPr>
        <cdr:cNvPr id="2" name="Прямоугольник 1"/>
        <cdr:cNvSpPr/>
      </cdr:nvSpPr>
      <cdr:spPr>
        <a:xfrm xmlns:a="http://schemas.openxmlformats.org/drawingml/2006/main">
          <a:off x="3815926" y="2498560"/>
          <a:ext cx="184731" cy="923330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none" lIns="91440" tIns="45720" rIns="91440" bIns="45720">
          <a:spAutoFit/>
        </a:bodyPr>
        <a:lstStyle xmlns:a="http://schemas.openxmlformats.org/drawingml/2006/main"/>
        <a:p xmlns:a="http://schemas.openxmlformats.org/drawingml/2006/main">
          <a:pPr algn="ctr"/>
          <a:endParaRPr lang="ru-RU" sz="5400" b="1" cap="none" spc="50" dirty="0">
            <a:ln w="12700" cmpd="sng">
              <a:solidFill>
                <a:schemeClr val="accent6">
                  <a:satMod val="120000"/>
                  <a:shade val="80000"/>
                </a:schemeClr>
              </a:solidFill>
              <a:prstDash val="solid"/>
            </a:ln>
            <a:solidFill>
              <a:schemeClr val="accent6">
                <a:tint val="1000"/>
              </a:schemeClr>
            </a:solidFill>
            <a:effectLst>
              <a:glow rad="53100">
                <a:schemeClr val="accent6">
                  <a:satMod val="180000"/>
                  <a:alpha val="30000"/>
                </a:schemeClr>
              </a:glow>
            </a:effectLst>
          </a:endParaRPr>
        </a:p>
      </cdr:txBody>
    </cdr:sp>
  </cdr:relSizeAnchor>
  <cdr:relSizeAnchor xmlns:cdr="http://schemas.openxmlformats.org/drawingml/2006/chartDrawing">
    <cdr:from>
      <cdr:x>0</cdr:x>
      <cdr:y>0.14784</cdr:y>
    </cdr:from>
    <cdr:to>
      <cdr:x>0.21164</cdr:x>
      <cdr:y>0.37675</cdr:y>
    </cdr:to>
    <cdr:sp macro="" textlink="">
      <cdr:nvSpPr>
        <cdr:cNvPr id="4" name="Стрелка вправо 3"/>
        <cdr:cNvSpPr/>
      </cdr:nvSpPr>
      <cdr:spPr>
        <a:xfrm xmlns:a="http://schemas.openxmlformats.org/drawingml/2006/main">
          <a:off x="0" y="1021492"/>
          <a:ext cx="1935236" cy="1581665"/>
        </a:xfrm>
        <a:prstGeom xmlns:a="http://schemas.openxmlformats.org/drawingml/2006/main" prst="rightArrow">
          <a:avLst/>
        </a:prstGeom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1">
          <a:schemeClr val="dk1"/>
        </a:lnRef>
        <a:fillRef xmlns:a="http://schemas.openxmlformats.org/drawingml/2006/main" idx="2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ВСЕГО за 12 месяцев 2017 </a:t>
          </a:r>
          <a:r>
            <a:rPr lang="ru-RU" sz="1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года 140425,03</a:t>
          </a:r>
        </a:p>
        <a:p xmlns:a="http://schemas.openxmlformats.org/drawingml/2006/main">
          <a:r>
            <a:rPr lang="ru-RU" sz="14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4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т.р</a:t>
          </a:r>
          <a:r>
            <a:rPr lang="ru-RU" sz="14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ru-RU" sz="14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  <cdr:relSizeAnchor xmlns:cdr="http://schemas.openxmlformats.org/drawingml/2006/chartDrawing">
    <cdr:from>
      <cdr:x>0.04097</cdr:x>
      <cdr:y>0.00735</cdr:y>
    </cdr:from>
    <cdr:to>
      <cdr:x>0.10399</cdr:x>
      <cdr:y>0.11212</cdr:y>
    </cdr:to>
    <cdr:pic>
      <cdr:nvPicPr>
        <cdr:cNvPr id="7" name="Picture 4" descr="герб2"/>
        <cdr:cNvPicPr>
          <a:picLocks xmlns:a="http://schemas.openxmlformats.org/drawingml/2006/main" noChangeAspect="1" noChangeArrowheads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28A0092B-C50C-407E-A947-70E740481C1C}">
              <a14:useLocalDpi xmlns:a14="http://schemas.microsoft.com/office/drawing/2010/main" val="0"/>
            </a:ext>
          </a:extLst>
        </a:blip>
        <a:srcRect xmlns:a="http://schemas.openxmlformats.org/drawingml/2006/main"/>
        <a:stretch xmlns:a="http://schemas.openxmlformats.org/drawingml/2006/main">
          <a:fillRect/>
        </a:stretch>
      </cdr:blipFill>
      <cdr:spPr bwMode="auto">
        <a:xfrm xmlns:a="http://schemas.openxmlformats.org/drawingml/2006/main">
          <a:off x="374650" y="50800"/>
          <a:ext cx="576263" cy="7239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</cdr:pic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74F3657F-81C1-43C9-9078-2E57EF6A645A}" type="datetimeFigureOut">
              <a:rPr lang="ru-RU"/>
              <a:pPr>
                <a:defRPr/>
              </a:pPr>
              <a:t>08.06.2018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7F28916-94FA-4385-8669-9C33A48D4D0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76662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7436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7F28916-94FA-4385-8669-9C33A48D4D05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50620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0146" y="3486150"/>
            <a:ext cx="3429030" cy="1609725"/>
          </a:xfrm>
        </p:spPr>
        <p:txBody>
          <a:bodyPr anchor="ctr">
            <a:normAutofit/>
          </a:bodyPr>
          <a:lstStyle>
            <a:lvl1pPr marL="0" indent="0" algn="l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quarter" idx="10"/>
          </p:nvPr>
        </p:nvSpPr>
        <p:spPr>
          <a:xfrm>
            <a:off x="1381126" y="590550"/>
            <a:ext cx="6772274" cy="2828925"/>
          </a:xfrm>
        </p:spPr>
        <p:txBody>
          <a:bodyPr anchor="ctr">
            <a:normAutofit/>
          </a:bodyPr>
          <a:lstStyle>
            <a:lvl1pPr marL="0" indent="0">
              <a:buNone/>
              <a:tabLst/>
              <a:defRPr sz="2800" b="1"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8E051C-D7CA-4525-92E9-184A3781F90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038225"/>
            <a:ext cx="6019800" cy="50879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CA47D9-5C59-4E5C-B821-328BBFE6CF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1E93-168C-4E3F-B839-29F00AE470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1057275"/>
            <a:ext cx="7772400" cy="334962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E0E091-9795-4AC6-8D5F-9DA5F106CA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lang="ru-RU" sz="2000" kern="1200" dirty="0" smtClean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defRPr lang="ru-RU" sz="18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>
              <a:defRPr lang="ru-RU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>
              <a:defRPr lang="ru-RU" sz="14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98A4C-BBD5-432C-A219-A40AC32615A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F8C0CE-BC11-404E-961F-FE6125115D4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056698-92FC-4931-8767-949D122C40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3B2CF-79A4-4F95-8E14-34636ADF833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96533"/>
            <a:ext cx="3008313" cy="101959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2010191"/>
            <a:ext cx="3008313" cy="411597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05B56-C02C-4FA1-9329-DC7C68A0AC8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800600"/>
            <a:ext cx="8610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33375" y="612775"/>
            <a:ext cx="855345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800" y="5367338"/>
            <a:ext cx="8610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B7063-6465-48CF-A1EE-12D922ECC93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887412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076325"/>
            <a:ext cx="8458200" cy="5049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43938" y="6446838"/>
            <a:ext cx="4619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b="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F18107C-6741-438B-8392-6F0A246DBA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dissolve/>
  </p:transition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rgbClr val="DD7E0E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DD7E0E"/>
          </a:solidFill>
          <a:latin typeface="Arial" charset="0"/>
          <a:cs typeface="Arial" charset="0"/>
        </a:defRPr>
      </a:lvl9pPr>
    </p:titleStyle>
    <p:bodyStyle>
      <a:lvl1pPr marL="179388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SzPct val="80000"/>
        <a:buFont typeface="Wingdings" pitchFamily="2" charset="2"/>
        <a:buChar char="§"/>
        <a:tabLst>
          <a:tab pos="179388" algn="l"/>
        </a:tabLst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38163" indent="-273050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–"/>
        <a:defRPr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717550" indent="-179388" algn="l" rtl="0" fontAlgn="base">
        <a:spcBef>
          <a:spcPct val="20000"/>
        </a:spcBef>
        <a:spcAft>
          <a:spcPct val="0"/>
        </a:spcAft>
        <a:buClr>
          <a:srgbClr val="DD7E0E"/>
        </a:buClr>
        <a:buFont typeface="Arial" charset="0"/>
        <a:buChar char="•"/>
        <a:defRPr sz="16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3pPr>
      <a:lvl4pPr marL="896938" indent="-179388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14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4pPr>
      <a:lvl5pPr marL="1076325" indent="-27305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1200" kern="1200">
          <a:solidFill>
            <a:srgbClr val="595959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Layout" Target="../diagrams/layout1.xml"/><Relationship Id="rId7" Type="http://schemas.openxmlformats.org/officeDocument/2006/relationships/chart" Target="../charts/char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Relationship Id="rId9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3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0" Type="http://schemas.openxmlformats.org/officeDocument/2006/relationships/image" Target="../media/image19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9211" y="3089188"/>
            <a:ext cx="7140978" cy="2677298"/>
          </a:xfrm>
        </p:spPr>
        <p:txBody>
          <a:bodyPr rtlCol="0">
            <a:noAutofit/>
          </a:bodyPr>
          <a:lstStyle/>
          <a:p>
            <a:pPr lvl="0" algn="ctr" fontAlgn="auto">
              <a:spcAft>
                <a:spcPts val="0"/>
              </a:spcAft>
              <a:buClr>
                <a:prstClr val="black">
                  <a:shade val="95000"/>
                </a:prstClr>
              </a:buClr>
              <a:buSzPct val="65000"/>
              <a:tabLst/>
              <a:defRPr/>
            </a:pP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Утвержден 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решением Думы Кировского муниципального района от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22.12.2016г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. №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67-НПА 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«О районном бюджете на </a:t>
            </a:r>
            <a:r>
              <a:rPr lang="ru-RU" sz="2800" dirty="0" smtClean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2017 </a:t>
            </a:r>
            <a:r>
              <a:rPr lang="ru-RU" sz="2800" dirty="0">
                <a:solidFill>
                  <a:prstClr val="black"/>
                </a:solidFill>
                <a:latin typeface="Times New Roman"/>
                <a:cs typeface="Times New Roman" panose="02020603050405020304" pitchFamily="18" charset="0"/>
              </a:rPr>
              <a:t>год» </a:t>
            </a:r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1057034" y="717873"/>
            <a:ext cx="7181619" cy="2124915"/>
          </a:xfrm>
        </p:spPr>
        <p:txBody>
          <a:bodyPr rtlCol="0">
            <a:normAutofit fontScale="85000"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r>
              <a:rPr lang="ru-RU" sz="4000" cap="all" dirty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</a:rPr>
              <a:t>Отчет районного </a:t>
            </a:r>
            <a:r>
              <a:rPr lang="ru-RU" sz="4000" cap="all" dirty="0" smtClean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Arial"/>
              </a:rPr>
              <a:t>Бюджета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dirty="0"/>
              <a:t> </a:t>
            </a:r>
            <a:r>
              <a:rPr lang="ru-RU" dirty="0">
                <a:cs typeface="Times New Roman" panose="02020603050405020304" pitchFamily="18" charset="0"/>
              </a:rPr>
              <a:t>Кировского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dirty="0">
                <a:cs typeface="Times New Roman" panose="02020603050405020304" pitchFamily="18" charset="0"/>
              </a:rPr>
              <a:t>муниципального района</a:t>
            </a:r>
          </a:p>
          <a:p>
            <a:pPr algn="ctr" fontAlgn="auto">
              <a:spcAft>
                <a:spcPts val="0"/>
              </a:spcAft>
              <a:buClr>
                <a:schemeClr val="tx1">
                  <a:shade val="95000"/>
                </a:schemeClr>
              </a:buClr>
              <a:defRPr/>
            </a:pPr>
            <a:r>
              <a:rPr lang="ru-RU" dirty="0" smtClean="0">
                <a:cs typeface="Times New Roman" panose="02020603050405020304" pitchFamily="18" charset="0"/>
              </a:rPr>
              <a:t>За 12 месяцев 2017 года</a:t>
            </a:r>
            <a:endParaRPr lang="ru-RU" dirty="0">
              <a:cs typeface="Times New Roman" panose="02020603050405020304" pitchFamily="18" charset="0"/>
            </a:endParaRPr>
          </a:p>
          <a:p>
            <a:pPr algn="ctr" fontAlgn="auto">
              <a:spcAft>
                <a:spcPts val="0"/>
              </a:spcAft>
              <a:buClr>
                <a:schemeClr val="accent2">
                  <a:lumMod val="75000"/>
                </a:schemeClr>
              </a:buClr>
              <a:defRPr/>
            </a:pP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525"/>
            <a:ext cx="928688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/>
              <a:t>Муниципальные программы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  <p:sp>
        <p:nvSpPr>
          <p:cNvPr id="7" name="Rectangle 41"/>
          <p:cNvSpPr txBox="1">
            <a:spLocks noChangeArrowheads="1"/>
          </p:cNvSpPr>
          <p:nvPr/>
        </p:nvSpPr>
        <p:spPr>
          <a:xfrm>
            <a:off x="488364" y="1500174"/>
            <a:ext cx="8227039" cy="615553"/>
          </a:xfrm>
          <a:prstGeom prst="rect">
            <a:avLst/>
          </a:prstGeom>
          <a:solidFill>
            <a:srgbClr val="DEF5FA">
              <a:lumMod val="5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Переход к программно-целевому методу планирования в Кировском муниципальном районе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71604" y="2537691"/>
            <a:ext cx="6357982" cy="353943"/>
          </a:xfrm>
          <a:prstGeom prst="rect">
            <a:avLst/>
          </a:prstGeom>
          <a:solidFill>
            <a:srgbClr val="39639D">
              <a:lumMod val="60000"/>
              <a:lumOff val="40000"/>
            </a:srgbClr>
          </a:solidFill>
          <a:ln>
            <a:solidFill>
              <a:srgbClr val="39639D">
                <a:lumMod val="50000"/>
              </a:srgb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7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Муниципальные программы – это документ, определяющий</a:t>
            </a:r>
          </a:p>
        </p:txBody>
      </p:sp>
      <p:grpSp>
        <p:nvGrpSpPr>
          <p:cNvPr id="10" name="Группа 39"/>
          <p:cNvGrpSpPr>
            <a:grpSpLocks/>
          </p:cNvGrpSpPr>
          <p:nvPr/>
        </p:nvGrpSpPr>
        <p:grpSpPr bwMode="auto">
          <a:xfrm>
            <a:off x="2714625" y="2892425"/>
            <a:ext cx="3857625" cy="500063"/>
            <a:chOff x="1140594" y="3214686"/>
            <a:chExt cx="2431274" cy="11438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42595" y="3857394"/>
              <a:ext cx="2427272" cy="363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2" name="Прямая соединительная линия 11"/>
            <p:cNvCxnSpPr/>
            <p:nvPr/>
          </p:nvCxnSpPr>
          <p:spPr>
            <a:xfrm rot="5400000" flipH="1" flipV="1">
              <a:off x="2035063" y="3537856"/>
              <a:ext cx="646338" cy="0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</a:ln>
            <a:effectLst/>
          </p:spPr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 flipV="1">
              <a:off x="891048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4" name="Прямая соединительная линия 13"/>
            <p:cNvCxnSpPr/>
            <p:nvPr/>
          </p:nvCxnSpPr>
          <p:spPr>
            <a:xfrm rot="5400000" flipH="1" flipV="1">
              <a:off x="2106685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  <p:cxnSp>
          <p:nvCxnSpPr>
            <p:cNvPr id="15" name="Прямая соединительная линия 14"/>
            <p:cNvCxnSpPr/>
            <p:nvPr/>
          </p:nvCxnSpPr>
          <p:spPr>
            <a:xfrm rot="5400000" flipH="1" flipV="1">
              <a:off x="3320321" y="4106941"/>
              <a:ext cx="501094" cy="2001"/>
            </a:xfrm>
            <a:prstGeom prst="line">
              <a:avLst/>
            </a:prstGeom>
            <a:noFill/>
            <a:ln w="28575" cap="flat" cmpd="sng" algn="ctr">
              <a:solidFill>
                <a:srgbClr val="990033"/>
              </a:solidFill>
              <a:prstDash val="sysDot"/>
              <a:headEnd type="triangle" w="med" len="med"/>
              <a:tailEnd type="none" w="med" len="med"/>
            </a:ln>
            <a:effectLst/>
          </p:spPr>
        </p:cxnSp>
      </p:grpSp>
      <p:sp>
        <p:nvSpPr>
          <p:cNvPr id="16" name="Прямоугольник 15"/>
          <p:cNvSpPr/>
          <p:nvPr/>
        </p:nvSpPr>
        <p:spPr>
          <a:xfrm>
            <a:off x="1270000" y="3465513"/>
            <a:ext cx="2143125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Цели и задачи муниципальной политики 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571875" y="3465513"/>
            <a:ext cx="2357438" cy="928687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Способы их достижения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143625" y="3392488"/>
            <a:ext cx="2357438" cy="1073150"/>
          </a:xfrm>
          <a:prstGeom prst="rect">
            <a:avLst/>
          </a:prstGeom>
          <a:solidFill>
            <a:srgbClr val="474B78">
              <a:lumMod val="75000"/>
            </a:srgbClr>
          </a:solidFill>
          <a:ln w="25400" cap="flat" cmpd="sng" algn="ctr">
            <a:solidFill>
              <a:sysClr val="window" lastClr="FFFFFF"/>
            </a:solidFill>
            <a:prstDash val="solid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/>
              </a:rPr>
              <a:t>Планируемые объемы финансовых ресурсов, необходимые для достижения поставленных целей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42910" y="4714884"/>
            <a:ext cx="2643206" cy="1169551"/>
          </a:xfrm>
          <a:prstGeom prst="rect">
            <a:avLst/>
          </a:prstGeom>
          <a:solidFill>
            <a:srgbClr val="FFC000"/>
          </a:solidFill>
          <a:ln w="28575">
            <a:solidFill>
              <a:sysClr val="window" lastClr="FFFFFF"/>
            </a:solidFill>
          </a:ln>
          <a:effectLst>
            <a:glow rad="101600">
              <a:srgbClr val="EB641B">
                <a:lumMod val="75000"/>
                <a:alpha val="6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Решением Думы Кировского муниципального района от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22.12.2016г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. № </a:t>
            </a:r>
            <a:r>
              <a:rPr lang="ru-RU" sz="1400" b="1" kern="0" dirty="0" smtClean="0">
                <a:solidFill>
                  <a:prstClr val="black"/>
                </a:solidFill>
                <a:latin typeface="Times New Roman"/>
              </a:rPr>
              <a:t>67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-НПА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«О районном бюджете на </a:t>
            </a:r>
            <a:r>
              <a:rPr kumimoji="0" lang="ru-RU" sz="14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2017 </a:t>
            </a:r>
            <a:r>
              <a:rPr kumimoji="0" lang="ru-RU" sz="1400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/>
              </a:rPr>
              <a:t>год»  </a:t>
            </a:r>
          </a:p>
        </p:txBody>
      </p:sp>
      <p:sp>
        <p:nvSpPr>
          <p:cNvPr id="20" name="Стрелка вниз 19"/>
          <p:cNvSpPr/>
          <p:nvPr/>
        </p:nvSpPr>
        <p:spPr>
          <a:xfrm rot="16200000">
            <a:off x="3233923" y="5168027"/>
            <a:ext cx="1000132" cy="642942"/>
          </a:xfrm>
          <a:prstGeom prst="downArrow">
            <a:avLst/>
          </a:prstGeom>
          <a:solidFill>
            <a:srgbClr val="FFC000"/>
          </a:solidFill>
          <a:ln w="25400" cap="flat" cmpd="sng" algn="ctr">
            <a:noFill/>
            <a:prstDash val="solid"/>
          </a:ln>
          <a:effectLst>
            <a:glow rad="101600">
              <a:srgbClr val="EB641B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643437" y="4689278"/>
            <a:ext cx="4273468" cy="2145268"/>
          </a:xfrm>
          <a:prstGeom prst="roundRect">
            <a:avLst/>
          </a:prstGeom>
          <a:solidFill>
            <a:srgbClr val="FFC000"/>
          </a:solidFill>
          <a:ln w="28575">
            <a:solidFill>
              <a:srgbClr val="EB641B">
                <a:lumMod val="75000"/>
              </a:srgbClr>
            </a:solidFill>
          </a:ln>
          <a:effectLst>
            <a:glow rad="228600">
              <a:srgbClr val="EB641B">
                <a:lumMod val="50000"/>
                <a:alpha val="40000"/>
              </a:srgb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>
                <a:solidFill>
                  <a:prstClr val="black"/>
                </a:solidFill>
                <a:latin typeface="Times New Roman"/>
              </a:rPr>
              <a:t>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Из принятых к финансированию на  2017 год 8 муниципальных программ на сумму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349 829,76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тыс. руб., расходы за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12 месяцев 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2017 года произведены по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7-ти Программам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на сумму 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336 402,54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тыс. руб., что составило </a:t>
            </a:r>
            <a:r>
              <a:rPr lang="ru-RU" sz="1600" b="1" kern="0" dirty="0" smtClean="0">
                <a:solidFill>
                  <a:prstClr val="black"/>
                </a:solidFill>
                <a:latin typeface="Times New Roman"/>
              </a:rPr>
              <a:t>96,2 </a:t>
            </a:r>
            <a:r>
              <a:rPr lang="ru-RU" sz="1600" b="1" kern="0" dirty="0">
                <a:solidFill>
                  <a:prstClr val="black"/>
                </a:solidFill>
                <a:latin typeface="Times New Roman"/>
              </a:rPr>
              <a:t>% от годовых назначений. 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/>
            </a:endParaRPr>
          </a:p>
        </p:txBody>
      </p:sp>
      <p:pic>
        <p:nvPicPr>
          <p:cNvPr id="22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6011228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5016" y="362464"/>
            <a:ext cx="7910384" cy="68528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Показатели</a:t>
            </a:r>
            <a:b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</a:br>
            <a: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районного бюджета по долгосрочным муниципальным программам  </a:t>
            </a:r>
            <a:r>
              <a:rPr lang="ru-RU" sz="2000" dirty="0" smtClean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>за 12 месяцев  2017 года</a:t>
            </a:r>
            <a: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  <a:t/>
            </a:r>
            <a:br>
              <a:rPr lang="ru-RU" sz="2000" dirty="0">
                <a:ln w="6350">
                  <a:noFill/>
                </a:ln>
                <a:solidFill>
                  <a:schemeClr val="accent2">
                    <a:lumMod val="75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Arial"/>
              </a:rPr>
            </a:br>
            <a:endParaRPr lang="ru-RU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528887"/>
              </p:ext>
            </p:extLst>
          </p:nvPr>
        </p:nvGraphicFramePr>
        <p:xfrm>
          <a:off x="733168" y="1134270"/>
          <a:ext cx="8081318" cy="5061175"/>
        </p:xfrm>
        <a:graphic>
          <a:graphicData uri="http://schemas.openxmlformats.org/drawingml/2006/table">
            <a:tbl>
              <a:tblPr firstRow="1" firstCol="1" bandRow="1"/>
              <a:tblGrid>
                <a:gridCol w="3432400"/>
                <a:gridCol w="568175"/>
                <a:gridCol w="1185385"/>
                <a:gridCol w="1103661"/>
                <a:gridCol w="870942"/>
                <a:gridCol w="920755"/>
              </a:tblGrid>
              <a:tr h="494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Ве-домст-во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Целевая статья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Сумма </a:t>
                      </a:r>
                      <a:br>
                        <a:rPr lang="ru-RU" sz="900">
                          <a:effectLst/>
                          <a:latin typeface="Times New Roman"/>
                          <a:ea typeface="Times New Roman"/>
                        </a:rPr>
                      </a:b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на 2017 год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Исполнено за </a:t>
                      </a:r>
                      <a:r>
                        <a:rPr lang="ru-RU" sz="900" dirty="0" smtClean="0">
                          <a:effectLst/>
                          <a:latin typeface="Times New Roman"/>
                          <a:ea typeface="Times New Roman"/>
                        </a:rPr>
                        <a:t>12 месяцев </a:t>
                      </a:r>
                      <a:r>
                        <a:rPr lang="ru-RU" sz="900" dirty="0">
                          <a:effectLst/>
                          <a:latin typeface="Times New Roman"/>
                          <a:ea typeface="Times New Roman"/>
                        </a:rPr>
                        <a:t>2017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% исполнения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423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3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/>
                          <a:ea typeface="Times New Roman"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Arial CYR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«Развитие образования в Кировском муниципальном районе на 2014-2017 гг.»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0100000000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318 292,01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310145,51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97,4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"Профилактика безнадзорности, беспризорности и правонарушений несовершеннолетних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0200000000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513,0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444,67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86,7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591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"Развитие МФЦ предоставления государственных и муниципальных услуг населению Кировского муниципального района на 2016-2018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951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0800000000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4 830,22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4 377,67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90,6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"Профилактика экстремизма и терроризма на территории Кировского района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0300000000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90,91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90,9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"Развитие физической культуры и спорта в Кировском муниципальном районе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0400000000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</a:rPr>
                        <a:t>106,00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63,00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59,4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«Устойчивое развитие сельских территорий на 2014-2017гг. и на период до 2020 года»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0500000000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</a:rPr>
                        <a:t>52,50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52,50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69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Муниципальная программа "Сохранение и развитие культуры в Кировском муниципальном районе на 2014-2017 годы"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</a:rPr>
                        <a:t>0600000000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25 936,02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21 228,28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81,8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372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 программные мероприятия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349 829,76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336 402,54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96,2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5876768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con11\Desktop\Для презентации\large-bag-money-coins-4737857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30" t="3003" r="5453" b="12746"/>
          <a:stretch/>
        </p:blipFill>
        <p:spPr bwMode="auto">
          <a:xfrm>
            <a:off x="7323851" y="4819137"/>
            <a:ext cx="1820149" cy="1741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031" name="Picture 7" descr="C:\Users\econ11\Desktop\Для презентации\14_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14" r="-1814"/>
          <a:stretch/>
        </p:blipFill>
        <p:spPr bwMode="auto">
          <a:xfrm>
            <a:off x="293316" y="883220"/>
            <a:ext cx="1187942" cy="15850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/>
        </p:spPr>
      </p:pic>
      <p:sp>
        <p:nvSpPr>
          <p:cNvPr id="8" name="TextBox 7"/>
          <p:cNvSpPr txBox="1"/>
          <p:nvPr/>
        </p:nvSpPr>
        <p:spPr>
          <a:xfrm>
            <a:off x="3781168" y="723900"/>
            <a:ext cx="46543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Муниципальный долг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Заголовок 1"/>
          <p:cNvSpPr>
            <a:spLocks noGrp="1"/>
          </p:cNvSpPr>
          <p:nvPr>
            <p:ph type="title"/>
          </p:nvPr>
        </p:nvSpPr>
        <p:spPr>
          <a:xfrm>
            <a:off x="468774" y="-52561"/>
            <a:ext cx="8458200" cy="887412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бюджета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района</a:t>
            </a:r>
            <a:endParaRPr lang="ru-RU" sz="18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9" name="Picture 4" descr="герб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6778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476110"/>
              </p:ext>
            </p:extLst>
          </p:nvPr>
        </p:nvGraphicFramePr>
        <p:xfrm>
          <a:off x="1869989" y="1183848"/>
          <a:ext cx="6834565" cy="1437432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514335"/>
                <a:gridCol w="1153298"/>
                <a:gridCol w="1166932"/>
              </a:tblGrid>
              <a:tr h="41543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На 01.01.2017 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На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01.01.2018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г.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Муниципальный долг, всего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18 393,00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21 193,00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в том числе: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77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Бюджетный кредит Департамент финансов Приморского края»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9 993,0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595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Кредит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от кредитных организаций   ПАО «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Times New Roman"/>
                        </a:rPr>
                        <a:t>Совкомбанк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</a:rPr>
                        <a:t>»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12 793,00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28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Кредит от кредитных организаций ПАО «Сбербанк»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8 400,00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</a:rPr>
                        <a:t>12793,00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444843" y="3105835"/>
            <a:ext cx="82543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долг за отчетный период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увеличился на 2800 тыс. руб. в связи с получением нового кредита администрацией Кировского муниципального района в ПАО «Сбербанк» в июне 2017 года.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53407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Межбюджетные трансферты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63827"/>
            <a:ext cx="8458200" cy="5162336"/>
          </a:xfrm>
        </p:spPr>
        <p:txBody>
          <a:bodyPr/>
          <a:lstStyle/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Объем межбюджетных трансфертов за 12 месяцев 2017 года  исполнен на 26389,53  тыс.руб. или 100%.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бюджетной обеспеченности поселений составила 19 685 </a:t>
            </a:r>
            <a:r>
              <a:rPr lang="ru-R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(за счет краевых средств –11 387,00 тыс.руб., за счет средств районного бюджета -8298,00 тыс. руб.).</a:t>
            </a:r>
          </a:p>
          <a:p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уровня бюджетной обеспеченности городским и сельским поселениям за счет средств местного 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602904"/>
              </p:ext>
            </p:extLst>
          </p:nvPr>
        </p:nvGraphicFramePr>
        <p:xfrm>
          <a:off x="639213" y="3023283"/>
          <a:ext cx="7977565" cy="322100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245203"/>
                <a:gridCol w="1758658"/>
                <a:gridCol w="1973704"/>
              </a:tblGrid>
              <a:tr h="9163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205" indent="-10052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2017.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01.01.2018.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Кировское  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2726,80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2726,80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Горноключевское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1067,00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1067,00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Горненское городское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158,10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158,10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Крыловское сельское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1768,80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1768,8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Руновское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2042,80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2042,8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32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Хвищанское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534,50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534,5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54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</a:rPr>
                        <a:t>8298,00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8298,00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3704369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886" y="387178"/>
            <a:ext cx="8330514" cy="660572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Дотация на выравнивание бюджетной обеспеченности поселений, входящих в состав  Кировского муниципального района за счет краевого бюджета  на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01.01.2018г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0385724"/>
              </p:ext>
            </p:extLst>
          </p:nvPr>
        </p:nvGraphicFramePr>
        <p:xfrm>
          <a:off x="922638" y="1499285"/>
          <a:ext cx="7702379" cy="33610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898256"/>
                <a:gridCol w="1898502"/>
                <a:gridCol w="1905621"/>
              </a:tblGrid>
              <a:tr h="7042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205" indent="-100520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2017г.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01.01.2018г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Кировское  городское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3741,90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3741,90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Горноключевское 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1464,30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1464,30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Горненское городское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216,90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216,90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Крыловское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2427,20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2427,20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Руновское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</a:rPr>
                        <a:t>2803,20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2803,20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Хвищанское сельское поселение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</a:rPr>
                        <a:t>733,50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733,50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11387,00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11387,00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0665374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7881" y="642550"/>
            <a:ext cx="8157519" cy="972065"/>
          </a:xfrm>
        </p:spPr>
        <p:txBody>
          <a:bodyPr>
            <a:no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трансферты на обеспечение сбалансированности бюджетов городских и сельских поселений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Кировского муниципального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района из районного бюджета в 2017 году в целях исполнения Указа Президента Российской Федерации от 7 мая 2012 года №597 «О мероприятиях по реализации государственной социальной политики»  в части мероприятий, направленных на повышение средней заработной платы работников муниципальных учреждений культуры</a:t>
            </a:r>
            <a:b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15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5786113"/>
              </p:ext>
            </p:extLst>
          </p:nvPr>
        </p:nvGraphicFramePr>
        <p:xfrm>
          <a:off x="864973" y="2323071"/>
          <a:ext cx="7735330" cy="381167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10178"/>
                <a:gridCol w="1911379"/>
                <a:gridCol w="1913773"/>
              </a:tblGrid>
              <a:tr h="90168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11125"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01.01.2018г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Крыловское</a:t>
                      </a: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 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1 233,81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1 233,81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Руновское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1 621,13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1 621,13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Хвищанское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</a:t>
                      </a:r>
                      <a:endParaRPr lang="ru-RU" sz="14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288,18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288,18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Кировское 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1 237,58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1 237,58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182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effectLst/>
                          <a:latin typeface="Times New Roman"/>
                          <a:ea typeface="Times New Roman"/>
                        </a:rPr>
                        <a:t>Горноключевское</a:t>
                      </a: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 городское поселение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345,86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</a:rPr>
                        <a:t>345,86</a:t>
                      </a:r>
                      <a:endParaRPr lang="ru-RU" sz="14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084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ВСЕГО</a:t>
                      </a:r>
                      <a:endParaRPr lang="ru-RU" sz="14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4 726,56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/>
                          <a:ea typeface="Times New Roman"/>
                        </a:rPr>
                        <a:t>4 726,56</a:t>
                      </a:r>
                      <a:endParaRPr lang="ru-RU" sz="14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2074740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9730" y="337750"/>
            <a:ext cx="7885669" cy="1054445"/>
          </a:xfrm>
        </p:spPr>
        <p:txBody>
          <a:bodyPr>
            <a:normAutofit/>
          </a:bodyPr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Иные межбюджетные трансферты городским и сельским поселениям на сбалансированность за счет средств местного бюджета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16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5502095"/>
              </p:ext>
            </p:extLst>
          </p:nvPr>
        </p:nvGraphicFramePr>
        <p:xfrm>
          <a:off x="691978" y="2627871"/>
          <a:ext cx="7801233" cy="146228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3948288"/>
                <a:gridCol w="1922867"/>
                <a:gridCol w="1930078"/>
              </a:tblGrid>
              <a:tr h="97485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Наименование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1590" algn="ctr"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Утверждено на </a:t>
                      </a:r>
                      <a:r>
                        <a:rPr lang="ru-RU" sz="160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2017 год</a:t>
                      </a:r>
                      <a:endParaRPr lang="ru-RU" sz="16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Исполнено на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01.01.2018г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743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Горненское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сельское поселение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005205" indent="-1005205"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/>
                          <a:ea typeface="Times New Roman"/>
                        </a:rPr>
                        <a:t>350,00</a:t>
                      </a:r>
                      <a:endParaRPr lang="ru-RU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effectLst/>
                          <a:latin typeface="Times New Roman"/>
                          <a:ea typeface="Times New Roman"/>
                        </a:rPr>
                        <a:t>350,00</a:t>
                      </a:r>
                      <a:endParaRPr lang="ru-RU" sz="16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7951336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921601417"/>
              </p:ext>
            </p:extLst>
          </p:nvPr>
        </p:nvGraphicFramePr>
        <p:xfrm>
          <a:off x="133564" y="2842054"/>
          <a:ext cx="8832862" cy="36987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103870" y="0"/>
            <a:ext cx="7547693" cy="887412"/>
          </a:xfrm>
        </p:spPr>
        <p:txBody>
          <a:bodyPr>
            <a:normAutofit/>
          </a:bodyPr>
          <a:lstStyle/>
          <a:p>
            <a:pPr algn="ctr"/>
            <a:r>
              <a:rPr lang="ru-RU" sz="180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характеристики бюджета Кировского муниципального района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7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0"/>
            <a:ext cx="677863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2765614"/>
              </p:ext>
            </p:extLst>
          </p:nvPr>
        </p:nvGraphicFramePr>
        <p:xfrm>
          <a:off x="662781" y="807308"/>
          <a:ext cx="7888094" cy="18074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2831743"/>
                <a:gridCol w="1099509"/>
                <a:gridCol w="1208841"/>
                <a:gridCol w="989404"/>
                <a:gridCol w="1098735"/>
                <a:gridCol w="659862"/>
              </a:tblGrid>
              <a:tr h="53334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месяцев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2016г.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Утверждено на 2017г.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Уточнено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 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Исполнено за </a:t>
                      </a:r>
                      <a:r>
                        <a:rPr lang="ru-RU" sz="11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  месяцев </a:t>
                      </a:r>
                      <a:r>
                        <a:rPr lang="ru-RU" sz="11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Испол.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88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Налоговые и неналоговые доходы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131693,74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128748,00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148841,5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140425,03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94,3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Безвозмездные поступления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254499,32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252628,80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284240,51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283767,72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99,8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Итого доходов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386193,06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381376,80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433082,01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424192,75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97,9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РАСХОДЫ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386981,34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384176,80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452862,18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416047,63</a:t>
                      </a:r>
                      <a:endParaRPr lang="ru-RU" sz="12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91,9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3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Дефицит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-788,28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-2800,00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-19780,17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8145,12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3889948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565232162"/>
              </p:ext>
            </p:extLst>
          </p:nvPr>
        </p:nvGraphicFramePr>
        <p:xfrm>
          <a:off x="0" y="555585"/>
          <a:ext cx="9051403" cy="63024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462116560"/>
              </p:ext>
            </p:extLst>
          </p:nvPr>
        </p:nvGraphicFramePr>
        <p:xfrm>
          <a:off x="5489496" y="1210962"/>
          <a:ext cx="3563888" cy="47038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6735" y="66025"/>
            <a:ext cx="7801128" cy="8874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бюджета Кировского муниципального района за 2017 год</a:t>
            </a:r>
            <a:b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4" descr="герб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2" y="0"/>
            <a:ext cx="609599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06451593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843293076"/>
              </p:ext>
            </p:extLst>
          </p:nvPr>
        </p:nvGraphicFramePr>
        <p:xfrm>
          <a:off x="0" y="0"/>
          <a:ext cx="9144000" cy="69094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12824" y="101600"/>
            <a:ext cx="7670800" cy="477520"/>
          </a:xfrm>
          <a:noFill/>
          <a:ln>
            <a:noFill/>
          </a:ln>
          <a:effectLst/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налоговых и неналоговых доходов за 12 месяцев 2017 года</a:t>
            </a:r>
            <a:endParaRPr lang="ru-RU" sz="1800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9ED5B1-A891-4EC1-A0FA-F733B810D979}" type="slidenum">
              <a:rPr lang="ru-RU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238376"/>
            <a:ext cx="2638425" cy="94297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462462" y="23526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090987" y="34099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586537" y="236220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6272212" y="4819650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491037" y="4752975"/>
            <a:ext cx="714375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5567362" y="1781175"/>
            <a:ext cx="84296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2000" dirty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385570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399889" y="996709"/>
            <a:ext cx="6388090" cy="830997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ru-RU" sz="1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 (безвозмездные поступления) – это средства одного бюджета бюджетной системы РФ, перечисляемые другому бюджету бюджетной системы РФ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27220" y="271774"/>
            <a:ext cx="31888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Межбюджетные трансферты</a:t>
            </a:r>
            <a:endParaRPr lang="ru-RU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171" name="Picture 3" descr="C:\Users\econ11\Desktop\Для презентации\negotiation-clipart-611870-nd-Black-striped-tie-People-series-Stock-Pho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2800" y="256339"/>
            <a:ext cx="1979599" cy="1654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герб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576263" cy="56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242241"/>
              </p:ext>
            </p:extLst>
          </p:nvPr>
        </p:nvGraphicFramePr>
        <p:xfrm>
          <a:off x="510745" y="2136835"/>
          <a:ext cx="8254314" cy="19814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6643"/>
                <a:gridCol w="2957754"/>
                <a:gridCol w="2729917"/>
              </a:tblGrid>
              <a:tr h="223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Показатель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12 месяцев 2016 год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12 месяцев 2017 год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Дотации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40026,00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56349,8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63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Субсидии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2753,91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2407,72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Субвенции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209066,54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218043,98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Иные МБТ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3345,10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6966,23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203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Возврат остатков МБТ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BatangChe" panose="02030609000101010101" pitchFamily="49" charset="-127"/>
                          <a:cs typeface="Times New Roman" panose="02020603050405020304" pitchFamily="18" charset="0"/>
                        </a:rPr>
                        <a:t>-692,22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BatangChe" panose="02030609000101010101" pitchFamily="49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-57,05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4069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/>
                          <a:cs typeface="Times New Roman" panose="02020603050405020304" pitchFamily="18" charset="0"/>
                        </a:rPr>
                        <a:t>Всего безвозмездных поступлений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254499,32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283767,73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6FFFF"/>
                    </a:solidFill>
                  </a:tcPr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 rot="10800000" flipV="1">
            <a:off x="593123" y="4444663"/>
            <a:ext cx="801541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just">
              <a:spcAft>
                <a:spcPts val="0"/>
              </a:spcAft>
            </a:pPr>
            <a:r>
              <a:rPr lang="ru-RU" sz="1600" dirty="0">
                <a:latin typeface="Times New Roman"/>
                <a:ea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</a:rPr>
              <a:t>Общая сумма безвозмездных поступлений за </a:t>
            </a:r>
            <a:r>
              <a:rPr lang="ru-RU" dirty="0" smtClean="0">
                <a:latin typeface="Times New Roman"/>
                <a:ea typeface="Times New Roman"/>
              </a:rPr>
              <a:t>12 месяцев </a:t>
            </a:r>
            <a:r>
              <a:rPr lang="ru-RU" dirty="0">
                <a:latin typeface="Times New Roman"/>
                <a:ea typeface="Times New Roman"/>
              </a:rPr>
              <a:t>2017 года составила </a:t>
            </a:r>
            <a:r>
              <a:rPr lang="ru-RU" dirty="0" smtClean="0">
                <a:latin typeface="Times New Roman"/>
                <a:ea typeface="Times New Roman"/>
              </a:rPr>
              <a:t>283767,73 </a:t>
            </a:r>
            <a:r>
              <a:rPr lang="ru-RU" dirty="0">
                <a:latin typeface="Times New Roman"/>
                <a:ea typeface="Times New Roman"/>
              </a:rPr>
              <a:t>тыс. руб. или  </a:t>
            </a:r>
            <a:r>
              <a:rPr lang="ru-RU" dirty="0" smtClean="0">
                <a:latin typeface="Times New Roman"/>
                <a:ea typeface="Times New Roman"/>
              </a:rPr>
              <a:t>99,83 </a:t>
            </a:r>
            <a:r>
              <a:rPr lang="ru-RU" dirty="0">
                <a:latin typeface="Times New Roman"/>
                <a:ea typeface="Times New Roman"/>
              </a:rPr>
              <a:t>% от годовых плановых назначений. </a:t>
            </a:r>
            <a:endParaRPr lang="ru-RU" sz="1600" dirty="0">
              <a:latin typeface="Times New Roman"/>
              <a:ea typeface="Times New Roman"/>
            </a:endParaRPr>
          </a:p>
          <a:p>
            <a:pPr indent="180340" algn="just"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</a:rPr>
              <a:t>         Общая сумма поступлений в бюджет Кировского муниципального района составляет </a:t>
            </a:r>
            <a:r>
              <a:rPr lang="ru-RU" dirty="0" smtClean="0">
                <a:latin typeface="Times New Roman"/>
                <a:ea typeface="Times New Roman"/>
              </a:rPr>
              <a:t>424192,75 </a:t>
            </a:r>
            <a:r>
              <a:rPr lang="ru-RU" dirty="0">
                <a:latin typeface="Times New Roman"/>
                <a:ea typeface="Times New Roman"/>
              </a:rPr>
              <a:t>тыс. руб., доля же безвозмездных поступлений составляет </a:t>
            </a:r>
            <a:r>
              <a:rPr lang="ru-RU" dirty="0" smtClean="0">
                <a:latin typeface="Times New Roman"/>
                <a:ea typeface="Times New Roman"/>
              </a:rPr>
              <a:t>66,9 </a:t>
            </a:r>
            <a:r>
              <a:rPr lang="ru-RU" dirty="0">
                <a:latin typeface="Times New Roman"/>
                <a:ea typeface="Times New Roman"/>
              </a:rPr>
              <a:t>% от всех доходов.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04074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60338"/>
            <a:ext cx="8458200" cy="754062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 БЮДЖЕТА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1276" y="3287209"/>
            <a:ext cx="8458200" cy="2381371"/>
          </a:xfrm>
        </p:spPr>
        <p:txBody>
          <a:bodyPr/>
          <a:lstStyle/>
          <a:p>
            <a:pPr algn="ctr">
              <a:buNone/>
            </a:pP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какие цели расходуются средства бюджета?</a:t>
            </a:r>
          </a:p>
          <a:p>
            <a:pPr algn="ctr">
              <a:buNone/>
            </a:pPr>
            <a:endParaRPr lang="ru-RU" i="1" dirty="0" smtClean="0"/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функционирование учреждений социальной сферы (образования, культуры, физкультуры и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спорта и др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.) и органов 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самоуправления;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социальное обеспечение населения (выплату пенсий, пособий, льгот и т.д.);</a:t>
            </a:r>
          </a:p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другие государственные нужды (межбюджетные трансферты передаваемые бюджетам поселений и т.д.)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76250" y="914400"/>
            <a:ext cx="8458200" cy="2141316"/>
          </a:xfrm>
          <a:prstGeom prst="rect">
            <a:avLst/>
          </a:prstGeom>
          <a:effectLst>
            <a:outerShdw blurRad="25400" dist="25400" dir="2400000" algn="ctr" rotWithShape="0">
              <a:schemeClr val="tx1">
                <a:lumMod val="65000"/>
                <a:lumOff val="35000"/>
                <a:alpha val="71000"/>
              </a:schemeClr>
            </a:outerShdw>
          </a:effectLst>
        </p:spPr>
        <p:txBody>
          <a:bodyPr vert="horz" lIns="91440" tIns="45720" rIns="91440" bIns="45720" rtlCol="0" anchor="ctr">
            <a:noAutofit/>
          </a:bodyPr>
          <a:lstStyle/>
          <a:p>
            <a:pPr lvl="0" algn="just">
              <a:defRPr/>
            </a:pPr>
            <a:r>
              <a:rPr kumimoji="0" lang="ru-RU" i="0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imes New Roman" panose="02020603050405020304" pitchFamily="18" charset="0"/>
                <a:ea typeface="+mj-ea"/>
                <a:cs typeface="Times New Roman" pitchFamily="18" charset="0"/>
              </a:rPr>
              <a:t>Расходы бюджета - это средства, выплачиваемые из бюджета на реализацию расходных обязательств Кировского муниципального района, то есть расходов, необходимость которых установлена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муниципальными правовыми актами органов местного самоуправления в соответствии с федеральными законами (законами субъекта Российской Федерации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kumimoji="0" lang="ru-RU" i="0" u="none" strike="noStrike" kern="1200" cap="none" spc="0" normalizeH="0" baseline="0" noProof="0" dirty="0">
              <a:ln>
                <a:noFill/>
              </a:ln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17412" name="Picture 4" descr="http://fotohomka.ru/images/Oct/28/f7c74d9322439fdc71d0820b5963d959/mini_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0126" y="5962650"/>
            <a:ext cx="803274" cy="723900"/>
          </a:xfrm>
          <a:prstGeom prst="rect">
            <a:avLst/>
          </a:prstGeom>
          <a:noFill/>
        </p:spPr>
      </p:pic>
      <p:pic>
        <p:nvPicPr>
          <p:cNvPr id="17414" name="Picture 6" descr="http://chelnews.com/uploads/posts/2012-11/1352177962_chelovechek_i_meshki_do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83215" y="5938837"/>
            <a:ext cx="800100" cy="762000"/>
          </a:xfrm>
          <a:prstGeom prst="rect">
            <a:avLst/>
          </a:prstGeom>
          <a:noFill/>
        </p:spPr>
      </p:pic>
      <p:pic>
        <p:nvPicPr>
          <p:cNvPr id="17416" name="Picture 8" descr="http://dist.school688.ru/uploads/images/chudiki/3d-chelovechek-34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146" y="5982484"/>
            <a:ext cx="746124" cy="681038"/>
          </a:xfrm>
          <a:prstGeom prst="rect">
            <a:avLst/>
          </a:prstGeom>
          <a:noFill/>
        </p:spPr>
      </p:pic>
      <p:pic>
        <p:nvPicPr>
          <p:cNvPr id="17418" name="Picture 10" descr="http://hq-wallpapers.ru/wallpapers/2/hq-wallpapers_ru_abstraction3d_5645_1280x1024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648581" y="5982484"/>
            <a:ext cx="794548" cy="762793"/>
          </a:xfrm>
          <a:prstGeom prst="rect">
            <a:avLst/>
          </a:prstGeom>
          <a:noFill/>
        </p:spPr>
      </p:pic>
      <p:pic>
        <p:nvPicPr>
          <p:cNvPr id="17420" name="Picture 12" descr="http://oribel-biznes.ru/wp-content/uploads/2012/06/%D1%87%D0%B5%D0%BB%D0%BE%D0%B2%D0%B5%D1%87%D0%B5%D0%BA-%D1%81-%D0%BA%D0%BE%D0%BC%D0%BF%D1%8C%D1%8E%D1%82%D0%B5%D1%80%D0%BE%D0%BC-200x200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789091" y="5926659"/>
            <a:ext cx="884659" cy="809625"/>
          </a:xfrm>
          <a:prstGeom prst="rect">
            <a:avLst/>
          </a:prstGeom>
          <a:noFill/>
        </p:spPr>
      </p:pic>
      <p:pic>
        <p:nvPicPr>
          <p:cNvPr id="17422" name="Picture 14" descr="Картинки по запросу человечки для презентации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20932" y="5915025"/>
            <a:ext cx="1078772" cy="733426"/>
          </a:xfrm>
          <a:prstGeom prst="rect">
            <a:avLst/>
          </a:prstGeom>
          <a:noFill/>
        </p:spPr>
      </p:pic>
      <p:pic>
        <p:nvPicPr>
          <p:cNvPr id="13" name="Picture 4" descr="герб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083660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6661" y="181232"/>
            <a:ext cx="7605063" cy="837340"/>
          </a:xfrm>
        </p:spPr>
        <p:txBody>
          <a:bodyPr>
            <a:noAutofit/>
          </a:bodyPr>
          <a:lstStyle/>
          <a:p>
            <a:pPr algn="ctr"/>
            <a:r>
              <a:rPr lang="ru-RU" sz="18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Кировского муниципального района за 2017 год.</a:t>
            </a:r>
            <a:endParaRPr lang="ru-RU" sz="1800" b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7" descr="Физ-р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2869" y="1201104"/>
            <a:ext cx="7175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8" descr="Дол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6175" y="1201104"/>
            <a:ext cx="647700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9" descr="ЖКХ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7068" y="1194754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2" descr="Культура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9487" y="1182847"/>
            <a:ext cx="720725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МБТ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3442" y="1201104"/>
            <a:ext cx="687388" cy="46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661" y="1176497"/>
            <a:ext cx="6477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15" descr="нац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28" y="1217868"/>
            <a:ext cx="6477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16" descr="ОБРАЗОВАНИЕ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0382" y="1175704"/>
            <a:ext cx="719137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17" descr="Общегос-е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9343" y="1177291"/>
            <a:ext cx="719137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19" descr="Соц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475" y="1192768"/>
            <a:ext cx="788987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90799" y="1920242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  <a:cs typeface="Times New Roman" pitchFamily="18" charset="0"/>
              </a:rPr>
              <a:t>Общегосударст-венные вопрос</a:t>
            </a:r>
            <a:r>
              <a:rPr lang="ru-RU" altLang="ru-RU" b="1" dirty="0">
                <a:latin typeface="Times New Roman" pitchFamily="18" charset="0"/>
              </a:rPr>
              <a:t>ы</a:t>
            </a:r>
          </a:p>
        </p:txBody>
      </p:sp>
      <p:sp>
        <p:nvSpPr>
          <p:cNvPr id="19" name="Text Box 26"/>
          <p:cNvSpPr txBox="1">
            <a:spLocks noChangeArrowheads="1"/>
          </p:cNvSpPr>
          <p:nvPr/>
        </p:nvSpPr>
        <p:spPr bwMode="auto">
          <a:xfrm>
            <a:off x="675759" y="2433004"/>
            <a:ext cx="1298575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безопасность и правоохранительная деятельность</a:t>
            </a:r>
          </a:p>
        </p:txBody>
      </p:sp>
      <p:sp>
        <p:nvSpPr>
          <p:cNvPr id="20" name="Text Box 28"/>
          <p:cNvSpPr txBox="1">
            <a:spLocks noChangeArrowheads="1"/>
          </p:cNvSpPr>
          <p:nvPr/>
        </p:nvSpPr>
        <p:spPr bwMode="auto">
          <a:xfrm>
            <a:off x="2520578" y="1929711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Национальная экономика</a:t>
            </a:r>
          </a:p>
        </p:txBody>
      </p:sp>
      <p:sp>
        <p:nvSpPr>
          <p:cNvPr id="21" name="Text Box 33"/>
          <p:cNvSpPr txBox="1">
            <a:spLocks noChangeArrowheads="1"/>
          </p:cNvSpPr>
          <p:nvPr/>
        </p:nvSpPr>
        <p:spPr bwMode="auto">
          <a:xfrm>
            <a:off x="2641379" y="2569529"/>
            <a:ext cx="1214826" cy="507831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Жилищно-коммунальное хозяйство</a:t>
            </a:r>
          </a:p>
        </p:txBody>
      </p:sp>
      <p:sp>
        <p:nvSpPr>
          <p:cNvPr id="22" name="Text Box 36"/>
          <p:cNvSpPr txBox="1">
            <a:spLocks noChangeArrowheads="1"/>
          </p:cNvSpPr>
          <p:nvPr/>
        </p:nvSpPr>
        <p:spPr bwMode="auto">
          <a:xfrm>
            <a:off x="3856205" y="1988504"/>
            <a:ext cx="1006475" cy="257175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Образование</a:t>
            </a:r>
          </a:p>
        </p:txBody>
      </p:sp>
      <p:sp>
        <p:nvSpPr>
          <p:cNvPr id="23" name="Text Box 39"/>
          <p:cNvSpPr txBox="1">
            <a:spLocks noChangeArrowheads="1"/>
          </p:cNvSpPr>
          <p:nvPr/>
        </p:nvSpPr>
        <p:spPr bwMode="auto">
          <a:xfrm>
            <a:off x="4572795" y="2576285"/>
            <a:ext cx="114935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Культура, кинематография</a:t>
            </a:r>
          </a:p>
        </p:txBody>
      </p:sp>
      <p:sp>
        <p:nvSpPr>
          <p:cNvPr id="24" name="Text Box 42"/>
          <p:cNvSpPr txBox="1">
            <a:spLocks noChangeArrowheads="1"/>
          </p:cNvSpPr>
          <p:nvPr/>
        </p:nvSpPr>
        <p:spPr bwMode="auto">
          <a:xfrm>
            <a:off x="5596299" y="1889284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Социальная политика</a:t>
            </a:r>
          </a:p>
        </p:txBody>
      </p:sp>
      <p:sp>
        <p:nvSpPr>
          <p:cNvPr id="25" name="Text Box 43"/>
          <p:cNvSpPr txBox="1">
            <a:spLocks noChangeArrowheads="1"/>
          </p:cNvSpPr>
          <p:nvPr/>
        </p:nvSpPr>
        <p:spPr bwMode="auto">
          <a:xfrm>
            <a:off x="5867400" y="2569529"/>
            <a:ext cx="1150938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Физическая культура и спорт</a:t>
            </a:r>
          </a:p>
        </p:txBody>
      </p:sp>
      <p:sp>
        <p:nvSpPr>
          <p:cNvPr id="27" name="Text Box 48"/>
          <p:cNvSpPr txBox="1">
            <a:spLocks noChangeArrowheads="1"/>
          </p:cNvSpPr>
          <p:nvPr/>
        </p:nvSpPr>
        <p:spPr bwMode="auto">
          <a:xfrm>
            <a:off x="7142816" y="2519426"/>
            <a:ext cx="1295400" cy="66675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Обслуживание государственного и муниципального долга</a:t>
            </a:r>
          </a:p>
        </p:txBody>
      </p:sp>
      <p:sp>
        <p:nvSpPr>
          <p:cNvPr id="28" name="Text Box 50"/>
          <p:cNvSpPr txBox="1">
            <a:spLocks noChangeArrowheads="1"/>
          </p:cNvSpPr>
          <p:nvPr/>
        </p:nvSpPr>
        <p:spPr bwMode="auto">
          <a:xfrm>
            <a:off x="7885113" y="1920242"/>
            <a:ext cx="1079500" cy="393700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>
                <a:latin typeface="Times New Roman" pitchFamily="18" charset="0"/>
              </a:rPr>
              <a:t>Межбюджетные трансферты</a:t>
            </a:r>
          </a:p>
        </p:txBody>
      </p:sp>
      <p:sp>
        <p:nvSpPr>
          <p:cNvPr id="29" name="Rectangle 15"/>
          <p:cNvSpPr>
            <a:spLocks noChangeArrowheads="1"/>
          </p:cNvSpPr>
          <p:nvPr/>
        </p:nvSpPr>
        <p:spPr bwMode="auto">
          <a:xfrm>
            <a:off x="342904" y="3453766"/>
            <a:ext cx="8459782" cy="517526"/>
          </a:xfrm>
          <a:prstGeom prst="rect">
            <a:avLst/>
          </a:prstGeom>
          <a:ln/>
          <a:extLst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sz="1400" b="1" dirty="0" smtClean="0">
                <a:latin typeface="Times New Roman" pitchFamily="18" charset="0"/>
              </a:rPr>
              <a:t>Каждый из разделов классификации имеет перечень подразделов, которые отражают основные направления реализации соответствующей функции</a:t>
            </a:r>
          </a:p>
        </p:txBody>
      </p:sp>
      <p:sp>
        <p:nvSpPr>
          <p:cNvPr id="31" name="Rectangle 30"/>
          <p:cNvSpPr>
            <a:spLocks noChangeArrowheads="1"/>
          </p:cNvSpPr>
          <p:nvPr/>
        </p:nvSpPr>
        <p:spPr bwMode="auto">
          <a:xfrm rot="10800000" flipV="1">
            <a:off x="2601585" y="4273334"/>
            <a:ext cx="4200059" cy="1446550"/>
          </a:xfrm>
          <a:prstGeom prst="rect">
            <a:avLst/>
          </a:prstGeom>
          <a:ln/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just">
              <a:defRPr/>
            </a:pPr>
            <a:r>
              <a:rPr lang="ru-RU" sz="1400" b="1" dirty="0" smtClean="0">
                <a:latin typeface="Times New Roman" pitchFamily="18" charset="0"/>
              </a:rPr>
              <a:t>Полный  перечень     разделов и подразделов классификации расходов  бюджетов  приведен в статье 21 Бюджетного кодекса     Российской      Федерации</a:t>
            </a:r>
          </a:p>
          <a:p>
            <a:pPr>
              <a:defRPr/>
            </a:pPr>
            <a:endParaRPr lang="ru-RU" sz="1400" b="1" dirty="0" smtClean="0">
              <a:latin typeface="Times New Roman" pitchFamily="18" charset="0"/>
            </a:endParaRPr>
          </a:p>
          <a:p>
            <a:pPr>
              <a:defRPr/>
            </a:pPr>
            <a:r>
              <a:rPr lang="ru-RU" sz="1800" b="1" dirty="0" smtClean="0">
                <a:latin typeface="Times New Roman" pitchFamily="18" charset="0"/>
              </a:rPr>
              <a:t>    </a:t>
            </a:r>
          </a:p>
        </p:txBody>
      </p:sp>
      <p:cxnSp>
        <p:nvCxnSpPr>
          <p:cNvPr id="33" name="Прямая соединительная линия 32"/>
          <p:cNvCxnSpPr>
            <a:stCxn id="15" idx="2"/>
          </p:cNvCxnSpPr>
          <p:nvPr/>
        </p:nvCxnSpPr>
        <p:spPr>
          <a:xfrm flipH="1">
            <a:off x="508911" y="1680529"/>
            <a:ext cx="1" cy="2191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единительная линия 42"/>
          <p:cNvCxnSpPr>
            <a:stCxn id="12" idx="2"/>
          </p:cNvCxnSpPr>
          <p:nvPr/>
        </p:nvCxnSpPr>
        <p:spPr>
          <a:xfrm>
            <a:off x="1240511" y="1665447"/>
            <a:ext cx="0" cy="7524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>
            <a:stCxn id="13" idx="2"/>
          </p:cNvCxnSpPr>
          <p:nvPr/>
        </p:nvCxnSpPr>
        <p:spPr>
          <a:xfrm>
            <a:off x="2736478" y="1694118"/>
            <a:ext cx="0" cy="255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3496636" y="1721820"/>
            <a:ext cx="0" cy="78745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>
            <a:stCxn id="14" idx="2"/>
          </p:cNvCxnSpPr>
          <p:nvPr/>
        </p:nvCxnSpPr>
        <p:spPr>
          <a:xfrm flipH="1">
            <a:off x="4319950" y="1690054"/>
            <a:ext cx="1" cy="2174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>
            <a:stCxn id="10" idx="2"/>
          </p:cNvCxnSpPr>
          <p:nvPr/>
        </p:nvCxnSpPr>
        <p:spPr>
          <a:xfrm flipH="1">
            <a:off x="5149849" y="1689260"/>
            <a:ext cx="1" cy="79374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единительная линия 62"/>
          <p:cNvCxnSpPr>
            <a:stCxn id="17" idx="2"/>
          </p:cNvCxnSpPr>
          <p:nvPr/>
        </p:nvCxnSpPr>
        <p:spPr>
          <a:xfrm flipH="1">
            <a:off x="5972968" y="1729343"/>
            <a:ext cx="1" cy="1825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>
            <a:stCxn id="6" idx="2"/>
          </p:cNvCxnSpPr>
          <p:nvPr/>
        </p:nvCxnSpPr>
        <p:spPr>
          <a:xfrm>
            <a:off x="6801644" y="1697992"/>
            <a:ext cx="0" cy="8362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единительная линия 66"/>
          <p:cNvCxnSpPr/>
          <p:nvPr/>
        </p:nvCxnSpPr>
        <p:spPr>
          <a:xfrm>
            <a:off x="1973237" y="1706722"/>
            <a:ext cx="0" cy="2008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Прямая соединительная линия 68"/>
          <p:cNvCxnSpPr>
            <a:endCxn id="27" idx="0"/>
          </p:cNvCxnSpPr>
          <p:nvPr/>
        </p:nvCxnSpPr>
        <p:spPr>
          <a:xfrm>
            <a:off x="7790516" y="1689164"/>
            <a:ext cx="0" cy="83026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>
            <a:stCxn id="11" idx="2"/>
          </p:cNvCxnSpPr>
          <p:nvPr/>
        </p:nvCxnSpPr>
        <p:spPr>
          <a:xfrm>
            <a:off x="8347136" y="1671004"/>
            <a:ext cx="0" cy="24923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омер слайда 3"/>
          <p:cNvSpPr>
            <a:spLocks noGrp="1"/>
          </p:cNvSpPr>
          <p:nvPr>
            <p:ph type="sldNum" sz="quarter" idx="4294967295"/>
          </p:nvPr>
        </p:nvSpPr>
        <p:spPr>
          <a:xfrm>
            <a:off x="8534400" y="6364309"/>
            <a:ext cx="609600" cy="521208"/>
          </a:xfrm>
          <a:prstGeom prst="rect">
            <a:avLst/>
          </a:prstGeo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26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4" name="Picture 14" descr="нац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9946" y="1236220"/>
            <a:ext cx="594031" cy="448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" name="Text Box 28"/>
          <p:cNvSpPr txBox="1">
            <a:spLocks noChangeArrowheads="1"/>
          </p:cNvSpPr>
          <p:nvPr/>
        </p:nvSpPr>
        <p:spPr bwMode="auto">
          <a:xfrm>
            <a:off x="1315364" y="1929711"/>
            <a:ext cx="1079500" cy="369332"/>
          </a:xfrm>
          <a:prstGeom prst="rect">
            <a:avLst/>
          </a:prstGeom>
          <a:solidFill>
            <a:srgbClr val="DDDDDD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defPPr>
              <a:defRPr lang="ru-RU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 b="1" dirty="0" smtClean="0">
                <a:latin typeface="Times New Roman" pitchFamily="18" charset="0"/>
              </a:rPr>
              <a:t>Национальная оборона</a:t>
            </a:r>
            <a:endParaRPr lang="ru-RU" altLang="ru-RU" b="1" dirty="0">
              <a:latin typeface="Times New Roman" pitchFamily="18" charset="0"/>
            </a:endParaRPr>
          </a:p>
        </p:txBody>
      </p:sp>
      <p:pic>
        <p:nvPicPr>
          <p:cNvPr id="46" name="Picture 4" descr="герб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7469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988540" y="160338"/>
            <a:ext cx="7926859" cy="887412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Структура расходов бюджета Кировского муниципального района за 12 месяцев  2017 года.</a:t>
            </a:r>
            <a:endParaRPr lang="ru-RU" sz="2000" dirty="0"/>
          </a:p>
        </p:txBody>
      </p:sp>
      <p:pic>
        <p:nvPicPr>
          <p:cNvPr id="7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1746416"/>
              </p:ext>
            </p:extLst>
          </p:nvPr>
        </p:nvGraphicFramePr>
        <p:xfrm>
          <a:off x="457200" y="1076325"/>
          <a:ext cx="8458200" cy="5049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88195684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000" u="sng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Структура расходов районного бюджета </a:t>
            </a:r>
            <a:r>
              <a:rPr lang="ru-RU" sz="2000" u="sng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за </a:t>
            </a:r>
            <a:r>
              <a:rPr lang="ru-RU" sz="2000" u="sng" smtClean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2017 </a:t>
            </a:r>
            <a:r>
              <a:rPr lang="ru-RU" sz="2000" u="sng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год</a:t>
            </a:r>
            <a:r>
              <a:rPr lang="ru-RU" sz="2000" dirty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Calibri"/>
                <a:ea typeface="Calibri"/>
                <a:cs typeface="Times New Roman"/>
              </a:rPr>
              <a:t/>
            </a:r>
            <a:br>
              <a:rPr lang="ru-RU" sz="2000" dirty="0">
                <a:ln w="6350">
                  <a:noFill/>
                </a:ln>
                <a:gradFill>
                  <a:gsLst>
                    <a:gs pos="0">
                      <a:srgbClr val="2DA2BF">
                        <a:tint val="73000"/>
                        <a:satMod val="145000"/>
                      </a:srgbClr>
                    </a:gs>
                    <a:gs pos="73000">
                      <a:srgbClr val="2DA2BF">
                        <a:tint val="73000"/>
                        <a:satMod val="145000"/>
                      </a:srgbClr>
                    </a:gs>
                    <a:gs pos="100000">
                      <a:srgbClr val="2DA2BF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  <a:latin typeface="Calibri"/>
                <a:ea typeface="Calibri"/>
                <a:cs typeface="Times New Roman"/>
              </a:rPr>
            </a:br>
            <a:r>
              <a:rPr lang="ru-RU" sz="2000" b="0" dirty="0">
                <a:ln w="6350">
                  <a:noFill/>
                </a:ln>
                <a:solidFill>
                  <a:srgbClr val="000000"/>
                </a:solidFill>
                <a:latin typeface="Times New Roman"/>
                <a:ea typeface="Times New Roman"/>
              </a:rPr>
              <a:t>тыс. руб.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7FD1E93-168C-4E3F-B839-29F00AE4705B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pic>
        <p:nvPicPr>
          <p:cNvPr id="6" name="Picture 4" descr="герб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757" y="19103"/>
            <a:ext cx="753216" cy="66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634154"/>
              </p:ext>
            </p:extLst>
          </p:nvPr>
        </p:nvGraphicFramePr>
        <p:xfrm>
          <a:off x="864972" y="1227437"/>
          <a:ext cx="7620000" cy="5165249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673633"/>
                <a:gridCol w="2967475"/>
                <a:gridCol w="1234996"/>
                <a:gridCol w="1234028"/>
                <a:gridCol w="632015"/>
                <a:gridCol w="877853"/>
              </a:tblGrid>
              <a:tr h="7763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Код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Утверждено на 2017 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33909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Исполнено за 12 месяцев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2017г.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% исполнения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Уд.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вес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 объеме %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25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0100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расходы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39799,3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38504,91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96,7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0200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оборона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1467,6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1467,6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и правоохранительная деятельность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0,0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4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31130,06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8684,66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27,9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931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0500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хозяйство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4157,78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4054,19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0700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317003,18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308792,97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97,4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74,2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0800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Культура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25962,03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21254,27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81,9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5,1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4901,7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4901,7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1,2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Физкультура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106,0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63,0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59,4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Обслуживание муниципального долга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1945,0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1492,20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99,5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0,5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1400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Межбюджетные трансферты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26389,53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26389,53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6,3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4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ВСЕГО  РАСХОДОВ: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452862,18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416047,63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91,9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effectLst/>
                          <a:latin typeface="Times New Roman" panose="02020603050405020304" pitchFamily="18" charset="0"/>
                          <a:ea typeface="Calibri"/>
                          <a:cs typeface="Times New Roman" panose="02020603050405020304" pitchFamily="18" charset="0"/>
                        </a:rPr>
                        <a:t>100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9096737"/>
      </p:ext>
    </p:extLst>
  </p:cSld>
  <p:clrMapOvr>
    <a:masterClrMapping/>
  </p:clrMapOvr>
  <p:transition>
    <p:dissolve/>
  </p:transition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11270</TotalTime>
  <Words>1428</Words>
  <Application>Microsoft Office PowerPoint</Application>
  <PresentationFormat>Экран (4:3)</PresentationFormat>
  <Paragraphs>404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Презентация PowerPoint</vt:lpstr>
      <vt:lpstr>Основные характеристики бюджета Кировского муниципального района</vt:lpstr>
      <vt:lpstr>Структура доходов бюджета Кировского муниципального района за 2017 год </vt:lpstr>
      <vt:lpstr>Структура налоговых и неналоговых доходов за 12 месяцев 2017 года</vt:lpstr>
      <vt:lpstr>Презентация PowerPoint</vt:lpstr>
      <vt:lpstr>РАСХОДЫ БЮДЖЕТА </vt:lpstr>
      <vt:lpstr>Структура расходов бюджета Кировского муниципального района за 2017 год.</vt:lpstr>
      <vt:lpstr>Структура расходов бюджета Кировского муниципального района за 12 месяцев  2017 года.</vt:lpstr>
      <vt:lpstr>Структура расходов районного бюджета за 2017 год тыс. руб.</vt:lpstr>
      <vt:lpstr>Муниципальные программы</vt:lpstr>
      <vt:lpstr>Показатели районного бюджета по долгосрочным муниципальным программам  за 12 месяцев  2017 года </vt:lpstr>
      <vt:lpstr>Структура бюджета Кировского муниципального района</vt:lpstr>
      <vt:lpstr>Межбюджетные трансферты</vt:lpstr>
      <vt:lpstr>Дотация на выравнивание бюджетной обеспеченности поселений, входящих в состав  Кировского муниципального района за счет краевого бюджета  на 01.01.2018г</vt:lpstr>
      <vt:lpstr>Иные межбюджетные трансферты на обеспечение сбалансированности бюджетов городских и сельских поселений  Кировского муниципального района из районного бюджета в 2017 году в целях исполнения Указа Президента Российской Федерации от 7 мая 2012 года №597 «О мероприятиях по реализации государственной социальной политики»  в части мероприятий, направленных на повышение средней заработной платы работников муниципальных учреждений культуры </vt:lpstr>
      <vt:lpstr>Иные межбюджетные трансферты городским и сельским поселениям на сбалансированность за счет средств местного бюджета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Wolf</dc:creator>
  <cp:lastModifiedBy>Admin113</cp:lastModifiedBy>
  <cp:revision>831</cp:revision>
  <cp:lastPrinted>2017-06-15T22:27:28Z</cp:lastPrinted>
  <dcterms:created xsi:type="dcterms:W3CDTF">2010-06-18T09:27:04Z</dcterms:created>
  <dcterms:modified xsi:type="dcterms:W3CDTF">2018-06-08T00:27:48Z</dcterms:modified>
</cp:coreProperties>
</file>