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5"/>
  </p:notesMasterIdLst>
  <p:handoutMasterIdLst>
    <p:handoutMasterId r:id="rId6"/>
  </p:handoutMasterIdLst>
  <p:sldIdLst>
    <p:sldId id="1739" r:id="rId2"/>
    <p:sldId id="1740" r:id="rId3"/>
    <p:sldId id="1741" r:id="rId4"/>
  </p:sldIdLst>
  <p:sldSz cx="6858000" cy="9906000" type="A4"/>
  <p:notesSz cx="6808788" cy="993933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olos Text" panose="020B0604020202020204" charset="0"/>
      <p:regular r:id="rId11"/>
      <p:bold r:id="rId12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alog.gov.ru/rn25/news/activities_fts/15482030/" TargetMode="Externa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530064" y="1367427"/>
            <a:ext cx="5949199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ru-RU" sz="1800" b="1" dirty="0"/>
              <a:t>Налоговая надстройка-2025: как по-новому применять ККТ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1400" dirty="0" smtClean="0"/>
              <a:t>  </a:t>
            </a:r>
            <a:r>
              <a:rPr lang="ru-RU" sz="1400" dirty="0" smtClean="0"/>
              <a:t>   </a:t>
            </a:r>
          </a:p>
          <a:p>
            <a:pPr algn="just"/>
            <a:r>
              <a:rPr lang="ru-RU" sz="1400" dirty="0" smtClean="0"/>
              <a:t>       В </a:t>
            </a:r>
            <a:r>
              <a:rPr lang="ru-RU" sz="1400" dirty="0"/>
              <a:t>августе 2024 года были приняты два федеральных закона (№ 273-ФЗ и № 274-ФЗ), которые внесли важные дополнения и уточнения в российское законодательство о применении контрольно-кассовой техники (ККТ). Эти изменения касаются как правил использования ККТ, так и регулирования деятельности на розничных рынках.</a:t>
            </a:r>
          </a:p>
          <a:p>
            <a:pPr algn="just"/>
            <a:r>
              <a:rPr lang="ru-RU" sz="1400" dirty="0" smtClean="0"/>
              <a:t>       УФНС </a:t>
            </a:r>
            <a:r>
              <a:rPr lang="ru-RU" sz="1400" dirty="0"/>
              <a:t>России по Приморскому краю предлагает к рассмотрению ключевые нововведения, которые начнут действовать с 1 марта 2025 года:</a:t>
            </a:r>
          </a:p>
          <a:p>
            <a:pPr algn="just"/>
            <a:r>
              <a:rPr lang="ru-RU" sz="1400" dirty="0" smtClean="0"/>
              <a:t> - Расширение </a:t>
            </a:r>
            <a:r>
              <a:rPr lang="ru-RU" sz="1400" dirty="0"/>
              <a:t>понятийного аппарата пополнилось новыми определениями таких терминов, как «бланк строгой отчетности», «кассовый чек», «применение контрольно-кассовой техники», «эксперт» и «экспертная организация». Это позволит лучше понимать требования к работе с ККТ и избежать недоразумений.</a:t>
            </a:r>
          </a:p>
          <a:p>
            <a:pPr algn="just"/>
            <a:r>
              <a:rPr lang="ru-RU" sz="1400" dirty="0" smtClean="0"/>
              <a:t>       Теперь </a:t>
            </a:r>
            <a:r>
              <a:rPr lang="ru-RU" sz="1400" dirty="0"/>
              <a:t>использование контрольно-кассовой техники станет обязательным при переводах денежных средств через сервис быстрых платежей платежной системы Банка России (СБП), а также при расчетах с участием работников и автоматических устройств для расчетов.</a:t>
            </a:r>
          </a:p>
          <a:p>
            <a:pPr algn="just"/>
            <a:r>
              <a:rPr lang="ru-RU" sz="1400" dirty="0" smtClean="0"/>
              <a:t>        Ещё</a:t>
            </a:r>
            <a:r>
              <a:rPr lang="ru-RU" sz="1400" dirty="0"/>
              <a:t>, пользователи ККТ смогут передавать покупателям электронные чеки через специальный портал Федеральной налоговой службы (ФНС) «Мои чеки онлайн». Для этого потребуется согласие покупателя.</a:t>
            </a:r>
          </a:p>
          <a:p>
            <a:pPr algn="just"/>
            <a:r>
              <a:rPr lang="ru-RU" sz="1400" dirty="0" smtClean="0"/>
              <a:t>       Для </a:t>
            </a:r>
            <a:r>
              <a:rPr lang="ru-RU" sz="1400" dirty="0"/>
              <a:t>пользователей ККТ установлены новые сроки формирования и передачи электронных чеков. Чек необходимо создать не позже следующего рабочего дня после проведения операции и отправить покупателю не позже следующего рабочего дня, но не позже момента передачи товара или оказания услуги.</a:t>
            </a:r>
          </a:p>
          <a:p>
            <a:pPr algn="just"/>
            <a:r>
              <a:rPr lang="ru-RU" sz="1400" dirty="0" smtClean="0"/>
              <a:t>       Покупатели </a:t>
            </a:r>
            <a:r>
              <a:rPr lang="ru-RU" sz="1400" dirty="0"/>
              <a:t>должны будут предоставить продавцам свои контактные данные (номер телефона или электронную почту) для получения электронного чека.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440668" y="1367427"/>
            <a:ext cx="59491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/>
              <a:t>  </a:t>
            </a:r>
            <a:r>
              <a:rPr lang="ru-RU" sz="1400" dirty="0" smtClean="0"/>
              <a:t>Если </a:t>
            </a:r>
            <a:r>
              <a:rPr lang="ru-RU" sz="1400" dirty="0"/>
              <a:t>покупатель отказывается их предоставить, продавец должен зафиксировать этот отказ.</a:t>
            </a:r>
          </a:p>
          <a:p>
            <a:r>
              <a:rPr lang="ru-RU" sz="1400" dirty="0" smtClean="0"/>
              <a:t>    </a:t>
            </a:r>
            <a:r>
              <a:rPr lang="ru-RU" sz="1400" dirty="0" smtClean="0"/>
              <a:t>В </a:t>
            </a:r>
            <a:r>
              <a:rPr lang="ru-RU" sz="1400" dirty="0"/>
              <a:t>ресторанах и кафе теперь нужно будет печатать кассовый чек до того, как посетитель произведет оплату</a:t>
            </a:r>
            <a:r>
              <a:rPr lang="ru-RU" sz="1400" dirty="0" smtClean="0"/>
              <a:t>. Некоторые </a:t>
            </a:r>
            <a:r>
              <a:rPr lang="ru-RU" sz="1400" dirty="0"/>
              <a:t>категории предпринимателей освобождаются от необходимости использовать ККТ:</a:t>
            </a:r>
          </a:p>
          <a:p>
            <a:r>
              <a:rPr lang="ru-RU" sz="1400" dirty="0" smtClean="0"/>
              <a:t>    Банк </a:t>
            </a:r>
            <a:r>
              <a:rPr lang="ru-RU" sz="1400" dirty="0"/>
              <a:t>России не обязан применять ККТ при выполнении своих функций;</a:t>
            </a:r>
          </a:p>
          <a:p>
            <a:r>
              <a:rPr lang="ru-RU" sz="1400" dirty="0" smtClean="0"/>
              <a:t>    Организации </a:t>
            </a:r>
            <a:r>
              <a:rPr lang="ru-RU" sz="1400" dirty="0"/>
              <a:t>и индивидуальные предприниматели, принимающие у населения вторичные ресурсы (кроме металлолома и драгоценностей</a:t>
            </a:r>
            <a:r>
              <a:rPr lang="ru-RU" sz="1400" dirty="0" smtClean="0"/>
              <a:t>).</a:t>
            </a:r>
          </a:p>
          <a:p>
            <a:r>
              <a:rPr lang="ru-RU" sz="1400" dirty="0" smtClean="0"/>
              <a:t>   Однако </a:t>
            </a:r>
            <a:r>
              <a:rPr lang="ru-RU" sz="1400" dirty="0"/>
              <a:t>те, кто собирает тару и материалы для повторного использования, должны будут использовать ККТ;</a:t>
            </a:r>
          </a:p>
          <a:p>
            <a:r>
              <a:rPr lang="ru-RU" sz="1400" dirty="0" smtClean="0"/>
              <a:t>   Сельскохозяйственные </a:t>
            </a:r>
            <a:r>
              <a:rPr lang="ru-RU" sz="1400" dirty="0"/>
              <a:t>потребительские кооперативы на розничных рынках и ярмарках. Они освобождаются от использования ККТ на период с 1 марта 2025 года по 1 сентября 2025 года;</a:t>
            </a:r>
          </a:p>
          <a:p>
            <a:r>
              <a:rPr lang="ru-RU" sz="1400" dirty="0" smtClean="0"/>
              <a:t>    Индивидуальные </a:t>
            </a:r>
            <a:r>
              <a:rPr lang="ru-RU" sz="1400" dirty="0"/>
              <a:t>предприниматели (ИП) на патентной системе налогообложения. ИП, занимающиеся видами деятельности, указанными в подпунктах 5, 20, 22, 25, 37, 46-48, 50-56, 64, 66 пункта 2 статьи 346.43 Налогового кодекса РФ, могут не использовать ККТ на ярмарках, где количество торговых мест не превышает 50;</a:t>
            </a:r>
          </a:p>
          <a:p>
            <a:r>
              <a:rPr lang="ru-RU" sz="1400" dirty="0"/>
              <a:t>ИП, ведущие образовательную и спортивную деятельность. </a:t>
            </a:r>
            <a:r>
              <a:rPr lang="ru-RU" sz="1400" dirty="0" smtClean="0"/>
              <a:t>Индивидуальные </a:t>
            </a:r>
            <a:r>
              <a:rPr lang="ru-RU" sz="1400" dirty="0"/>
              <a:t>предприниматели, чья основная деятельность связана с образованием и спортом, также освобождаются от применения ККТ.</a:t>
            </a:r>
          </a:p>
          <a:p>
            <a:r>
              <a:rPr lang="ru-RU" sz="1400" dirty="0"/>
              <a:t>Кроме того, изменения коснуться и порядка ведения реестров ККТ и фискальных накопителей:</a:t>
            </a:r>
          </a:p>
          <a:p>
            <a:r>
              <a:rPr lang="ru-RU" sz="1400" dirty="0"/>
              <a:t>В случае изменения названия производителя модели ККТ, его правовой формы или передачи прав на производство другой компании, необходимо внести соответствующие изменения в реестр ККТ</a:t>
            </a:r>
            <a:r>
              <a:rPr lang="ru-RU" sz="14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528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="" xmlns:a16="http://schemas.microsoft.com/office/drawing/2014/main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3C65849-7548-4CD2-BBAE-F8D17103DB7B}"/>
              </a:ext>
            </a:extLst>
          </p:cNvPr>
          <p:cNvSpPr txBox="1"/>
          <p:nvPr/>
        </p:nvSpPr>
        <p:spPr>
          <a:xfrm>
            <a:off x="440668" y="1367427"/>
            <a:ext cx="594919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0065" y="1660088"/>
            <a:ext cx="613929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При </a:t>
            </a:r>
            <a:r>
              <a:rPr lang="ru-RU" sz="1400" dirty="0"/>
              <a:t>включении нового фискального накопителя в реестр </a:t>
            </a:r>
            <a:r>
              <a:rPr lang="ru-RU" sz="1400" dirty="0" smtClean="0"/>
              <a:t>производители </a:t>
            </a:r>
            <a:r>
              <a:rPr lang="ru-RU" sz="1400" dirty="0"/>
              <a:t>обязаны указать дату и номер экспертного заключения, а также предоставить оператору фискальных данных (ОФД) и ФНС средства для создания и проверки фискального признака.</a:t>
            </a:r>
          </a:p>
          <a:p>
            <a:r>
              <a:rPr lang="ru-RU" sz="1400" dirty="0"/>
              <a:t>Экспертные организации, проводящие экспертизу моделей фискальных накопителей, должны соответствовать новым требованиям. А именно: проводить экспертизу не менее 10 моделей ККТ, иметь соответствующую лицензию, выдавать заключения о соответствии или несоответствии модели фискального накопителя и передавать их в ФНС России в электронном виде в течение одного рабочего дня.</a:t>
            </a:r>
          </a:p>
          <a:p>
            <a:r>
              <a:rPr lang="ru-RU" sz="1400" dirty="0"/>
              <a:t>Эти изменения направлены на повышение прозрачности и эффективности контроля за применением ККТ, а также они упростят процедуру применения для некоторых категорий предпринимателей.</a:t>
            </a:r>
          </a:p>
          <a:p>
            <a:r>
              <a:rPr lang="ru-RU" sz="1400" dirty="0"/>
              <a:t>Дополнительную информацию о новых правилах применения ККТ налогоплательщики смогут найти на официальном сайте ФНС России, там же будут опубликованы все необходимые нормативные акты и разъяснения к ним. А пока, о грядущих изменениях налогового законодательства Российской Федерации с 01.01.2025 налогоплательщики могут знакомиться на официальных страницах социальных сетей УФНС России по Приморскому краю </a:t>
            </a:r>
            <a:r>
              <a:rPr lang="ru-RU" sz="1400" dirty="0" err="1"/>
              <a:t>ВКонтакте</a:t>
            </a:r>
            <a:r>
              <a:rPr lang="ru-RU" sz="1400" dirty="0"/>
              <a:t> и Одноклассники в ежедневной рубрике: «Налоговая надстройка-2025».</a:t>
            </a:r>
          </a:p>
          <a:p>
            <a:r>
              <a:rPr lang="ru-RU" sz="1400" u="sng" dirty="0">
                <a:hlinkClick r:id="rId6"/>
              </a:rPr>
              <a:t>https://www.nalog.gov.ru/rn25/news/activities_fts/15482030/</a:t>
            </a:r>
            <a:endParaRPr lang="ru-RU" sz="1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5348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164492</TotalTime>
  <Words>705</Words>
  <Application>Microsoft Office PowerPoint</Application>
  <PresentationFormat>Лист A4 (210x297 мм)</PresentationFormat>
  <Paragraphs>33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Open Sans Light</vt:lpstr>
      <vt:lpstr>Golos Text</vt:lpstr>
      <vt:lpstr>1_Office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1945</cp:revision>
  <cp:lastPrinted>2023-11-01T03:25:47Z</cp:lastPrinted>
  <dcterms:created xsi:type="dcterms:W3CDTF">2014-10-08T23:03:32Z</dcterms:created>
  <dcterms:modified xsi:type="dcterms:W3CDTF">2024-12-08T23:48:54Z</dcterms:modified>
</cp:coreProperties>
</file>