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4"/>
  </p:notesMasterIdLst>
  <p:sldIdLst>
    <p:sldId id="274" r:id="rId2"/>
    <p:sldId id="257" r:id="rId3"/>
    <p:sldId id="297" r:id="rId4"/>
    <p:sldId id="277" r:id="rId5"/>
    <p:sldId id="279" r:id="rId6"/>
    <p:sldId id="280" r:id="rId7"/>
    <p:sldId id="281" r:id="rId8"/>
    <p:sldId id="282" r:id="rId9"/>
    <p:sldId id="283" r:id="rId10"/>
    <p:sldId id="285" r:id="rId11"/>
    <p:sldId id="286" r:id="rId12"/>
    <p:sldId id="287" r:id="rId13"/>
    <p:sldId id="288" r:id="rId14"/>
    <p:sldId id="289" r:id="rId15"/>
    <p:sldId id="296" r:id="rId16"/>
    <p:sldId id="291" r:id="rId17"/>
    <p:sldId id="292" r:id="rId18"/>
    <p:sldId id="293" r:id="rId19"/>
    <p:sldId id="294" r:id="rId20"/>
    <p:sldId id="295" r:id="rId21"/>
    <p:sldId id="298" r:id="rId22"/>
    <p:sldId id="300" r:id="rId23"/>
    <p:sldId id="301" r:id="rId24"/>
    <p:sldId id="302" r:id="rId25"/>
    <p:sldId id="303" r:id="rId26"/>
    <p:sldId id="304" r:id="rId27"/>
    <p:sldId id="305" r:id="rId28"/>
    <p:sldId id="306" r:id="rId29"/>
    <p:sldId id="307" r:id="rId30"/>
    <p:sldId id="308" r:id="rId31"/>
    <p:sldId id="309" r:id="rId32"/>
    <p:sldId id="310" r:id="rId33"/>
    <p:sldId id="312" r:id="rId34"/>
    <p:sldId id="313" r:id="rId35"/>
    <p:sldId id="314" r:id="rId36"/>
    <p:sldId id="315" r:id="rId37"/>
    <p:sldId id="316" r:id="rId38"/>
    <p:sldId id="317" r:id="rId39"/>
    <p:sldId id="319" r:id="rId40"/>
    <p:sldId id="320" r:id="rId41"/>
    <p:sldId id="321" r:id="rId42"/>
    <p:sldId id="322" r:id="rId43"/>
    <p:sldId id="323" r:id="rId44"/>
    <p:sldId id="324" r:id="rId45"/>
    <p:sldId id="325" r:id="rId46"/>
    <p:sldId id="327" r:id="rId47"/>
    <p:sldId id="328" r:id="rId48"/>
    <p:sldId id="329" r:id="rId49"/>
    <p:sldId id="330" r:id="rId50"/>
    <p:sldId id="331" r:id="rId51"/>
    <p:sldId id="273" r:id="rId52"/>
    <p:sldId id="332" r:id="rId53"/>
  </p:sldIdLst>
  <p:sldSz cx="12192000" cy="6858000"/>
  <p:notesSz cx="6858000" cy="9144000"/>
  <p:embeddedFontLst>
    <p:embeddedFont>
      <p:font typeface="Arial Black" panose="020B0A04020102020204" pitchFamily="34" charset="0"/>
      <p:regular r:id="rId55"/>
      <p:bold r:id="rId56"/>
    </p:embeddedFont>
    <p:embeddedFont>
      <p:font typeface="Proxima Nova" panose="020B0604020202020204" charset="0"/>
      <p:regular r:id="rId57"/>
      <p:bold r:id="rId58"/>
      <p:italic r:id="rId59"/>
      <p:boldItalic r:id="rId60"/>
    </p:embeddedFont>
    <p:embeddedFont>
      <p:font typeface="Helvetica Neue" panose="020B0604020202020204" charset="0"/>
      <p:regular r:id="rId61"/>
      <p:bold r:id="rId62"/>
      <p:italic r:id="rId63"/>
      <p:boldItalic r:id="rId64"/>
    </p:embeddedFont>
    <p:embeddedFont>
      <p:font typeface="Raleway" panose="020B0604020202020204" charset="-52"/>
      <p:regular r:id="rId65"/>
      <p:bold r:id="rId66"/>
      <p:italic r:id="rId67"/>
      <p:boldItalic r:id="rId68"/>
    </p:embeddedFont>
    <p:embeddedFont>
      <p:font typeface="Helvetica Neue Light" panose="020B0604020202020204" charset="0"/>
      <p:regular r:id="rId69"/>
      <p:bold r:id="rId70"/>
      <p:italic r:id="rId71"/>
      <p:boldItalic r:id="rId72"/>
    </p:embeddedFont>
    <p:embeddedFont>
      <p:font typeface="Calibri" panose="020F0502020204030204" pitchFamily="34" charset="0"/>
      <p:regular r:id="rId73"/>
      <p:bold r:id="rId74"/>
      <p:italic r:id="rId75"/>
      <p:boldItalic r:id="rId76"/>
    </p:embeddedFont>
    <p:embeddedFont>
      <p:font typeface="Raleway Light" panose="020B0604020202020204" charset="-52"/>
      <p:regular r:id="rId77"/>
      <p:bold r:id="rId78"/>
      <p:italic r:id="rId79"/>
      <p:boldItalic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5" roundtripDataSignature="AMtx7mg9EeDdw3TX6Upuxv0/9CZxDMID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E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568733-4D61-41A4-B978-4BA80BF7FDD7}">
  <a:tblStyle styleId="{7B568733-4D61-41A4-B978-4BA80BF7FDD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94"/>
  </p:normalViewPr>
  <p:slideViewPr>
    <p:cSldViewPr snapToGrid="0">
      <p:cViewPr varScale="1">
        <p:scale>
          <a:sx n="79" d="100"/>
          <a:sy n="79" d="100"/>
        </p:scale>
        <p:origin x="634"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font" Target="fonts/font14.fntdata"/><Relationship Id="rId76" Type="http://schemas.openxmlformats.org/officeDocument/2006/relationships/font" Target="fonts/font22.fntdata"/><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font" Target="fonts/font20.fntdata"/><Relationship Id="rId79" Type="http://schemas.openxmlformats.org/officeDocument/2006/relationships/font" Target="fonts/font25.fntdata"/><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8.fntdata"/><Relationship Id="rId80" Type="http://schemas.openxmlformats.org/officeDocument/2006/relationships/font" Target="fonts/font26.fntdata"/><Relationship Id="rId85"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font" Target="fonts/font21.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78" Type="http://schemas.openxmlformats.org/officeDocument/2006/relationships/font" Target="fonts/font24.fntdata"/><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2200"/>
              <a:buFont typeface="Helvetica Neue"/>
              <a:buNone/>
            </a:pPr>
            <a:endParaRPr/>
          </a:p>
        </p:txBody>
      </p:sp>
      <p:sp>
        <p:nvSpPr>
          <p:cNvPr id="81" name="Google Shape;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0"/>
              <a:buFont typeface="Helvetica Neue"/>
              <a:buNone/>
            </a:pPr>
            <a:fld id="{00000000-1234-1234-1234-123412341234}" type="slidenum">
              <a:rPr lang="ru-RU" sz="3000" b="1" i="0" u="none" strike="noStrike" cap="none">
                <a:solidFill>
                  <a:srgbClr val="000000"/>
                </a:solidFill>
                <a:latin typeface="Helvetica Neue"/>
                <a:ea typeface="Helvetica Neue"/>
                <a:cs typeface="Helvetica Neue"/>
                <a:sym typeface="Helvetica Neue"/>
              </a:rPr>
              <a:t>1</a:t>
            </a:fld>
            <a:endParaRPr sz="3000" b="1" i="0" u="none" strike="noStrike" cap="none">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104213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0" name="Google Shape;22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3226297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0" name="Google Shape;23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3873542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0" name="Google Shape;24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3459297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7" name="Google Shape;25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3840700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 name="Google Shape;26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4027594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9" name="Google Shape;27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3342644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0" name="Google Shape;29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1376185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1" name="Google Shape;30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2026507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8" name="Google Shape;32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400"/>
              <a:buFont typeface="Helvetica Neue"/>
              <a:buNone/>
            </a:pPr>
            <a:endParaRPr sz="2400">
              <a:solidFill>
                <a:schemeClr val="dk1"/>
              </a:solidFill>
              <a:latin typeface="Ultra"/>
              <a:ea typeface="Ultra"/>
              <a:cs typeface="Ultra"/>
              <a:sym typeface="Ultra"/>
            </a:endParaRPr>
          </a:p>
        </p:txBody>
      </p:sp>
    </p:spTree>
    <p:extLst>
      <p:ext uri="{BB962C8B-B14F-4D97-AF65-F5344CB8AC3E}">
        <p14:creationId xmlns:p14="http://schemas.microsoft.com/office/powerpoint/2010/main" val="555861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9" name="Google Shape;33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562293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42" name="Google Shape;14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ru-RU"/>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0" name="Google Shape;350;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1496027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1" name="Google Shape;36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a:latin typeface="Helvetica Neue"/>
              <a:ea typeface="Helvetica Neue"/>
              <a:cs typeface="Helvetica Neue"/>
              <a:sym typeface="Helvetica Neue"/>
            </a:endParaRPr>
          </a:p>
        </p:txBody>
      </p:sp>
    </p:spTree>
    <p:extLst>
      <p:ext uri="{BB962C8B-B14F-4D97-AF65-F5344CB8AC3E}">
        <p14:creationId xmlns:p14="http://schemas.microsoft.com/office/powerpoint/2010/main" val="3843214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2" name="Google Shape;37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400"/>
              <a:buFont typeface="Helvetica Neue"/>
              <a:buNone/>
            </a:pPr>
            <a:endParaRPr sz="2400">
              <a:solidFill>
                <a:schemeClr val="dk1"/>
              </a:solidFill>
              <a:latin typeface="Ultra"/>
              <a:ea typeface="Ultra"/>
              <a:cs typeface="Ultra"/>
              <a:sym typeface="Ultra"/>
            </a:endParaRPr>
          </a:p>
        </p:txBody>
      </p:sp>
    </p:spTree>
    <p:extLst>
      <p:ext uri="{BB962C8B-B14F-4D97-AF65-F5344CB8AC3E}">
        <p14:creationId xmlns:p14="http://schemas.microsoft.com/office/powerpoint/2010/main" val="4020192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9" name="Google Shape;38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29494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0" name="Google Shape;400;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363407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1" name="Google Shape;41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3419370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3" name="Google Shape;42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267289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4" name="Google Shape;43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2594164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0" name="Google Shape;460;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337958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1" name="Google Shape;471;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2412487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 name="Google Shape;13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1510721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2" name="Google Shape;482;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881286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4" name="Google Shape;494;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27188944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5" name="Google Shape;505;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17832847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2" name="Google Shape;522;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3960931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4" name="Google Shape;534;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6086329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5" name="Google Shape;545;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837722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6" name="Google Shape;556;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23308184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7" name="Google Shape;567;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17384965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4" name="Google Shape;594;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5746517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6" name="Google Shape;606;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2611851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15065192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7" name="Google Shape;617;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34647435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8" name="Google Shape;628;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36536668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9" name="Google Shape;639;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2005183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73" name="Google Shape;37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2200"/>
              <a:buFont typeface="Helvetica Neue"/>
              <a:buNone/>
            </a:pPr>
            <a:endParaRPr/>
          </a:p>
        </p:txBody>
      </p:sp>
      <p:sp>
        <p:nvSpPr>
          <p:cNvPr id="81" name="Google Shape;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0"/>
              <a:buFont typeface="Helvetica Neue"/>
              <a:buNone/>
            </a:pPr>
            <a:fld id="{00000000-1234-1234-1234-123412341234}" type="slidenum">
              <a:rPr lang="ru-RU" sz="3000" b="1" i="0" u="none" strike="noStrike" cap="none">
                <a:solidFill>
                  <a:srgbClr val="000000"/>
                </a:solidFill>
                <a:latin typeface="Helvetica Neue"/>
                <a:ea typeface="Helvetica Neue"/>
                <a:cs typeface="Helvetica Neue"/>
                <a:sym typeface="Helvetica Neue"/>
              </a:rPr>
              <a:t>52</a:t>
            </a:fld>
            <a:endParaRPr sz="3000" b="1" i="0" u="none" strike="noStrike" cap="none">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66430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4" name="Google Shape;15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838154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4" name="Google Shape;16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852384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4" name="Google Shape;17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4024200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0" name="Google Shape;20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2277139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0" name="Google Shape;21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32531364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p:cSld name="Титульный слайд">
    <p:spTree>
      <p:nvGrpSpPr>
        <p:cNvPr id="1" name="Shape 14"/>
        <p:cNvGrpSpPr/>
        <p:nvPr/>
      </p:nvGrpSpPr>
      <p:grpSpPr>
        <a:xfrm>
          <a:off x="0" y="0"/>
          <a:ext cx="0" cy="0"/>
          <a:chOff x="0" y="0"/>
          <a:chExt cx="0" cy="0"/>
        </a:xfrm>
      </p:grpSpPr>
      <p:pic>
        <p:nvPicPr>
          <p:cNvPr id="15" name="Google Shape;15;p20"/>
          <p:cNvPicPr preferRelativeResize="0"/>
          <p:nvPr/>
        </p:nvPicPr>
        <p:blipFill rotWithShape="1">
          <a:blip r:embed="rId2">
            <a:alphaModFix/>
          </a:blip>
          <a:srcRect l="29669" b="21894"/>
          <a:stretch/>
        </p:blipFill>
        <p:spPr>
          <a:xfrm rot="10800000" flipH="1">
            <a:off x="0" y="-1"/>
            <a:ext cx="8991244" cy="6478586"/>
          </a:xfrm>
          <a:prstGeom prst="rect">
            <a:avLst/>
          </a:prstGeom>
          <a:noFill/>
          <a:ln>
            <a:noFill/>
          </a:ln>
        </p:spPr>
      </p:pic>
      <p:pic>
        <p:nvPicPr>
          <p:cNvPr id="16" name="Google Shape;16;p20"/>
          <p:cNvPicPr preferRelativeResize="0"/>
          <p:nvPr/>
        </p:nvPicPr>
        <p:blipFill rotWithShape="1">
          <a:blip r:embed="rId3">
            <a:alphaModFix/>
          </a:blip>
          <a:srcRect/>
          <a:stretch/>
        </p:blipFill>
        <p:spPr>
          <a:xfrm>
            <a:off x="0" y="-12527"/>
            <a:ext cx="2790962" cy="2417524"/>
          </a:xfrm>
          <a:prstGeom prst="rect">
            <a:avLst/>
          </a:prstGeom>
          <a:noFill/>
          <a:ln>
            <a:noFill/>
          </a:ln>
        </p:spPr>
      </p:pic>
      <p:sp>
        <p:nvSpPr>
          <p:cNvPr id="17" name="Google Shape;17;p20"/>
          <p:cNvSpPr txBox="1">
            <a:spLocks noGrp="1"/>
          </p:cNvSpPr>
          <p:nvPr>
            <p:ph type="title"/>
          </p:nvPr>
        </p:nvSpPr>
        <p:spPr>
          <a:xfrm>
            <a:off x="3010944" y="1742215"/>
            <a:ext cx="5351391" cy="32097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Black"/>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0"/>
          <p:cNvSpPr txBox="1">
            <a:spLocks noGrp="1"/>
          </p:cNvSpPr>
          <p:nvPr>
            <p:ph type="body" idx="1"/>
          </p:nvPr>
        </p:nvSpPr>
        <p:spPr>
          <a:xfrm>
            <a:off x="3010944" y="5403786"/>
            <a:ext cx="5382277" cy="5706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 name="Google Shape;19;p20"/>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2_Фото — горизонтально">
  <p:cSld name="2_Фото — горизонтально">
    <p:spTree>
      <p:nvGrpSpPr>
        <p:cNvPr id="1" name="Shape 99"/>
        <p:cNvGrpSpPr/>
        <p:nvPr/>
      </p:nvGrpSpPr>
      <p:grpSpPr>
        <a:xfrm>
          <a:off x="0" y="0"/>
          <a:ext cx="0" cy="0"/>
          <a:chOff x="0" y="0"/>
          <a:chExt cx="0" cy="0"/>
        </a:xfrm>
      </p:grpSpPr>
      <p:pic>
        <p:nvPicPr>
          <p:cNvPr id="100" name="Google Shape;100;p31" descr="Рисунок 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1" name="Google Shape;101;p31"/>
          <p:cNvSpPr txBox="1">
            <a:spLocks noGrp="1"/>
          </p:cNvSpPr>
          <p:nvPr>
            <p:ph type="title"/>
          </p:nvPr>
        </p:nvSpPr>
        <p:spPr>
          <a:xfrm>
            <a:off x="844550" y="510865"/>
            <a:ext cx="9184353" cy="910304"/>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000000"/>
              </a:buClr>
              <a:buSzPts val="1800"/>
              <a:buFont typeface="Arial Black"/>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02" name="Google Shape;102;p31"/>
          <p:cNvSpPr txBox="1">
            <a:spLocks noGrp="1"/>
          </p:cNvSpPr>
          <p:nvPr>
            <p:ph type="body" idx="1"/>
          </p:nvPr>
        </p:nvSpPr>
        <p:spPr>
          <a:xfrm>
            <a:off x="844552" y="1574800"/>
            <a:ext cx="10502901" cy="4648200"/>
          </a:xfrm>
          <a:prstGeom prst="rect">
            <a:avLst/>
          </a:prstGeom>
          <a:noFill/>
          <a:ln>
            <a:noFill/>
          </a:ln>
        </p:spPr>
        <p:txBody>
          <a:bodyPr spcFirstLastPara="1" wrap="square" lIns="0" tIns="0" rIns="0" bIns="0" anchor="t" anchorCtr="0">
            <a:normAutofit/>
          </a:bodyPr>
          <a:lstStyle>
            <a:lvl1pPr marL="457200" lvl="0" indent="-371475" algn="l">
              <a:lnSpc>
                <a:spcPct val="110000"/>
              </a:lnSpc>
              <a:spcBef>
                <a:spcPts val="400"/>
              </a:spcBef>
              <a:spcAft>
                <a:spcPts val="0"/>
              </a:spcAft>
              <a:buClr>
                <a:schemeClr val="accent2"/>
              </a:buClr>
              <a:buSzPts val="2250"/>
              <a:buChar char="•"/>
              <a:defRPr/>
            </a:lvl1pPr>
            <a:lvl2pPr marL="914400" lvl="1" indent="-371475" algn="l">
              <a:lnSpc>
                <a:spcPct val="110000"/>
              </a:lnSpc>
              <a:spcBef>
                <a:spcPts val="400"/>
              </a:spcBef>
              <a:spcAft>
                <a:spcPts val="0"/>
              </a:spcAft>
              <a:buClr>
                <a:schemeClr val="accent2"/>
              </a:buClr>
              <a:buSzPts val="2250"/>
              <a:buChar char="•"/>
              <a:defRPr/>
            </a:lvl2pPr>
            <a:lvl3pPr marL="1371600" lvl="2" indent="-371475" algn="l">
              <a:lnSpc>
                <a:spcPct val="110000"/>
              </a:lnSpc>
              <a:spcBef>
                <a:spcPts val="400"/>
              </a:spcBef>
              <a:spcAft>
                <a:spcPts val="0"/>
              </a:spcAft>
              <a:buClr>
                <a:schemeClr val="accent2"/>
              </a:buClr>
              <a:buSzPts val="2250"/>
              <a:buChar char="•"/>
              <a:defRPr/>
            </a:lvl3pPr>
            <a:lvl4pPr marL="1828800" lvl="3" indent="-371475" algn="l">
              <a:lnSpc>
                <a:spcPct val="110000"/>
              </a:lnSpc>
              <a:spcBef>
                <a:spcPts val="400"/>
              </a:spcBef>
              <a:spcAft>
                <a:spcPts val="0"/>
              </a:spcAft>
              <a:buClr>
                <a:schemeClr val="accent2"/>
              </a:buClr>
              <a:buSzPts val="2250"/>
              <a:buChar char="•"/>
              <a:defRPr/>
            </a:lvl4pPr>
            <a:lvl5pPr marL="2286000" lvl="4" indent="-371475" algn="l">
              <a:lnSpc>
                <a:spcPct val="110000"/>
              </a:lnSpc>
              <a:spcBef>
                <a:spcPts val="400"/>
              </a:spcBef>
              <a:spcAft>
                <a:spcPts val="0"/>
              </a:spcAft>
              <a:buClr>
                <a:schemeClr val="accent2"/>
              </a:buClr>
              <a:buSzPts val="2250"/>
              <a:buChar char="•"/>
              <a:defRPr/>
            </a:lvl5pPr>
            <a:lvl6pPr marL="2743200" lvl="5" indent="-371475" algn="l">
              <a:lnSpc>
                <a:spcPct val="100000"/>
              </a:lnSpc>
              <a:spcBef>
                <a:spcPts val="533"/>
              </a:spcBef>
              <a:spcAft>
                <a:spcPts val="0"/>
              </a:spcAft>
              <a:buClr>
                <a:schemeClr val="dk1"/>
              </a:buClr>
              <a:buSzPts val="2250"/>
              <a:buChar char="•"/>
              <a:defRPr/>
            </a:lvl6pPr>
            <a:lvl7pPr marL="3200400" lvl="6" indent="-371475" algn="l">
              <a:lnSpc>
                <a:spcPct val="100000"/>
              </a:lnSpc>
              <a:spcBef>
                <a:spcPts val="533"/>
              </a:spcBef>
              <a:spcAft>
                <a:spcPts val="0"/>
              </a:spcAft>
              <a:buClr>
                <a:schemeClr val="dk1"/>
              </a:buClr>
              <a:buSzPts val="2250"/>
              <a:buChar char="•"/>
              <a:defRPr/>
            </a:lvl7pPr>
            <a:lvl8pPr marL="3657600" lvl="7" indent="-371475" algn="l">
              <a:lnSpc>
                <a:spcPct val="100000"/>
              </a:lnSpc>
              <a:spcBef>
                <a:spcPts val="533"/>
              </a:spcBef>
              <a:spcAft>
                <a:spcPts val="0"/>
              </a:spcAft>
              <a:buClr>
                <a:schemeClr val="dk1"/>
              </a:buClr>
              <a:buSzPts val="2250"/>
              <a:buChar char="•"/>
              <a:defRPr/>
            </a:lvl8pPr>
            <a:lvl9pPr marL="4114800" lvl="8" indent="-371475" algn="l">
              <a:lnSpc>
                <a:spcPct val="100000"/>
              </a:lnSpc>
              <a:spcBef>
                <a:spcPts val="533"/>
              </a:spcBef>
              <a:spcAft>
                <a:spcPts val="0"/>
              </a:spcAft>
              <a:buClr>
                <a:schemeClr val="dk1"/>
              </a:buClr>
              <a:buSzPts val="2250"/>
              <a:buChar char="•"/>
              <a:defRPr/>
            </a:lvl9pPr>
          </a:lstStyle>
          <a:p>
            <a:endParaRPr/>
          </a:p>
        </p:txBody>
      </p:sp>
      <p:sp>
        <p:nvSpPr>
          <p:cNvPr id="103" name="Google Shape;103;p31"/>
          <p:cNvSpPr txBox="1">
            <a:spLocks noGrp="1"/>
          </p:cNvSpPr>
          <p:nvPr>
            <p:ph type="sldNum" idx="12"/>
          </p:nvPr>
        </p:nvSpPr>
        <p:spPr>
          <a:xfrm>
            <a:off x="11605097" y="6223001"/>
            <a:ext cx="303041" cy="266804"/>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800"/>
              <a:buFont typeface="Helvetica Neue Light"/>
              <a:buNone/>
              <a:defRPr sz="1067">
                <a:solidFill>
                  <a:srgbClr val="888888"/>
                </a:solidFill>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800"/>
              <a:buFont typeface="Helvetica Neue Light"/>
              <a:buNone/>
              <a:defRPr sz="1067">
                <a:solidFill>
                  <a:srgbClr val="888888"/>
                </a:solidFill>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800"/>
              <a:buFont typeface="Helvetica Neue Light"/>
              <a:buNone/>
              <a:defRPr sz="1067">
                <a:solidFill>
                  <a:srgbClr val="888888"/>
                </a:solidFill>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800"/>
              <a:buFont typeface="Helvetica Neue Light"/>
              <a:buNone/>
              <a:defRPr sz="1067">
                <a:solidFill>
                  <a:srgbClr val="888888"/>
                </a:solidFill>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800"/>
              <a:buFont typeface="Helvetica Neue Light"/>
              <a:buNone/>
              <a:defRPr sz="1067">
                <a:solidFill>
                  <a:srgbClr val="888888"/>
                </a:solidFill>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800"/>
              <a:buFont typeface="Helvetica Neue Light"/>
              <a:buNone/>
              <a:defRPr sz="1067">
                <a:solidFill>
                  <a:srgbClr val="888888"/>
                </a:solidFill>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800"/>
              <a:buFont typeface="Helvetica Neue Light"/>
              <a:buNone/>
              <a:defRPr sz="1067">
                <a:solidFill>
                  <a:srgbClr val="888888"/>
                </a:solidFill>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800"/>
              <a:buFont typeface="Helvetica Neue Light"/>
              <a:buNone/>
              <a:defRPr sz="1067">
                <a:solidFill>
                  <a:srgbClr val="888888"/>
                </a:solidFill>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800"/>
              <a:buFont typeface="Helvetica Neue Light"/>
              <a:buNone/>
              <a:defRPr sz="1067">
                <a:solidFill>
                  <a:srgbClr val="888888"/>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Заголовок и пункты" type="tx">
  <p:cSld name="TITLE_AND_BODY">
    <p:spTree>
      <p:nvGrpSpPr>
        <p:cNvPr id="1" name="Shape 104"/>
        <p:cNvGrpSpPr/>
        <p:nvPr/>
      </p:nvGrpSpPr>
      <p:grpSpPr>
        <a:xfrm>
          <a:off x="0" y="0"/>
          <a:ext cx="0" cy="0"/>
          <a:chOff x="0" y="0"/>
          <a:chExt cx="0" cy="0"/>
        </a:xfrm>
      </p:grpSpPr>
      <p:pic>
        <p:nvPicPr>
          <p:cNvPr id="105" name="Google Shape;105;p32" descr="Рисунок 5"/>
          <p:cNvPicPr preferRelativeResize="0"/>
          <p:nvPr/>
        </p:nvPicPr>
        <p:blipFill rotWithShape="1">
          <a:blip r:embed="rId2">
            <a:alphaModFix/>
          </a:blip>
          <a:srcRect/>
          <a:stretch/>
        </p:blipFill>
        <p:spPr>
          <a:xfrm>
            <a:off x="-9380" y="1"/>
            <a:ext cx="12208673" cy="6867380"/>
          </a:xfrm>
          <a:prstGeom prst="rect">
            <a:avLst/>
          </a:prstGeom>
          <a:noFill/>
          <a:ln>
            <a:noFill/>
          </a:ln>
        </p:spPr>
      </p:pic>
      <p:sp>
        <p:nvSpPr>
          <p:cNvPr id="106" name="Google Shape;106;p32"/>
          <p:cNvSpPr txBox="1">
            <a:spLocks noGrp="1"/>
          </p:cNvSpPr>
          <p:nvPr>
            <p:ph type="title"/>
          </p:nvPr>
        </p:nvSpPr>
        <p:spPr>
          <a:xfrm>
            <a:off x="844550" y="510865"/>
            <a:ext cx="9184353" cy="910304"/>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000000"/>
              </a:buClr>
              <a:buSzPts val="1800"/>
              <a:buFont typeface="Arial Black"/>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07" name="Google Shape;107;p32"/>
          <p:cNvSpPr txBox="1">
            <a:spLocks noGrp="1"/>
          </p:cNvSpPr>
          <p:nvPr>
            <p:ph type="body" idx="1"/>
          </p:nvPr>
        </p:nvSpPr>
        <p:spPr>
          <a:xfrm>
            <a:off x="844552" y="1574800"/>
            <a:ext cx="10502901" cy="46482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533"/>
              </a:spcBef>
              <a:spcAft>
                <a:spcPts val="0"/>
              </a:spcAft>
              <a:buClr>
                <a:srgbClr val="000000"/>
              </a:buClr>
              <a:buSzPts val="2000"/>
              <a:buFont typeface="Proxima Nova"/>
              <a:buChar char="•"/>
              <a:defRPr sz="2133"/>
            </a:lvl1pPr>
            <a:lvl2pPr marL="914400" lvl="1" indent="-355600" algn="l">
              <a:lnSpc>
                <a:spcPct val="100000"/>
              </a:lnSpc>
              <a:spcBef>
                <a:spcPts val="533"/>
              </a:spcBef>
              <a:spcAft>
                <a:spcPts val="0"/>
              </a:spcAft>
              <a:buClr>
                <a:srgbClr val="000000"/>
              </a:buClr>
              <a:buSzPts val="2000"/>
              <a:buFont typeface="Proxima Nova"/>
              <a:buChar char="•"/>
              <a:defRPr sz="2133"/>
            </a:lvl2pPr>
            <a:lvl3pPr marL="1371600" lvl="2" indent="-355600" algn="l">
              <a:lnSpc>
                <a:spcPct val="100000"/>
              </a:lnSpc>
              <a:spcBef>
                <a:spcPts val="533"/>
              </a:spcBef>
              <a:spcAft>
                <a:spcPts val="0"/>
              </a:spcAft>
              <a:buClr>
                <a:srgbClr val="000000"/>
              </a:buClr>
              <a:buSzPts val="2000"/>
              <a:buFont typeface="Proxima Nova"/>
              <a:buChar char="•"/>
              <a:defRPr sz="2133"/>
            </a:lvl3pPr>
            <a:lvl4pPr marL="1828800" lvl="3" indent="-355600" algn="l">
              <a:lnSpc>
                <a:spcPct val="100000"/>
              </a:lnSpc>
              <a:spcBef>
                <a:spcPts val="533"/>
              </a:spcBef>
              <a:spcAft>
                <a:spcPts val="0"/>
              </a:spcAft>
              <a:buClr>
                <a:srgbClr val="000000"/>
              </a:buClr>
              <a:buSzPts val="2000"/>
              <a:buFont typeface="Proxima Nova"/>
              <a:buChar char="•"/>
              <a:defRPr sz="2133"/>
            </a:lvl4pPr>
            <a:lvl5pPr marL="2286000" lvl="4" indent="-355600" algn="l">
              <a:lnSpc>
                <a:spcPct val="100000"/>
              </a:lnSpc>
              <a:spcBef>
                <a:spcPts val="533"/>
              </a:spcBef>
              <a:spcAft>
                <a:spcPts val="0"/>
              </a:spcAft>
              <a:buClr>
                <a:srgbClr val="000000"/>
              </a:buClr>
              <a:buSzPts val="2000"/>
              <a:buFont typeface="Proxima Nova"/>
              <a:buChar char="•"/>
              <a:defRPr sz="2133"/>
            </a:lvl5pPr>
            <a:lvl6pPr marL="2743200" lvl="5" indent="-371475" algn="l">
              <a:lnSpc>
                <a:spcPct val="100000"/>
              </a:lnSpc>
              <a:spcBef>
                <a:spcPts val="533"/>
              </a:spcBef>
              <a:spcAft>
                <a:spcPts val="0"/>
              </a:spcAft>
              <a:buClr>
                <a:schemeClr val="dk1"/>
              </a:buClr>
              <a:buSzPts val="2250"/>
              <a:buChar char="•"/>
              <a:defRPr/>
            </a:lvl6pPr>
            <a:lvl7pPr marL="3200400" lvl="6" indent="-371475" algn="l">
              <a:lnSpc>
                <a:spcPct val="100000"/>
              </a:lnSpc>
              <a:spcBef>
                <a:spcPts val="533"/>
              </a:spcBef>
              <a:spcAft>
                <a:spcPts val="0"/>
              </a:spcAft>
              <a:buClr>
                <a:schemeClr val="dk1"/>
              </a:buClr>
              <a:buSzPts val="2250"/>
              <a:buChar char="•"/>
              <a:defRPr/>
            </a:lvl7pPr>
            <a:lvl8pPr marL="3657600" lvl="7" indent="-371475" algn="l">
              <a:lnSpc>
                <a:spcPct val="100000"/>
              </a:lnSpc>
              <a:spcBef>
                <a:spcPts val="533"/>
              </a:spcBef>
              <a:spcAft>
                <a:spcPts val="0"/>
              </a:spcAft>
              <a:buClr>
                <a:schemeClr val="dk1"/>
              </a:buClr>
              <a:buSzPts val="2250"/>
              <a:buChar char="•"/>
              <a:defRPr/>
            </a:lvl8pPr>
            <a:lvl9pPr marL="4114800" lvl="8" indent="-371475" algn="l">
              <a:lnSpc>
                <a:spcPct val="100000"/>
              </a:lnSpc>
              <a:spcBef>
                <a:spcPts val="533"/>
              </a:spcBef>
              <a:spcAft>
                <a:spcPts val="0"/>
              </a:spcAft>
              <a:buClr>
                <a:schemeClr val="dk1"/>
              </a:buClr>
              <a:buSzPts val="2250"/>
              <a:buChar char="•"/>
              <a:defRPr/>
            </a:lvl9pPr>
          </a:lstStyle>
          <a:p>
            <a:endParaRPr/>
          </a:p>
        </p:txBody>
      </p:sp>
      <p:sp>
        <p:nvSpPr>
          <p:cNvPr id="108" name="Google Shape;108;p32"/>
          <p:cNvSpPr txBox="1">
            <a:spLocks noGrp="1"/>
          </p:cNvSpPr>
          <p:nvPr>
            <p:ph type="sldNum" idx="12"/>
          </p:nvPr>
        </p:nvSpPr>
        <p:spPr>
          <a:xfrm>
            <a:off x="11605097" y="6223001"/>
            <a:ext cx="303041" cy="266804"/>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800"/>
              <a:buFont typeface="Helvetica Neue Light"/>
              <a:buNone/>
              <a:defRPr sz="1067">
                <a:solidFill>
                  <a:srgbClr val="888888"/>
                </a:solidFill>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800"/>
              <a:buFont typeface="Helvetica Neue Light"/>
              <a:buNone/>
              <a:defRPr sz="1067">
                <a:solidFill>
                  <a:srgbClr val="888888"/>
                </a:solidFill>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800"/>
              <a:buFont typeface="Helvetica Neue Light"/>
              <a:buNone/>
              <a:defRPr sz="1067">
                <a:solidFill>
                  <a:srgbClr val="888888"/>
                </a:solidFill>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800"/>
              <a:buFont typeface="Helvetica Neue Light"/>
              <a:buNone/>
              <a:defRPr sz="1067">
                <a:solidFill>
                  <a:srgbClr val="888888"/>
                </a:solidFill>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800"/>
              <a:buFont typeface="Helvetica Neue Light"/>
              <a:buNone/>
              <a:defRPr sz="1067">
                <a:solidFill>
                  <a:srgbClr val="888888"/>
                </a:solidFill>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800"/>
              <a:buFont typeface="Helvetica Neue Light"/>
              <a:buNone/>
              <a:defRPr sz="1067">
                <a:solidFill>
                  <a:srgbClr val="888888"/>
                </a:solidFill>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800"/>
              <a:buFont typeface="Helvetica Neue Light"/>
              <a:buNone/>
              <a:defRPr sz="1067">
                <a:solidFill>
                  <a:srgbClr val="888888"/>
                </a:solidFill>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800"/>
              <a:buFont typeface="Helvetica Neue Light"/>
              <a:buNone/>
              <a:defRPr sz="1067">
                <a:solidFill>
                  <a:srgbClr val="888888"/>
                </a:solidFill>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800"/>
              <a:buFont typeface="Helvetica Neue Light"/>
              <a:buNone/>
              <a:defRPr sz="1067">
                <a:solidFill>
                  <a:srgbClr val="888888"/>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Рисунок с подписью">
  <p:cSld name="1_Рисунок с подписью">
    <p:spTree>
      <p:nvGrpSpPr>
        <p:cNvPr id="1" name="Shape 109"/>
        <p:cNvGrpSpPr/>
        <p:nvPr/>
      </p:nvGrpSpPr>
      <p:grpSpPr>
        <a:xfrm>
          <a:off x="0" y="0"/>
          <a:ext cx="0" cy="0"/>
          <a:chOff x="0" y="0"/>
          <a:chExt cx="0" cy="0"/>
        </a:xfrm>
      </p:grpSpPr>
      <p:sp>
        <p:nvSpPr>
          <p:cNvPr id="110" name="Google Shape;110;p33"/>
          <p:cNvSpPr/>
          <p:nvPr/>
        </p:nvSpPr>
        <p:spPr>
          <a:xfrm>
            <a:off x="0" y="0"/>
            <a:ext cx="4953001" cy="6858000"/>
          </a:xfrm>
          <a:prstGeom prst="rect">
            <a:avLst/>
          </a:prstGeom>
          <a:gradFill>
            <a:gsLst>
              <a:gs pos="0">
                <a:srgbClr val="0070C0"/>
              </a:gs>
              <a:gs pos="30000">
                <a:srgbClr val="0070C0"/>
              </a:gs>
              <a:gs pos="92000">
                <a:srgbClr val="44C0F0"/>
              </a:gs>
              <a:gs pos="100000">
                <a:srgbClr val="44C0F0"/>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1" name="Google Shape;111;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Black"/>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33"/>
          <p:cNvSpPr>
            <a:spLocks noGrp="1"/>
          </p:cNvSpPr>
          <p:nvPr>
            <p:ph type="pic" idx="2"/>
          </p:nvPr>
        </p:nvSpPr>
        <p:spPr>
          <a:xfrm>
            <a:off x="5183188" y="987425"/>
            <a:ext cx="6172200" cy="4873625"/>
          </a:xfrm>
          <a:prstGeom prst="rect">
            <a:avLst/>
          </a:prstGeom>
          <a:noFill/>
          <a:ln>
            <a:noFill/>
          </a:ln>
        </p:spPr>
      </p:sp>
      <p:sp>
        <p:nvSpPr>
          <p:cNvPr id="113" name="Google Shape;113;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4" name="Google Shape;114;p33"/>
          <p:cNvSpPr txBox="1">
            <a:spLocks noGrp="1"/>
          </p:cNvSpPr>
          <p:nvPr>
            <p:ph type="ftr" idx="11"/>
          </p:nvPr>
        </p:nvSpPr>
        <p:spPr>
          <a:xfrm>
            <a:off x="6676373" y="6356350"/>
            <a:ext cx="535383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1400"/>
              <a:buFont typeface="Arial"/>
              <a:buNone/>
              <a:defRPr sz="1800">
                <a:solidFill>
                  <a:schemeClr val="lt2"/>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cxnSp>
        <p:nvCxnSpPr>
          <p:cNvPr id="115" name="Google Shape;115;p33"/>
          <p:cNvCxnSpPr/>
          <p:nvPr/>
        </p:nvCxnSpPr>
        <p:spPr>
          <a:xfrm>
            <a:off x="2726499" y="6563638"/>
            <a:ext cx="3895594" cy="0"/>
          </a:xfrm>
          <a:prstGeom prst="straightConnector1">
            <a:avLst/>
          </a:prstGeom>
          <a:noFill/>
          <a:ln w="9525" cap="flat" cmpd="sng">
            <a:solidFill>
              <a:schemeClr val="lt2"/>
            </a:solidFill>
            <a:prstDash val="solid"/>
            <a:miter lim="800000"/>
            <a:headEnd type="none" w="sm" len="sm"/>
            <a:tailEnd type="none" w="sm" len="sm"/>
          </a:ln>
        </p:spPr>
      </p:cxnSp>
      <p:pic>
        <p:nvPicPr>
          <p:cNvPr id="116" name="Google Shape;116;p33"/>
          <p:cNvPicPr preferRelativeResize="0"/>
          <p:nvPr/>
        </p:nvPicPr>
        <p:blipFill rotWithShape="1">
          <a:blip r:embed="rId2">
            <a:alphaModFix/>
          </a:blip>
          <a:srcRect/>
          <a:stretch/>
        </p:blipFill>
        <p:spPr>
          <a:xfrm>
            <a:off x="0" y="5144800"/>
            <a:ext cx="2517732" cy="172234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Заголовок раздела">
  <p:cSld name="2_Заголовок раздела">
    <p:spTree>
      <p:nvGrpSpPr>
        <p:cNvPr id="1" name="Shape 117"/>
        <p:cNvGrpSpPr/>
        <p:nvPr/>
      </p:nvGrpSpPr>
      <p:grpSpPr>
        <a:xfrm>
          <a:off x="0" y="0"/>
          <a:ext cx="0" cy="0"/>
          <a:chOff x="0" y="0"/>
          <a:chExt cx="0" cy="0"/>
        </a:xfrm>
      </p:grpSpPr>
      <p:sp>
        <p:nvSpPr>
          <p:cNvPr id="118" name="Google Shape;118;p34"/>
          <p:cNvSpPr/>
          <p:nvPr/>
        </p:nvSpPr>
        <p:spPr>
          <a:xfrm>
            <a:off x="0" y="0"/>
            <a:ext cx="12192000" cy="6858000"/>
          </a:xfrm>
          <a:prstGeom prst="rect">
            <a:avLst/>
          </a:prstGeom>
          <a:gradFill>
            <a:gsLst>
              <a:gs pos="0">
                <a:srgbClr val="0070C0"/>
              </a:gs>
              <a:gs pos="30000">
                <a:srgbClr val="0070C0"/>
              </a:gs>
              <a:gs pos="92000">
                <a:srgbClr val="44C0F0"/>
              </a:gs>
              <a:gs pos="100000">
                <a:srgbClr val="44C0F0"/>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19" name="Google Shape;119;p34"/>
          <p:cNvPicPr preferRelativeResize="0"/>
          <p:nvPr/>
        </p:nvPicPr>
        <p:blipFill rotWithShape="1">
          <a:blip r:embed="rId2">
            <a:alphaModFix/>
          </a:blip>
          <a:srcRect r="3828" b="9459"/>
          <a:stretch/>
        </p:blipFill>
        <p:spPr>
          <a:xfrm flipH="1">
            <a:off x="-12700" y="1684140"/>
            <a:ext cx="5720597" cy="5173860"/>
          </a:xfrm>
          <a:prstGeom prst="rect">
            <a:avLst/>
          </a:prstGeom>
          <a:noFill/>
          <a:ln>
            <a:noFill/>
          </a:ln>
        </p:spPr>
      </p:pic>
      <p:sp>
        <p:nvSpPr>
          <p:cNvPr id="120" name="Google Shape;120;p34"/>
          <p:cNvSpPr txBox="1">
            <a:spLocks noGrp="1"/>
          </p:cNvSpPr>
          <p:nvPr>
            <p:ph type="body" idx="1"/>
          </p:nvPr>
        </p:nvSpPr>
        <p:spPr>
          <a:xfrm>
            <a:off x="923534" y="2544895"/>
            <a:ext cx="4162034" cy="37243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1" name="Google Shape;121;p34"/>
          <p:cNvSpPr txBox="1"/>
          <p:nvPr/>
        </p:nvSpPr>
        <p:spPr>
          <a:xfrm>
            <a:off x="6676373" y="6356350"/>
            <a:ext cx="5353833"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1200"/>
              <a:buFont typeface="Arial"/>
              <a:buNone/>
            </a:pPr>
            <a:r>
              <a:rPr lang="ru-RU" sz="1200" b="0" i="0" u="none" strike="noStrike" cap="none">
                <a:solidFill>
                  <a:schemeClr val="lt1"/>
                </a:solidFill>
                <a:latin typeface="Arial"/>
                <a:ea typeface="Arial"/>
                <a:cs typeface="Arial"/>
                <a:sym typeface="Arial"/>
              </a:rPr>
              <a:t>Всероссийская просветительская Эстафета по финансовой грамотности</a:t>
            </a:r>
            <a:endParaRPr sz="1800">
              <a:solidFill>
                <a:schemeClr val="dk1"/>
              </a:solidFill>
              <a:latin typeface="Arial"/>
              <a:ea typeface="Arial"/>
              <a:cs typeface="Arial"/>
              <a:sym typeface="Arial"/>
            </a:endParaRPr>
          </a:p>
        </p:txBody>
      </p:sp>
      <p:cxnSp>
        <p:nvCxnSpPr>
          <p:cNvPr id="122" name="Google Shape;122;p34"/>
          <p:cNvCxnSpPr/>
          <p:nvPr/>
        </p:nvCxnSpPr>
        <p:spPr>
          <a:xfrm>
            <a:off x="2726499" y="6563638"/>
            <a:ext cx="3895594" cy="0"/>
          </a:xfrm>
          <a:prstGeom prst="straightConnector1">
            <a:avLst/>
          </a:prstGeom>
          <a:noFill/>
          <a:ln w="9525" cap="flat" cmpd="sng">
            <a:solidFill>
              <a:schemeClr val="accent3"/>
            </a:solidFill>
            <a:prstDash val="solid"/>
            <a:miter lim="800000"/>
            <a:headEnd type="none" w="sm" len="sm"/>
            <a:tailEnd type="none" w="sm" len="sm"/>
          </a:ln>
        </p:spPr>
      </p:cxnSp>
      <p:sp>
        <p:nvSpPr>
          <p:cNvPr id="123" name="Google Shape;123;p34"/>
          <p:cNvSpPr/>
          <p:nvPr/>
        </p:nvSpPr>
        <p:spPr>
          <a:xfrm rot="5400000">
            <a:off x="-257828" y="622953"/>
            <a:ext cx="1277655" cy="762001"/>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4" name="Google Shape;124;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Black"/>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34"/>
          <p:cNvSpPr txBox="1">
            <a:spLocks noGrp="1"/>
          </p:cNvSpPr>
          <p:nvPr>
            <p:ph type="body" idx="2"/>
          </p:nvPr>
        </p:nvSpPr>
        <p:spPr>
          <a:xfrm>
            <a:off x="5971522" y="2544895"/>
            <a:ext cx="5382277" cy="37243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126" name="Google Shape;126;p34"/>
          <p:cNvPicPr preferRelativeResize="0"/>
          <p:nvPr/>
        </p:nvPicPr>
        <p:blipFill rotWithShape="1">
          <a:blip r:embed="rId3">
            <a:alphaModFix/>
          </a:blip>
          <a:srcRect/>
          <a:stretch/>
        </p:blipFill>
        <p:spPr>
          <a:xfrm>
            <a:off x="9464230" y="265527"/>
            <a:ext cx="2308670" cy="486036"/>
          </a:xfrm>
          <a:prstGeom prst="rect">
            <a:avLst/>
          </a:prstGeom>
          <a:noFill/>
          <a:ln>
            <a:noFill/>
          </a:ln>
        </p:spPr>
      </p:pic>
      <p:pic>
        <p:nvPicPr>
          <p:cNvPr id="127" name="Google Shape;127;p34"/>
          <p:cNvPicPr preferRelativeResize="0"/>
          <p:nvPr/>
        </p:nvPicPr>
        <p:blipFill rotWithShape="1">
          <a:blip r:embed="rId4">
            <a:alphaModFix/>
          </a:blip>
          <a:srcRect/>
          <a:stretch/>
        </p:blipFill>
        <p:spPr>
          <a:xfrm>
            <a:off x="0" y="5135656"/>
            <a:ext cx="2517732" cy="172234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0"/>
        <p:cNvGrpSpPr/>
        <p:nvPr/>
      </p:nvGrpSpPr>
      <p:grpSpPr>
        <a:xfrm>
          <a:off x="0" y="0"/>
          <a:ext cx="0" cy="0"/>
          <a:chOff x="0" y="0"/>
          <a:chExt cx="0" cy="0"/>
        </a:xfrm>
      </p:grpSpPr>
      <p:sp>
        <p:nvSpPr>
          <p:cNvPr id="21" name="Google Shape;21;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 name="Google Shape;23;p21"/>
          <p:cNvPicPr preferRelativeResize="0"/>
          <p:nvPr/>
        </p:nvPicPr>
        <p:blipFill rotWithShape="1">
          <a:blip r:embed="rId2">
            <a:alphaModFix/>
          </a:blip>
          <a:srcRect/>
          <a:stretch/>
        </p:blipFill>
        <p:spPr>
          <a:xfrm>
            <a:off x="0" y="5135656"/>
            <a:ext cx="2517732" cy="1722344"/>
          </a:xfrm>
          <a:prstGeom prst="rect">
            <a:avLst/>
          </a:prstGeom>
          <a:noFill/>
          <a:ln>
            <a:noFill/>
          </a:ln>
        </p:spPr>
      </p:pic>
      <p:cxnSp>
        <p:nvCxnSpPr>
          <p:cNvPr id="24" name="Google Shape;24;p21"/>
          <p:cNvCxnSpPr/>
          <p:nvPr/>
        </p:nvCxnSpPr>
        <p:spPr>
          <a:xfrm>
            <a:off x="2726499" y="6563638"/>
            <a:ext cx="3895594" cy="0"/>
          </a:xfrm>
          <a:prstGeom prst="straightConnector1">
            <a:avLst/>
          </a:prstGeom>
          <a:noFill/>
          <a:ln w="9525" cap="flat" cmpd="sng">
            <a:solidFill>
              <a:schemeClr val="accent4"/>
            </a:solidFill>
            <a:prstDash val="solid"/>
            <a:miter lim="800000"/>
            <a:headEnd type="none" w="sm" len="sm"/>
            <a:tailEnd type="none" w="sm" len="sm"/>
          </a:ln>
        </p:spPr>
      </p:cxnSp>
      <p:sp>
        <p:nvSpPr>
          <p:cNvPr id="25" name="Google Shape;25;p21"/>
          <p:cNvSpPr/>
          <p:nvPr/>
        </p:nvSpPr>
        <p:spPr>
          <a:xfrm rot="5400000">
            <a:off x="-450938" y="816063"/>
            <a:ext cx="1277655" cy="375782"/>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 name="Google Shape;26;p21"/>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Arial"/>
                <a:ea typeface="Arial"/>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p:cSld name="Заголовок раздела">
    <p:spTree>
      <p:nvGrpSpPr>
        <p:cNvPr id="1" name="Shape 36"/>
        <p:cNvGrpSpPr/>
        <p:nvPr/>
      </p:nvGrpSpPr>
      <p:grpSpPr>
        <a:xfrm>
          <a:off x="0" y="0"/>
          <a:ext cx="0" cy="0"/>
          <a:chOff x="0" y="0"/>
          <a:chExt cx="0" cy="0"/>
        </a:xfrm>
      </p:grpSpPr>
      <p:sp>
        <p:nvSpPr>
          <p:cNvPr id="37" name="Google Shape;37;p23"/>
          <p:cNvSpPr/>
          <p:nvPr/>
        </p:nvSpPr>
        <p:spPr>
          <a:xfrm>
            <a:off x="0" y="0"/>
            <a:ext cx="12192000" cy="6858000"/>
          </a:xfrm>
          <a:prstGeom prst="rect">
            <a:avLst/>
          </a:prstGeom>
          <a:gradFill>
            <a:gsLst>
              <a:gs pos="0">
                <a:schemeClr val="accent1"/>
              </a:gs>
              <a:gs pos="30000">
                <a:schemeClr val="accent1"/>
              </a:gs>
              <a:gs pos="92000">
                <a:srgbClr val="92D050"/>
              </a:gs>
              <a:gs pos="100000">
                <a:srgbClr val="92D050"/>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8" name="Google Shape;38;p23"/>
          <p:cNvPicPr preferRelativeResize="0"/>
          <p:nvPr/>
        </p:nvPicPr>
        <p:blipFill rotWithShape="1">
          <a:blip r:embed="rId2">
            <a:alphaModFix/>
          </a:blip>
          <a:srcRect r="3828" b="9459"/>
          <a:stretch/>
        </p:blipFill>
        <p:spPr>
          <a:xfrm flipH="1">
            <a:off x="-12700" y="1684140"/>
            <a:ext cx="5720597" cy="5173860"/>
          </a:xfrm>
          <a:prstGeom prst="rect">
            <a:avLst/>
          </a:prstGeom>
          <a:noFill/>
          <a:ln>
            <a:noFill/>
          </a:ln>
        </p:spPr>
      </p:pic>
      <p:sp>
        <p:nvSpPr>
          <p:cNvPr id="39" name="Google Shape;39;p23"/>
          <p:cNvSpPr txBox="1">
            <a:spLocks noGrp="1"/>
          </p:cNvSpPr>
          <p:nvPr>
            <p:ph type="body" idx="1"/>
          </p:nvPr>
        </p:nvSpPr>
        <p:spPr>
          <a:xfrm>
            <a:off x="923534" y="2544895"/>
            <a:ext cx="4162034" cy="37243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23"/>
          <p:cNvSpPr txBox="1"/>
          <p:nvPr/>
        </p:nvSpPr>
        <p:spPr>
          <a:xfrm>
            <a:off x="6676373" y="6356350"/>
            <a:ext cx="5353833"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1200">
                <a:solidFill>
                  <a:schemeClr val="lt1"/>
                </a:solidFill>
                <a:latin typeface="Arial"/>
                <a:ea typeface="Arial"/>
                <a:cs typeface="Arial"/>
                <a:sym typeface="Arial"/>
              </a:rPr>
              <a:t>Всероссийская просветительская Эстафета «Мои финансы»</a:t>
            </a:r>
            <a:endParaRPr/>
          </a:p>
        </p:txBody>
      </p:sp>
      <p:pic>
        <p:nvPicPr>
          <p:cNvPr id="41" name="Google Shape;41;p23"/>
          <p:cNvPicPr preferRelativeResize="0"/>
          <p:nvPr/>
        </p:nvPicPr>
        <p:blipFill rotWithShape="1">
          <a:blip r:embed="rId3">
            <a:alphaModFix/>
          </a:blip>
          <a:srcRect/>
          <a:stretch/>
        </p:blipFill>
        <p:spPr>
          <a:xfrm>
            <a:off x="0" y="5135656"/>
            <a:ext cx="2517732" cy="1722344"/>
          </a:xfrm>
          <a:prstGeom prst="rect">
            <a:avLst/>
          </a:prstGeom>
          <a:noFill/>
          <a:ln>
            <a:noFill/>
          </a:ln>
        </p:spPr>
      </p:pic>
      <p:cxnSp>
        <p:nvCxnSpPr>
          <p:cNvPr id="42" name="Google Shape;42;p23"/>
          <p:cNvCxnSpPr/>
          <p:nvPr/>
        </p:nvCxnSpPr>
        <p:spPr>
          <a:xfrm>
            <a:off x="2726499" y="6563638"/>
            <a:ext cx="3895594" cy="0"/>
          </a:xfrm>
          <a:prstGeom prst="straightConnector1">
            <a:avLst/>
          </a:prstGeom>
          <a:noFill/>
          <a:ln w="9525" cap="flat" cmpd="sng">
            <a:solidFill>
              <a:schemeClr val="accent3"/>
            </a:solidFill>
            <a:prstDash val="solid"/>
            <a:miter lim="800000"/>
            <a:headEnd type="none" w="sm" len="sm"/>
            <a:tailEnd type="none" w="sm" len="sm"/>
          </a:ln>
        </p:spPr>
      </p:cxnSp>
      <p:sp>
        <p:nvSpPr>
          <p:cNvPr id="43" name="Google Shape;43;p23"/>
          <p:cNvSpPr/>
          <p:nvPr/>
        </p:nvSpPr>
        <p:spPr>
          <a:xfrm rot="5400000">
            <a:off x="-257828" y="622953"/>
            <a:ext cx="1277655" cy="762001"/>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 name="Google Shape;4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Black"/>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3"/>
          <p:cNvSpPr txBox="1">
            <a:spLocks noGrp="1"/>
          </p:cNvSpPr>
          <p:nvPr>
            <p:ph type="body" idx="2"/>
          </p:nvPr>
        </p:nvSpPr>
        <p:spPr>
          <a:xfrm>
            <a:off x="5971522" y="2544895"/>
            <a:ext cx="5382277" cy="37243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46" name="Google Shape;46;p23"/>
          <p:cNvPicPr preferRelativeResize="0"/>
          <p:nvPr/>
        </p:nvPicPr>
        <p:blipFill rotWithShape="1">
          <a:blip r:embed="rId4">
            <a:alphaModFix/>
          </a:blip>
          <a:srcRect/>
          <a:stretch/>
        </p:blipFill>
        <p:spPr>
          <a:xfrm>
            <a:off x="9464230" y="265527"/>
            <a:ext cx="2308670" cy="486036"/>
          </a:xfrm>
          <a:prstGeom prst="rect">
            <a:avLst/>
          </a:prstGeom>
          <a:noFill/>
          <a:ln>
            <a:noFill/>
          </a:ln>
        </p:spPr>
      </p:pic>
      <p:sp>
        <p:nvSpPr>
          <p:cNvPr id="47" name="Google Shape;47;p23"/>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Arial"/>
                <a:ea typeface="Arial"/>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Титульный слайд">
  <p:cSld name="1_Титульный слайд">
    <p:spTree>
      <p:nvGrpSpPr>
        <p:cNvPr id="1" name="Shape 48"/>
        <p:cNvGrpSpPr/>
        <p:nvPr/>
      </p:nvGrpSpPr>
      <p:grpSpPr>
        <a:xfrm>
          <a:off x="0" y="0"/>
          <a:ext cx="0" cy="0"/>
          <a:chOff x="0" y="0"/>
          <a:chExt cx="0" cy="0"/>
        </a:xfrm>
      </p:grpSpPr>
      <p:sp>
        <p:nvSpPr>
          <p:cNvPr id="49" name="Google Shape;49;p24"/>
          <p:cNvSpPr/>
          <p:nvPr/>
        </p:nvSpPr>
        <p:spPr>
          <a:xfrm>
            <a:off x="0" y="0"/>
            <a:ext cx="12192000" cy="6858000"/>
          </a:xfrm>
          <a:prstGeom prst="rect">
            <a:avLst/>
          </a:prstGeom>
          <a:gradFill>
            <a:gsLst>
              <a:gs pos="0">
                <a:schemeClr val="accent1"/>
              </a:gs>
              <a:gs pos="30000">
                <a:schemeClr val="accent1"/>
              </a:gs>
              <a:gs pos="92000">
                <a:srgbClr val="92D050"/>
              </a:gs>
              <a:gs pos="100000">
                <a:srgbClr val="92D050"/>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0" name="Google Shape;50;p24"/>
          <p:cNvPicPr preferRelativeResize="0"/>
          <p:nvPr/>
        </p:nvPicPr>
        <p:blipFill rotWithShape="1">
          <a:blip r:embed="rId2">
            <a:alphaModFix/>
          </a:blip>
          <a:srcRect/>
          <a:stretch/>
        </p:blipFill>
        <p:spPr>
          <a:xfrm>
            <a:off x="-1" y="3936014"/>
            <a:ext cx="4271375" cy="2921986"/>
          </a:xfrm>
          <a:prstGeom prst="rect">
            <a:avLst/>
          </a:prstGeom>
          <a:noFill/>
          <a:ln>
            <a:noFill/>
          </a:ln>
        </p:spPr>
      </p:pic>
      <p:pic>
        <p:nvPicPr>
          <p:cNvPr id="51" name="Google Shape;51;p24"/>
          <p:cNvPicPr preferRelativeResize="0"/>
          <p:nvPr/>
        </p:nvPicPr>
        <p:blipFill rotWithShape="1">
          <a:blip r:embed="rId3">
            <a:alphaModFix/>
          </a:blip>
          <a:srcRect/>
          <a:stretch/>
        </p:blipFill>
        <p:spPr>
          <a:xfrm>
            <a:off x="595803" y="428364"/>
            <a:ext cx="3409392" cy="717767"/>
          </a:xfrm>
          <a:prstGeom prst="rect">
            <a:avLst/>
          </a:prstGeom>
          <a:noFill/>
          <a:ln>
            <a:noFill/>
          </a:ln>
        </p:spPr>
      </p:pic>
      <p:sp>
        <p:nvSpPr>
          <p:cNvPr id="52" name="Google Shape;52;p24"/>
          <p:cNvSpPr txBox="1"/>
          <p:nvPr/>
        </p:nvSpPr>
        <p:spPr>
          <a:xfrm>
            <a:off x="4622105" y="6005621"/>
            <a:ext cx="5353833"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2000">
                <a:solidFill>
                  <a:schemeClr val="lt1"/>
                </a:solidFill>
                <a:latin typeface="Arial"/>
                <a:ea typeface="Arial"/>
                <a:cs typeface="Arial"/>
                <a:sym typeface="Arial"/>
              </a:rPr>
              <a:t>Всероссийская просветительская Эстафета «Мои финансы»</a:t>
            </a:r>
            <a:endParaRPr/>
          </a:p>
        </p:txBody>
      </p:sp>
      <p:sp>
        <p:nvSpPr>
          <p:cNvPr id="53" name="Google Shape;53;p24"/>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Arial"/>
                <a:ea typeface="Arial"/>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63"/>
        <p:cNvGrpSpPr/>
        <p:nvPr/>
      </p:nvGrpSpPr>
      <p:grpSpPr>
        <a:xfrm>
          <a:off x="0" y="0"/>
          <a:ext cx="0" cy="0"/>
          <a:chOff x="0" y="0"/>
          <a:chExt cx="0" cy="0"/>
        </a:xfrm>
      </p:grpSpPr>
      <p:sp>
        <p:nvSpPr>
          <p:cNvPr id="64" name="Google Shape;64;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3"/>
              </a:buClr>
              <a:buSzPts val="2400"/>
              <a:buNone/>
              <a:defRPr sz="24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3"/>
              </a:buClr>
              <a:buSzPts val="2400"/>
              <a:buNone/>
              <a:defRPr sz="24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6"/>
          <p:cNvSpPr txBox="1"/>
          <p:nvPr/>
        </p:nvSpPr>
        <p:spPr>
          <a:xfrm>
            <a:off x="6676373" y="6356350"/>
            <a:ext cx="5353833"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1200">
                <a:solidFill>
                  <a:schemeClr val="lt2"/>
                </a:solidFill>
                <a:latin typeface="Arial"/>
                <a:ea typeface="Arial"/>
                <a:cs typeface="Arial"/>
                <a:sym typeface="Arial"/>
              </a:rPr>
              <a:t>Всероссийская просветительская Эстафета «Мои финансы»</a:t>
            </a:r>
            <a:endParaRPr/>
          </a:p>
        </p:txBody>
      </p:sp>
      <p:pic>
        <p:nvPicPr>
          <p:cNvPr id="70" name="Google Shape;70;p26"/>
          <p:cNvPicPr preferRelativeResize="0"/>
          <p:nvPr/>
        </p:nvPicPr>
        <p:blipFill rotWithShape="1">
          <a:blip r:embed="rId2">
            <a:alphaModFix/>
          </a:blip>
          <a:srcRect/>
          <a:stretch/>
        </p:blipFill>
        <p:spPr>
          <a:xfrm>
            <a:off x="0" y="5135656"/>
            <a:ext cx="2517732" cy="1722344"/>
          </a:xfrm>
          <a:prstGeom prst="rect">
            <a:avLst/>
          </a:prstGeom>
          <a:noFill/>
          <a:ln>
            <a:noFill/>
          </a:ln>
        </p:spPr>
      </p:pic>
      <p:cxnSp>
        <p:nvCxnSpPr>
          <p:cNvPr id="71" name="Google Shape;71;p26"/>
          <p:cNvCxnSpPr/>
          <p:nvPr/>
        </p:nvCxnSpPr>
        <p:spPr>
          <a:xfrm>
            <a:off x="2726499" y="6563638"/>
            <a:ext cx="3895594" cy="0"/>
          </a:xfrm>
          <a:prstGeom prst="straightConnector1">
            <a:avLst/>
          </a:prstGeom>
          <a:noFill/>
          <a:ln w="9525" cap="flat" cmpd="sng">
            <a:solidFill>
              <a:schemeClr val="lt2"/>
            </a:solidFill>
            <a:prstDash val="solid"/>
            <a:miter lim="800000"/>
            <a:headEnd type="none" w="sm" len="sm"/>
            <a:tailEnd type="none" w="sm" len="sm"/>
          </a:ln>
        </p:spPr>
      </p:cxnSp>
      <p:sp>
        <p:nvSpPr>
          <p:cNvPr id="72" name="Google Shape;72;p26"/>
          <p:cNvSpPr/>
          <p:nvPr/>
        </p:nvSpPr>
        <p:spPr>
          <a:xfrm rot="5400000">
            <a:off x="-450938" y="816063"/>
            <a:ext cx="1277655" cy="375782"/>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 name="Google Shape;73;p26"/>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Arial"/>
                <a:ea typeface="Arial"/>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рисунок">
  <p:cSld name="рисунок">
    <p:spTree>
      <p:nvGrpSpPr>
        <p:cNvPr id="1" name="Shape 74"/>
        <p:cNvGrpSpPr/>
        <p:nvPr/>
      </p:nvGrpSpPr>
      <p:grpSpPr>
        <a:xfrm>
          <a:off x="0" y="0"/>
          <a:ext cx="0" cy="0"/>
          <a:chOff x="0" y="0"/>
          <a:chExt cx="0" cy="0"/>
        </a:xfrm>
      </p:grpSpPr>
      <p:pic>
        <p:nvPicPr>
          <p:cNvPr id="75" name="Google Shape;75;p27"/>
          <p:cNvPicPr preferRelativeResize="0"/>
          <p:nvPr/>
        </p:nvPicPr>
        <p:blipFill rotWithShape="1">
          <a:blip r:embed="rId2">
            <a:alphaModFix/>
          </a:blip>
          <a:srcRect/>
          <a:stretch/>
        </p:blipFill>
        <p:spPr>
          <a:xfrm>
            <a:off x="0" y="6753825"/>
            <a:ext cx="12192000" cy="104176"/>
          </a:xfrm>
          <a:prstGeom prst="rect">
            <a:avLst/>
          </a:prstGeom>
          <a:noFill/>
          <a:ln>
            <a:noFill/>
          </a:ln>
        </p:spPr>
      </p:pic>
      <p:sp>
        <p:nvSpPr>
          <p:cNvPr id="76" name="Google Shape;76;p27"/>
          <p:cNvSpPr>
            <a:spLocks noGrp="1"/>
          </p:cNvSpPr>
          <p:nvPr>
            <p:ph type="pic" idx="2"/>
          </p:nvPr>
        </p:nvSpPr>
        <p:spPr>
          <a:xfrm>
            <a:off x="588723" y="987425"/>
            <a:ext cx="11273425" cy="4323611"/>
          </a:xfrm>
          <a:prstGeom prst="rect">
            <a:avLst/>
          </a:prstGeom>
          <a:noFill/>
          <a:ln>
            <a:noFill/>
          </a:ln>
        </p:spPr>
      </p:sp>
      <p:sp>
        <p:nvSpPr>
          <p:cNvPr id="77" name="Google Shape;77;p27"/>
          <p:cNvSpPr txBox="1">
            <a:spLocks noGrp="1"/>
          </p:cNvSpPr>
          <p:nvPr>
            <p:ph type="body" idx="1"/>
          </p:nvPr>
        </p:nvSpPr>
        <p:spPr>
          <a:xfrm>
            <a:off x="3832965" y="5437345"/>
            <a:ext cx="8029184" cy="7288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3"/>
              </a:buClr>
              <a:buSzPts val="2400"/>
              <a:buNone/>
              <a:defRPr sz="24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27"/>
          <p:cNvSpPr txBox="1"/>
          <p:nvPr/>
        </p:nvSpPr>
        <p:spPr>
          <a:xfrm>
            <a:off x="6676373" y="6356350"/>
            <a:ext cx="5353833"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1200">
                <a:solidFill>
                  <a:schemeClr val="lt2"/>
                </a:solidFill>
                <a:latin typeface="Arial"/>
                <a:ea typeface="Arial"/>
                <a:cs typeface="Arial"/>
                <a:sym typeface="Arial"/>
              </a:rPr>
              <a:t>Всероссийская просветительская Эстафета «Мои финансы»</a:t>
            </a:r>
            <a:endParaRPr/>
          </a:p>
        </p:txBody>
      </p:sp>
      <p:pic>
        <p:nvPicPr>
          <p:cNvPr id="79" name="Google Shape;79;p27"/>
          <p:cNvPicPr preferRelativeResize="0"/>
          <p:nvPr/>
        </p:nvPicPr>
        <p:blipFill rotWithShape="1">
          <a:blip r:embed="rId3">
            <a:alphaModFix/>
          </a:blip>
          <a:srcRect/>
          <a:stretch/>
        </p:blipFill>
        <p:spPr>
          <a:xfrm>
            <a:off x="0" y="5135656"/>
            <a:ext cx="2517732" cy="1722344"/>
          </a:xfrm>
          <a:prstGeom prst="rect">
            <a:avLst/>
          </a:prstGeom>
          <a:noFill/>
          <a:ln>
            <a:noFill/>
          </a:ln>
        </p:spPr>
      </p:pic>
      <p:cxnSp>
        <p:nvCxnSpPr>
          <p:cNvPr id="80" name="Google Shape;80;p27"/>
          <p:cNvCxnSpPr/>
          <p:nvPr/>
        </p:nvCxnSpPr>
        <p:spPr>
          <a:xfrm>
            <a:off x="2726499" y="6563638"/>
            <a:ext cx="3895594" cy="0"/>
          </a:xfrm>
          <a:prstGeom prst="straightConnector1">
            <a:avLst/>
          </a:prstGeom>
          <a:noFill/>
          <a:ln w="9525" cap="flat" cmpd="sng">
            <a:solidFill>
              <a:schemeClr val="lt2"/>
            </a:solidFill>
            <a:prstDash val="solid"/>
            <a:miter lim="800000"/>
            <a:headEnd type="none" w="sm" len="sm"/>
            <a:tailEnd type="none" w="sm" len="sm"/>
          </a:ln>
        </p:spPr>
      </p:cxnSp>
      <p:sp>
        <p:nvSpPr>
          <p:cNvPr id="81" name="Google Shape;81;p27"/>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Arial"/>
                <a:ea typeface="Arial"/>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82"/>
        <p:cNvGrpSpPr/>
        <p:nvPr/>
      </p:nvGrpSpPr>
      <p:grpSpPr>
        <a:xfrm>
          <a:off x="0" y="0"/>
          <a:ext cx="0" cy="0"/>
          <a:chOff x="0" y="0"/>
          <a:chExt cx="0" cy="0"/>
        </a:xfrm>
      </p:grpSpPr>
      <p:pic>
        <p:nvPicPr>
          <p:cNvPr id="83" name="Google Shape;83;p28"/>
          <p:cNvPicPr preferRelativeResize="0"/>
          <p:nvPr/>
        </p:nvPicPr>
        <p:blipFill rotWithShape="1">
          <a:blip r:embed="rId2">
            <a:alphaModFix/>
          </a:blip>
          <a:srcRect/>
          <a:stretch/>
        </p:blipFill>
        <p:spPr>
          <a:xfrm>
            <a:off x="0" y="5135656"/>
            <a:ext cx="2517732" cy="1722344"/>
          </a:xfrm>
          <a:prstGeom prst="rect">
            <a:avLst/>
          </a:prstGeom>
          <a:noFill/>
          <a:ln>
            <a:noFill/>
          </a:ln>
        </p:spPr>
      </p:pic>
      <p:cxnSp>
        <p:nvCxnSpPr>
          <p:cNvPr id="84" name="Google Shape;84;p28"/>
          <p:cNvCxnSpPr/>
          <p:nvPr/>
        </p:nvCxnSpPr>
        <p:spPr>
          <a:xfrm>
            <a:off x="2726499" y="6563638"/>
            <a:ext cx="3895594" cy="0"/>
          </a:xfrm>
          <a:prstGeom prst="straightConnector1">
            <a:avLst/>
          </a:prstGeom>
          <a:noFill/>
          <a:ln w="9525" cap="flat" cmpd="sng">
            <a:solidFill>
              <a:schemeClr val="lt2"/>
            </a:solidFill>
            <a:prstDash val="solid"/>
            <a:miter lim="800000"/>
            <a:headEnd type="none" w="sm" len="sm"/>
            <a:tailEnd type="none" w="sm" len="sm"/>
          </a:ln>
        </p:spPr>
      </p:cxnSp>
      <p:sp>
        <p:nvSpPr>
          <p:cNvPr id="85" name="Google Shape;85;p28"/>
          <p:cNvSpPr txBox="1"/>
          <p:nvPr/>
        </p:nvSpPr>
        <p:spPr>
          <a:xfrm>
            <a:off x="6676373" y="6356350"/>
            <a:ext cx="5353833"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1200">
                <a:solidFill>
                  <a:schemeClr val="lt2"/>
                </a:solidFill>
                <a:latin typeface="Arial"/>
                <a:ea typeface="Arial"/>
                <a:cs typeface="Arial"/>
                <a:sym typeface="Arial"/>
              </a:rPr>
              <a:t>Всероссийская просветительская Эстафета «Мои финансы»</a:t>
            </a:r>
            <a:endParaRPr/>
          </a:p>
        </p:txBody>
      </p:sp>
      <p:sp>
        <p:nvSpPr>
          <p:cNvPr id="86" name="Google Shape;86;p28"/>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Arial"/>
                <a:ea typeface="Arial"/>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87"/>
        <p:cNvGrpSpPr/>
        <p:nvPr/>
      </p:nvGrpSpPr>
      <p:grpSpPr>
        <a:xfrm>
          <a:off x="0" y="0"/>
          <a:ext cx="0" cy="0"/>
          <a:chOff x="0" y="0"/>
          <a:chExt cx="0" cy="0"/>
        </a:xfrm>
      </p:grpSpPr>
      <p:sp>
        <p:nvSpPr>
          <p:cNvPr id="88" name="Google Shape;88;p29"/>
          <p:cNvSpPr/>
          <p:nvPr/>
        </p:nvSpPr>
        <p:spPr>
          <a:xfrm>
            <a:off x="0" y="0"/>
            <a:ext cx="4953001" cy="6858000"/>
          </a:xfrm>
          <a:prstGeom prst="rect">
            <a:avLst/>
          </a:prstGeom>
          <a:gradFill>
            <a:gsLst>
              <a:gs pos="0">
                <a:schemeClr val="accent1"/>
              </a:gs>
              <a:gs pos="30000">
                <a:schemeClr val="accent1"/>
              </a:gs>
              <a:gs pos="92000">
                <a:srgbClr val="92D050"/>
              </a:gs>
              <a:gs pos="100000">
                <a:srgbClr val="92D050"/>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 name="Google Shape;89;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Arial Black"/>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1" name="Google Shape;91;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sz="2800" b="0" i="1">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92" name="Google Shape;92;p29"/>
          <p:cNvPicPr preferRelativeResize="0"/>
          <p:nvPr/>
        </p:nvPicPr>
        <p:blipFill rotWithShape="1">
          <a:blip r:embed="rId2">
            <a:alphaModFix/>
          </a:blip>
          <a:srcRect/>
          <a:stretch/>
        </p:blipFill>
        <p:spPr>
          <a:xfrm>
            <a:off x="0" y="5135656"/>
            <a:ext cx="2517732" cy="1722344"/>
          </a:xfrm>
          <a:prstGeom prst="rect">
            <a:avLst/>
          </a:prstGeom>
          <a:noFill/>
          <a:ln>
            <a:noFill/>
          </a:ln>
        </p:spPr>
      </p:pic>
      <p:cxnSp>
        <p:nvCxnSpPr>
          <p:cNvPr id="93" name="Google Shape;93;p29"/>
          <p:cNvCxnSpPr/>
          <p:nvPr/>
        </p:nvCxnSpPr>
        <p:spPr>
          <a:xfrm>
            <a:off x="2726499" y="6563638"/>
            <a:ext cx="3895594" cy="0"/>
          </a:xfrm>
          <a:prstGeom prst="straightConnector1">
            <a:avLst/>
          </a:prstGeom>
          <a:noFill/>
          <a:ln w="9525" cap="flat" cmpd="sng">
            <a:solidFill>
              <a:schemeClr val="lt2"/>
            </a:solidFill>
            <a:prstDash val="solid"/>
            <a:miter lim="800000"/>
            <a:headEnd type="none" w="sm" len="sm"/>
            <a:tailEnd type="none" w="sm" len="sm"/>
          </a:ln>
        </p:spPr>
      </p:cxnSp>
      <p:sp>
        <p:nvSpPr>
          <p:cNvPr id="94" name="Google Shape;94;p29"/>
          <p:cNvSpPr txBox="1"/>
          <p:nvPr/>
        </p:nvSpPr>
        <p:spPr>
          <a:xfrm>
            <a:off x="6676373" y="6356350"/>
            <a:ext cx="5353833"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1200">
                <a:solidFill>
                  <a:schemeClr val="lt2"/>
                </a:solidFill>
                <a:latin typeface="Arial"/>
                <a:ea typeface="Arial"/>
                <a:cs typeface="Arial"/>
                <a:sym typeface="Arial"/>
              </a:rPr>
              <a:t>Всероссийская просветительская Эстафета «Мои финансы»</a:t>
            </a:r>
            <a:endParaRPr/>
          </a:p>
        </p:txBody>
      </p:sp>
      <p:sp>
        <p:nvSpPr>
          <p:cNvPr id="95" name="Google Shape;95;p29"/>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Arial"/>
                <a:ea typeface="Arial"/>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Пустой">
  <p:cSld name="Пустой">
    <p:spTree>
      <p:nvGrpSpPr>
        <p:cNvPr id="1" name="Shape 96"/>
        <p:cNvGrpSpPr/>
        <p:nvPr/>
      </p:nvGrpSpPr>
      <p:grpSpPr>
        <a:xfrm>
          <a:off x="0" y="0"/>
          <a:ext cx="0" cy="0"/>
          <a:chOff x="0" y="0"/>
          <a:chExt cx="0" cy="0"/>
        </a:xfrm>
      </p:grpSpPr>
      <p:pic>
        <p:nvPicPr>
          <p:cNvPr id="97" name="Google Shape;97;p30" descr="Рисунок 5"/>
          <p:cNvPicPr preferRelativeResize="0"/>
          <p:nvPr/>
        </p:nvPicPr>
        <p:blipFill rotWithShape="1">
          <a:blip r:embed="rId2">
            <a:alphaModFix/>
          </a:blip>
          <a:srcRect/>
          <a:stretch/>
        </p:blipFill>
        <p:spPr>
          <a:xfrm>
            <a:off x="-9380" y="1"/>
            <a:ext cx="12208673" cy="6867380"/>
          </a:xfrm>
          <a:prstGeom prst="rect">
            <a:avLst/>
          </a:prstGeom>
          <a:noFill/>
          <a:ln>
            <a:noFill/>
          </a:ln>
        </p:spPr>
      </p:pic>
      <p:sp>
        <p:nvSpPr>
          <p:cNvPr id="98" name="Google Shape;98;p30"/>
          <p:cNvSpPr txBox="1">
            <a:spLocks noGrp="1"/>
          </p:cNvSpPr>
          <p:nvPr>
            <p:ph type="sldNum" idx="12"/>
          </p:nvPr>
        </p:nvSpPr>
        <p:spPr>
          <a:xfrm>
            <a:off x="11605097" y="6223001"/>
            <a:ext cx="303041" cy="266804"/>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800"/>
              <a:buFont typeface="Helvetica Neue Light"/>
              <a:buNone/>
              <a:defRPr sz="1067">
                <a:solidFill>
                  <a:srgbClr val="888888"/>
                </a:solidFill>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800"/>
              <a:buFont typeface="Helvetica Neue Light"/>
              <a:buNone/>
              <a:defRPr sz="1067">
                <a:solidFill>
                  <a:srgbClr val="888888"/>
                </a:solidFill>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800"/>
              <a:buFont typeface="Helvetica Neue Light"/>
              <a:buNone/>
              <a:defRPr sz="1067">
                <a:solidFill>
                  <a:srgbClr val="888888"/>
                </a:solidFill>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800"/>
              <a:buFont typeface="Helvetica Neue Light"/>
              <a:buNone/>
              <a:defRPr sz="1067">
                <a:solidFill>
                  <a:srgbClr val="888888"/>
                </a:solidFill>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800"/>
              <a:buFont typeface="Helvetica Neue Light"/>
              <a:buNone/>
              <a:defRPr sz="1067">
                <a:solidFill>
                  <a:srgbClr val="888888"/>
                </a:solidFill>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800"/>
              <a:buFont typeface="Helvetica Neue Light"/>
              <a:buNone/>
              <a:defRPr sz="1067">
                <a:solidFill>
                  <a:srgbClr val="888888"/>
                </a:solidFill>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800"/>
              <a:buFont typeface="Helvetica Neue Light"/>
              <a:buNone/>
              <a:defRPr sz="1067">
                <a:solidFill>
                  <a:srgbClr val="888888"/>
                </a:solidFill>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800"/>
              <a:buFont typeface="Helvetica Neue Light"/>
              <a:buNone/>
              <a:defRPr sz="1067">
                <a:solidFill>
                  <a:srgbClr val="888888"/>
                </a:solidFill>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800"/>
              <a:buFont typeface="Helvetica Neue Light"/>
              <a:buNone/>
              <a:defRPr sz="1067">
                <a:solidFill>
                  <a:srgbClr val="888888"/>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2" name="Google Shape;12;p19"/>
          <p:cNvPicPr preferRelativeResize="0"/>
          <p:nvPr/>
        </p:nvPicPr>
        <p:blipFill rotWithShape="1">
          <a:blip r:embed="rId15">
            <a:alphaModFix/>
          </a:blip>
          <a:srcRect/>
          <a:stretch/>
        </p:blipFill>
        <p:spPr>
          <a:xfrm>
            <a:off x="9128631" y="220249"/>
            <a:ext cx="2712186" cy="514972"/>
          </a:xfrm>
          <a:prstGeom prst="rect">
            <a:avLst/>
          </a:prstGeom>
          <a:noFill/>
          <a:ln>
            <a:noFill/>
          </a:ln>
        </p:spPr>
      </p:pic>
      <p:sp>
        <p:nvSpPr>
          <p:cNvPr id="13" name="Google Shape;13;p19"/>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6.png"/><Relationship Id="rId5" Type="http://schemas.openxmlformats.org/officeDocument/2006/relationships/image" Target="../media/image21.png"/><Relationship Id="rId4"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6.png"/><Relationship Id="rId5" Type="http://schemas.openxmlformats.org/officeDocument/2006/relationships/image" Target="../media/image23.png"/><Relationship Id="rId4"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6.png"/><Relationship Id="rId5" Type="http://schemas.openxmlformats.org/officeDocument/2006/relationships/image" Target="../media/image24.jpg"/><Relationship Id="rId4"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a:spLocks noGrp="1"/>
          </p:cNvSpPr>
          <p:nvPr>
            <p:ph type="body" idx="1"/>
          </p:nvPr>
        </p:nvSpPr>
        <p:spPr>
          <a:xfrm>
            <a:off x="2688221" y="2093511"/>
            <a:ext cx="4975223" cy="570693"/>
          </a:xfrm>
          <a:prstGeom prst="rect">
            <a:avLst/>
          </a:prstGeom>
          <a:noFill/>
          <a:ln>
            <a:noFill/>
          </a:ln>
        </p:spPr>
        <p:txBody>
          <a:bodyPr spcFirstLastPara="1" wrap="square" lIns="91425" tIns="45700" rIns="91425" bIns="45700" anchor="t" anchorCtr="0">
            <a:normAutofit/>
          </a:bodyPr>
          <a:lstStyle/>
          <a:p>
            <a:pPr marL="0" indent="0">
              <a:spcBef>
                <a:spcPts val="0"/>
              </a:spcBef>
            </a:pPr>
            <a:r>
              <a:rPr lang="ru-RU" sz="3300" b="1"/>
              <a:t>КВИЗ</a:t>
            </a:r>
            <a:endParaRPr sz="3300" b="1"/>
          </a:p>
        </p:txBody>
      </p:sp>
      <p:pic>
        <p:nvPicPr>
          <p:cNvPr id="84" name="Google Shape;84;p1"/>
          <p:cNvPicPr preferRelativeResize="0"/>
          <p:nvPr/>
        </p:nvPicPr>
        <p:blipFill rotWithShape="1">
          <a:blip r:embed="rId3">
            <a:alphaModFix/>
          </a:blip>
          <a:srcRect/>
          <a:stretch/>
        </p:blipFill>
        <p:spPr>
          <a:xfrm>
            <a:off x="8568157" y="2805875"/>
            <a:ext cx="2971863" cy="4052126"/>
          </a:xfrm>
          <a:prstGeom prst="rect">
            <a:avLst/>
          </a:prstGeom>
          <a:noFill/>
          <a:ln>
            <a:noFill/>
          </a:ln>
        </p:spPr>
      </p:pic>
      <p:pic>
        <p:nvPicPr>
          <p:cNvPr id="85" name="Google Shape;85;p1"/>
          <p:cNvPicPr preferRelativeResize="0"/>
          <p:nvPr/>
        </p:nvPicPr>
        <p:blipFill rotWithShape="1">
          <a:blip r:embed="rId4">
            <a:alphaModFix/>
          </a:blip>
          <a:srcRect/>
          <a:stretch/>
        </p:blipFill>
        <p:spPr>
          <a:xfrm>
            <a:off x="11252932" y="2654300"/>
            <a:ext cx="393700" cy="990600"/>
          </a:xfrm>
          <a:prstGeom prst="rect">
            <a:avLst/>
          </a:prstGeom>
          <a:noFill/>
          <a:ln>
            <a:noFill/>
          </a:ln>
        </p:spPr>
      </p:pic>
      <p:pic>
        <p:nvPicPr>
          <p:cNvPr id="86" name="Google Shape;86;p1"/>
          <p:cNvPicPr preferRelativeResize="0"/>
          <p:nvPr/>
        </p:nvPicPr>
        <p:blipFill rotWithShape="1">
          <a:blip r:embed="rId5">
            <a:alphaModFix/>
          </a:blip>
          <a:srcRect/>
          <a:stretch/>
        </p:blipFill>
        <p:spPr>
          <a:xfrm>
            <a:off x="7575869" y="1600200"/>
            <a:ext cx="1472627" cy="1549400"/>
          </a:xfrm>
          <a:prstGeom prst="rect">
            <a:avLst/>
          </a:prstGeom>
          <a:noFill/>
          <a:ln>
            <a:noFill/>
          </a:ln>
        </p:spPr>
      </p:pic>
      <p:grpSp>
        <p:nvGrpSpPr>
          <p:cNvPr id="87" name="Google Shape;87;p1"/>
          <p:cNvGrpSpPr/>
          <p:nvPr/>
        </p:nvGrpSpPr>
        <p:grpSpPr>
          <a:xfrm>
            <a:off x="1351845" y="1319006"/>
            <a:ext cx="7394923" cy="4045892"/>
            <a:chOff x="5225354" y="3366923"/>
            <a:chExt cx="13062646" cy="7146803"/>
          </a:xfrm>
        </p:grpSpPr>
        <p:sp>
          <p:nvSpPr>
            <p:cNvPr id="88" name="Google Shape;88;p1"/>
            <p:cNvSpPr txBox="1"/>
            <p:nvPr/>
          </p:nvSpPr>
          <p:spPr>
            <a:xfrm>
              <a:off x="6095999" y="6568301"/>
              <a:ext cx="12192001" cy="489265"/>
            </a:xfrm>
            <a:prstGeom prst="rect">
              <a:avLst/>
            </a:prstGeom>
            <a:noFill/>
            <a:ln>
              <a:noFill/>
            </a:ln>
          </p:spPr>
          <p:txBody>
            <a:bodyPr spcFirstLastPara="1" wrap="square" lIns="45713" tIns="22850" rIns="45713" bIns="22850" anchor="t" anchorCtr="0">
              <a:spAutoFit/>
            </a:bodyPr>
            <a:lstStyle/>
            <a:p>
              <a:pPr algn="ctr">
                <a:buSzPts val="3000"/>
              </a:pPr>
              <a:endParaRPr sz="1500" b="1">
                <a:latin typeface="Helvetica Neue"/>
                <a:ea typeface="Helvetica Neue"/>
                <a:cs typeface="Helvetica Neue"/>
                <a:sym typeface="Helvetica Neue"/>
              </a:endParaRPr>
            </a:p>
          </p:txBody>
        </p:sp>
        <p:sp>
          <p:nvSpPr>
            <p:cNvPr id="89" name="Google Shape;89;p1"/>
            <p:cNvSpPr txBox="1"/>
            <p:nvPr/>
          </p:nvSpPr>
          <p:spPr>
            <a:xfrm>
              <a:off x="6095999" y="6568301"/>
              <a:ext cx="12192001" cy="489265"/>
            </a:xfrm>
            <a:prstGeom prst="rect">
              <a:avLst/>
            </a:prstGeom>
            <a:noFill/>
            <a:ln>
              <a:noFill/>
            </a:ln>
          </p:spPr>
          <p:txBody>
            <a:bodyPr spcFirstLastPara="1" wrap="square" lIns="45713" tIns="22850" rIns="45713" bIns="22850" anchor="t" anchorCtr="0">
              <a:spAutoFit/>
            </a:bodyPr>
            <a:lstStyle/>
            <a:p>
              <a:pPr algn="ctr">
                <a:buSzPts val="3000"/>
              </a:pPr>
              <a:endParaRPr sz="1500" b="1">
                <a:latin typeface="Helvetica Neue"/>
                <a:ea typeface="Helvetica Neue"/>
                <a:cs typeface="Helvetica Neue"/>
                <a:sym typeface="Helvetica Neue"/>
              </a:endParaRPr>
            </a:p>
          </p:txBody>
        </p:sp>
        <p:sp>
          <p:nvSpPr>
            <p:cNvPr id="90" name="Google Shape;90;p1"/>
            <p:cNvSpPr/>
            <p:nvPr/>
          </p:nvSpPr>
          <p:spPr>
            <a:xfrm rot="-176598">
              <a:off x="5550137" y="5639624"/>
              <a:ext cx="6871070" cy="2735922"/>
            </a:xfrm>
            <a:prstGeom prst="rect">
              <a:avLst/>
            </a:prstGeom>
            <a:solidFill>
              <a:srgbClr val="E6215A"/>
            </a:solidFill>
            <a:ln>
              <a:noFill/>
            </a:ln>
          </p:spPr>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sp>
          <p:nvSpPr>
            <p:cNvPr id="91" name="Google Shape;91;p1"/>
            <p:cNvSpPr/>
            <p:nvPr/>
          </p:nvSpPr>
          <p:spPr>
            <a:xfrm>
              <a:off x="5225354" y="7876284"/>
              <a:ext cx="10225662" cy="263744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sp>
          <p:nvSpPr>
            <p:cNvPr id="92" name="Google Shape;92;p1"/>
            <p:cNvSpPr txBox="1"/>
            <p:nvPr/>
          </p:nvSpPr>
          <p:spPr>
            <a:xfrm rot="-176610">
              <a:off x="5999018" y="5819447"/>
              <a:ext cx="7099622" cy="2036493"/>
            </a:xfrm>
            <a:prstGeom prst="rect">
              <a:avLst/>
            </a:prstGeom>
            <a:noFill/>
            <a:ln>
              <a:noFill/>
            </a:ln>
          </p:spPr>
          <p:txBody>
            <a:bodyPr spcFirstLastPara="1" wrap="square" lIns="121900" tIns="121900" rIns="121900" bIns="121900" anchor="ctr" anchorCtr="0">
              <a:noAutofit/>
            </a:bodyPr>
            <a:lstStyle/>
            <a:p>
              <a:pPr>
                <a:buClr>
                  <a:schemeClr val="lt1"/>
                </a:buClr>
                <a:buSzPts val="11100"/>
              </a:pPr>
              <a:r>
                <a:rPr lang="ru-RU" sz="5550" b="1">
                  <a:solidFill>
                    <a:schemeClr val="lt1"/>
                  </a:solidFill>
                  <a:latin typeface="Arial Black"/>
                  <a:ea typeface="Arial Black"/>
                  <a:cs typeface="Arial Black"/>
                  <a:sym typeface="Arial Black"/>
                </a:rPr>
                <a:t>Первые</a:t>
              </a:r>
              <a:endParaRPr sz="5550" b="1">
                <a:solidFill>
                  <a:schemeClr val="lt1"/>
                </a:solidFill>
                <a:latin typeface="Arial Black"/>
                <a:ea typeface="Arial Black"/>
                <a:cs typeface="Arial Black"/>
                <a:sym typeface="Arial Black"/>
              </a:endParaRPr>
            </a:p>
          </p:txBody>
        </p:sp>
        <p:sp>
          <p:nvSpPr>
            <p:cNvPr id="93" name="Google Shape;93;p1"/>
            <p:cNvSpPr txBox="1"/>
            <p:nvPr/>
          </p:nvSpPr>
          <p:spPr>
            <a:xfrm>
              <a:off x="5632153" y="8322236"/>
              <a:ext cx="9818863" cy="2036494"/>
            </a:xfrm>
            <a:prstGeom prst="rect">
              <a:avLst/>
            </a:prstGeom>
            <a:noFill/>
            <a:ln>
              <a:noFill/>
            </a:ln>
          </p:spPr>
          <p:txBody>
            <a:bodyPr spcFirstLastPara="1" wrap="square" lIns="121900" tIns="121900" rIns="121900" bIns="121900" anchor="ctr" anchorCtr="0">
              <a:noAutofit/>
            </a:bodyPr>
            <a:lstStyle/>
            <a:p>
              <a:pPr>
                <a:buClr>
                  <a:schemeClr val="lt1"/>
                </a:buClr>
                <a:buSzPts val="16000"/>
              </a:pPr>
              <a:r>
                <a:rPr lang="ru-RU" sz="8000" b="1" dirty="0">
                  <a:solidFill>
                    <a:schemeClr val="lt1"/>
                  </a:solidFill>
                  <a:latin typeface="Arial Black"/>
                  <a:ea typeface="Arial Black"/>
                  <a:cs typeface="Arial Black"/>
                  <a:sym typeface="Arial Black"/>
                </a:rPr>
                <a:t>ДЕНЬГИ</a:t>
              </a:r>
              <a:endParaRPr sz="8000" b="1" dirty="0">
                <a:solidFill>
                  <a:schemeClr val="lt1"/>
                </a:solidFill>
                <a:latin typeface="Arial Black"/>
                <a:ea typeface="Arial Black"/>
                <a:cs typeface="Arial Black"/>
                <a:sym typeface="Arial Black"/>
              </a:endParaRPr>
            </a:p>
          </p:txBody>
        </p:sp>
        <p:pic>
          <p:nvPicPr>
            <p:cNvPr id="94" name="Google Shape;94;p1"/>
            <p:cNvPicPr preferRelativeResize="0"/>
            <p:nvPr/>
          </p:nvPicPr>
          <p:blipFill rotWithShape="1">
            <a:blip r:embed="rId6">
              <a:alphaModFix/>
            </a:blip>
            <a:srcRect/>
            <a:stretch/>
          </p:blipFill>
          <p:spPr>
            <a:xfrm rot="-879989">
              <a:off x="12873541" y="5383275"/>
              <a:ext cx="2899725" cy="1772054"/>
            </a:xfrm>
            <a:prstGeom prst="rect">
              <a:avLst/>
            </a:prstGeom>
            <a:noFill/>
            <a:ln>
              <a:noFill/>
            </a:ln>
          </p:spPr>
        </p:pic>
        <p:pic>
          <p:nvPicPr>
            <p:cNvPr id="95" name="Google Shape;95;p1"/>
            <p:cNvPicPr preferRelativeResize="0"/>
            <p:nvPr/>
          </p:nvPicPr>
          <p:blipFill rotWithShape="1">
            <a:blip r:embed="rId7">
              <a:alphaModFix/>
              <a:duotone>
                <a:schemeClr val="accent3">
                  <a:shade val="45000"/>
                  <a:satMod val="135000"/>
                </a:schemeClr>
                <a:prstClr val="white"/>
              </a:duotone>
            </a:blip>
            <a:srcRect/>
            <a:stretch/>
          </p:blipFill>
          <p:spPr>
            <a:xfrm rot="950093">
              <a:off x="10495809" y="3366923"/>
              <a:ext cx="2968737" cy="1814228"/>
            </a:xfrm>
            <a:prstGeom prst="rect">
              <a:avLst/>
            </a:prstGeom>
            <a:noFill/>
            <a:ln>
              <a:noFill/>
            </a:ln>
          </p:spPr>
        </p:pic>
      </p:grpSp>
    </p:spTree>
    <p:extLst>
      <p:ext uri="{BB962C8B-B14F-4D97-AF65-F5344CB8AC3E}">
        <p14:creationId xmlns:p14="http://schemas.microsoft.com/office/powerpoint/2010/main" val="1358239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1"/>
          <p:cNvSpPr txBox="1"/>
          <p:nvPr/>
        </p:nvSpPr>
        <p:spPr>
          <a:xfrm rot="516">
            <a:off x="2669165" y="5405997"/>
            <a:ext cx="6616365" cy="706481"/>
          </a:xfrm>
          <a:prstGeom prst="rect">
            <a:avLst/>
          </a:prstGeom>
          <a:noFill/>
          <a:ln>
            <a:noFill/>
          </a:ln>
        </p:spPr>
        <p:txBody>
          <a:bodyPr spcFirstLastPara="1" wrap="square" lIns="121900" tIns="121900" rIns="121900" bIns="121900" anchor="ctr" anchorCtr="0">
            <a:noAutofit/>
          </a:bodyPr>
          <a:lstStyle/>
          <a:p>
            <a:pPr>
              <a:buClr>
                <a:srgbClr val="E6215A"/>
              </a:buClr>
              <a:buSzPts val="4800"/>
            </a:pPr>
            <a:r>
              <a:rPr lang="ru-RU" sz="2400" b="1">
                <a:solidFill>
                  <a:srgbClr val="E6215A"/>
                </a:solidFill>
              </a:rPr>
              <a:t>Ответ: водитель (шофер)</a:t>
            </a:r>
            <a:endParaRPr sz="2400">
              <a:solidFill>
                <a:srgbClr val="E6215A"/>
              </a:solidFill>
            </a:endParaRPr>
          </a:p>
        </p:txBody>
      </p:sp>
      <p:sp>
        <p:nvSpPr>
          <p:cNvPr id="207" name="Google Shape;207;p11"/>
          <p:cNvSpPr txBox="1"/>
          <p:nvPr/>
        </p:nvSpPr>
        <p:spPr>
          <a:xfrm rot="516">
            <a:off x="720685" y="2185830"/>
            <a:ext cx="11046034" cy="2375307"/>
          </a:xfrm>
          <a:prstGeom prst="rect">
            <a:avLst/>
          </a:prstGeom>
          <a:noFill/>
          <a:ln>
            <a:noFill/>
          </a:ln>
        </p:spPr>
        <p:txBody>
          <a:bodyPr spcFirstLastPara="1" wrap="square" lIns="121900" tIns="121900" rIns="121900" bIns="121900" anchor="t" anchorCtr="0">
            <a:noAutofit/>
          </a:bodyPr>
          <a:lstStyle/>
          <a:p>
            <a:pPr>
              <a:buSzPts val="4800"/>
            </a:pPr>
            <a:r>
              <a:rPr lang="ru-RU" sz="2400"/>
              <a:t>Законодательство России регулирует условия работы молодых ребят в возрасте от 14 до 18 лет. Например, работодателям нельзя привлекать подростков к работе с вредными условиями труда, на подземные работы – в шахты, работу вахтовым методом. Также подросткам запрещено предлагать работу ИМ, ведь у них нет соответствующего документа. </a:t>
            </a:r>
            <a:br>
              <a:rPr lang="ru-RU" sz="2400"/>
            </a:br>
            <a:r>
              <a:rPr lang="ru-RU" sz="2400"/>
              <a:t>Кто такой ОН? </a:t>
            </a:r>
            <a:endParaRPr sz="2400"/>
          </a:p>
        </p:txBody>
      </p:sp>
      <p:sp>
        <p:nvSpPr>
          <p:cNvPr id="8"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smtClean="0">
                <a:solidFill>
                  <a:schemeClr val="accent1"/>
                </a:solidFill>
                <a:latin typeface="Ultra"/>
                <a:ea typeface="Ultra"/>
                <a:cs typeface="Ultra"/>
                <a:sym typeface="Ultra"/>
              </a:rPr>
              <a:t>Вопрос 1</a:t>
            </a:r>
            <a:endParaRPr lang="ru-RU" sz="4267" b="1" dirty="0">
              <a:solidFill>
                <a:schemeClr val="accent1"/>
              </a:solidFill>
              <a:latin typeface="Ultra"/>
              <a:ea typeface="Ultra"/>
              <a:cs typeface="Ultra"/>
              <a:sym typeface="Ultra"/>
            </a:endParaRPr>
          </a:p>
        </p:txBody>
      </p:sp>
      <p:sp>
        <p:nvSpPr>
          <p:cNvPr id="9"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spTree>
    <p:extLst>
      <p:ext uri="{BB962C8B-B14F-4D97-AF65-F5344CB8AC3E}">
        <p14:creationId xmlns:p14="http://schemas.microsoft.com/office/powerpoint/2010/main" val="386257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6" name="Google Shape;216;p12"/>
          <p:cNvSpPr txBox="1"/>
          <p:nvPr/>
        </p:nvSpPr>
        <p:spPr>
          <a:xfrm rot="516">
            <a:off x="720307" y="2173072"/>
            <a:ext cx="10277845" cy="1785981"/>
          </a:xfrm>
          <a:prstGeom prst="rect">
            <a:avLst/>
          </a:prstGeom>
          <a:noFill/>
          <a:ln>
            <a:noFill/>
          </a:ln>
        </p:spPr>
        <p:txBody>
          <a:bodyPr spcFirstLastPara="1" wrap="square" lIns="121900" tIns="121900" rIns="121900" bIns="121900" anchor="t" anchorCtr="0">
            <a:noAutofit/>
          </a:bodyPr>
          <a:lstStyle/>
          <a:p>
            <a:pPr>
              <a:buSzPts val="4800"/>
            </a:pPr>
            <a:r>
              <a:rPr lang="ru-RU" sz="2400"/>
              <a:t>Название этой профессии образовано от латинского слова “бегать, быстро передвигаться”. Одним из самых известных представителей этой профессии является древний грек Фидиппид, который быстрее всех сообщил афинянам о победе. Что это за профессия, если известно, что это одна из самых востребованных первых профессий у молодёжи?</a:t>
            </a:r>
            <a:endParaRPr sz="2400"/>
          </a:p>
        </p:txBody>
      </p:sp>
      <p:sp>
        <p:nvSpPr>
          <p:cNvPr id="217" name="Google Shape;217;p12"/>
          <p:cNvSpPr txBox="1"/>
          <p:nvPr/>
        </p:nvSpPr>
        <p:spPr>
          <a:xfrm rot="516">
            <a:off x="2669165" y="5405997"/>
            <a:ext cx="6616365" cy="706481"/>
          </a:xfrm>
          <a:prstGeom prst="rect">
            <a:avLst/>
          </a:prstGeom>
          <a:noFill/>
          <a:ln>
            <a:noFill/>
          </a:ln>
        </p:spPr>
        <p:txBody>
          <a:bodyPr spcFirstLastPara="1" wrap="square" lIns="121900" tIns="121900" rIns="121900" bIns="121900" anchor="ctr" anchorCtr="0">
            <a:noAutofit/>
          </a:bodyPr>
          <a:lstStyle/>
          <a:p>
            <a:pPr>
              <a:buClr>
                <a:srgbClr val="E6215A"/>
              </a:buClr>
              <a:buSzPts val="4800"/>
            </a:pPr>
            <a:r>
              <a:rPr lang="ru-RU" sz="2400" b="1">
                <a:solidFill>
                  <a:srgbClr val="E6215A"/>
                </a:solidFill>
              </a:rPr>
              <a:t>Ответ: курьер</a:t>
            </a:r>
            <a:endParaRPr sz="2400">
              <a:solidFill>
                <a:srgbClr val="E6215A"/>
              </a:solidFill>
            </a:endParaRPr>
          </a:p>
        </p:txBody>
      </p:sp>
      <p:sp>
        <p:nvSpPr>
          <p:cNvPr id="8"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2</a:t>
            </a:r>
            <a:endParaRPr lang="ru-RU" sz="4267" b="1" dirty="0">
              <a:solidFill>
                <a:schemeClr val="accent1"/>
              </a:solidFill>
              <a:latin typeface="Ultra"/>
              <a:ea typeface="Ultra"/>
              <a:cs typeface="Ultra"/>
              <a:sym typeface="Ultra"/>
            </a:endParaRPr>
          </a:p>
        </p:txBody>
      </p:sp>
      <p:sp>
        <p:nvSpPr>
          <p:cNvPr id="9"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spTree>
    <p:extLst>
      <p:ext uri="{BB962C8B-B14F-4D97-AF65-F5344CB8AC3E}">
        <p14:creationId xmlns:p14="http://schemas.microsoft.com/office/powerpoint/2010/main" val="372165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4" name="Google Shape;224;p13"/>
          <p:cNvSpPr txBox="1"/>
          <p:nvPr/>
        </p:nvSpPr>
        <p:spPr>
          <a:xfrm rot="516">
            <a:off x="720373" y="2083401"/>
            <a:ext cx="11046389" cy="2140262"/>
          </a:xfrm>
          <a:prstGeom prst="rect">
            <a:avLst/>
          </a:prstGeom>
          <a:noFill/>
          <a:ln>
            <a:noFill/>
          </a:ln>
        </p:spPr>
        <p:txBody>
          <a:bodyPr spcFirstLastPara="1" wrap="square" lIns="121900" tIns="121900" rIns="121900" bIns="121900" anchor="t" anchorCtr="0">
            <a:noAutofit/>
          </a:bodyPr>
          <a:lstStyle/>
          <a:p>
            <a:pPr>
              <a:buSzPts val="4800"/>
            </a:pPr>
            <a:r>
              <a:rPr lang="ru-RU" sz="2400"/>
              <a:t>Эта профессия появилась только в XIX веке. Первоначально, чтобы получить конечный продукт, нужно было стоять неподвижно и ждать около 10 минут. А сейчас можно получить результат за несколько секунд и подручными средствами и вне зависимости от возраста. Назовите эту профессию. </a:t>
            </a:r>
            <a:endParaRPr sz="2400"/>
          </a:p>
        </p:txBody>
      </p:sp>
      <p:sp>
        <p:nvSpPr>
          <p:cNvPr id="227" name="Google Shape;227;p13"/>
          <p:cNvSpPr txBox="1"/>
          <p:nvPr/>
        </p:nvSpPr>
        <p:spPr>
          <a:xfrm rot="516">
            <a:off x="2669165" y="5405997"/>
            <a:ext cx="6616365" cy="706481"/>
          </a:xfrm>
          <a:prstGeom prst="rect">
            <a:avLst/>
          </a:prstGeom>
          <a:noFill/>
          <a:ln>
            <a:noFill/>
          </a:ln>
        </p:spPr>
        <p:txBody>
          <a:bodyPr spcFirstLastPara="1" wrap="square" lIns="121900" tIns="121900" rIns="121900" bIns="121900" anchor="ctr" anchorCtr="0">
            <a:noAutofit/>
          </a:bodyPr>
          <a:lstStyle/>
          <a:p>
            <a:pPr>
              <a:buClr>
                <a:srgbClr val="E6215A"/>
              </a:buClr>
              <a:buSzPts val="4800"/>
            </a:pPr>
            <a:r>
              <a:rPr lang="ru-RU" sz="2400" b="1">
                <a:solidFill>
                  <a:srgbClr val="E6215A"/>
                </a:solidFill>
              </a:rPr>
              <a:t>Ответ: фотограф</a:t>
            </a:r>
            <a:endParaRPr sz="2400">
              <a:solidFill>
                <a:srgbClr val="E6215A"/>
              </a:solidFill>
            </a:endParaRPr>
          </a:p>
        </p:txBody>
      </p:sp>
      <p:sp>
        <p:nvSpPr>
          <p:cNvPr id="8"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3</a:t>
            </a:r>
            <a:endParaRPr lang="ru-RU" sz="4267" b="1" dirty="0">
              <a:solidFill>
                <a:schemeClr val="accent1"/>
              </a:solidFill>
              <a:latin typeface="Ultra"/>
              <a:ea typeface="Ultra"/>
              <a:cs typeface="Ultra"/>
              <a:sym typeface="Ultra"/>
            </a:endParaRPr>
          </a:p>
        </p:txBody>
      </p:sp>
      <p:sp>
        <p:nvSpPr>
          <p:cNvPr id="9"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spTree>
    <p:extLst>
      <p:ext uri="{BB962C8B-B14F-4D97-AF65-F5344CB8AC3E}">
        <p14:creationId xmlns:p14="http://schemas.microsoft.com/office/powerpoint/2010/main" val="327758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6" name="Google Shape;236;p14"/>
          <p:cNvSpPr txBox="1"/>
          <p:nvPr/>
        </p:nvSpPr>
        <p:spPr>
          <a:xfrm rot="516">
            <a:off x="720318" y="2172301"/>
            <a:ext cx="11039612" cy="2008271"/>
          </a:xfrm>
          <a:prstGeom prst="rect">
            <a:avLst/>
          </a:prstGeom>
          <a:noFill/>
          <a:ln>
            <a:noFill/>
          </a:ln>
        </p:spPr>
        <p:txBody>
          <a:bodyPr spcFirstLastPara="1" wrap="square" lIns="121900" tIns="121900" rIns="121900" bIns="121900" anchor="t" anchorCtr="0">
            <a:noAutofit/>
          </a:bodyPr>
          <a:lstStyle/>
          <a:p>
            <a:pPr>
              <a:buSzPts val="4800"/>
            </a:pPr>
            <a:r>
              <a:rPr lang="ru-RU" sz="2400"/>
              <a:t>Блогер Артемий Лебедев сравнивал эту работу с садоводством и так говорил о сложностях этой профессии: каждый день нужно сажать новые цветы, подрезать ветки у кустов, пропалывать сорняки, чтобы в результате сад или парк был прекрасным. Чтобы людям хотелось туда приходить и проводить там время. Самому юному представителю этой профессии в России всего 3 года. Что это за профессия? </a:t>
            </a:r>
            <a:endParaRPr sz="2400"/>
          </a:p>
        </p:txBody>
      </p:sp>
      <p:sp>
        <p:nvSpPr>
          <p:cNvPr id="237" name="Google Shape;237;p14"/>
          <p:cNvSpPr txBox="1"/>
          <p:nvPr/>
        </p:nvSpPr>
        <p:spPr>
          <a:xfrm rot="516">
            <a:off x="2669165" y="5405997"/>
            <a:ext cx="6616365" cy="706481"/>
          </a:xfrm>
          <a:prstGeom prst="rect">
            <a:avLst/>
          </a:prstGeom>
          <a:noFill/>
          <a:ln>
            <a:noFill/>
          </a:ln>
        </p:spPr>
        <p:txBody>
          <a:bodyPr spcFirstLastPara="1" wrap="square" lIns="121900" tIns="121900" rIns="121900" bIns="121900" anchor="ctr" anchorCtr="0">
            <a:noAutofit/>
          </a:bodyPr>
          <a:lstStyle/>
          <a:p>
            <a:pPr>
              <a:buClr>
                <a:srgbClr val="E6215A"/>
              </a:buClr>
              <a:buSzPts val="4800"/>
            </a:pPr>
            <a:r>
              <a:rPr lang="ru-RU" sz="2400" b="1">
                <a:solidFill>
                  <a:srgbClr val="E6215A"/>
                </a:solidFill>
              </a:rPr>
              <a:t>Ответ: блогер</a:t>
            </a:r>
            <a:endParaRPr sz="2400">
              <a:solidFill>
                <a:srgbClr val="E6215A"/>
              </a:solidFill>
            </a:endParaRPr>
          </a:p>
        </p:txBody>
      </p:sp>
      <p:sp>
        <p:nvSpPr>
          <p:cNvPr id="8"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4</a:t>
            </a:r>
            <a:endParaRPr lang="ru-RU" sz="4267" b="1" dirty="0">
              <a:solidFill>
                <a:schemeClr val="accent1"/>
              </a:solidFill>
              <a:latin typeface="Ultra"/>
              <a:ea typeface="Ultra"/>
              <a:cs typeface="Ultra"/>
              <a:sym typeface="Ultra"/>
            </a:endParaRPr>
          </a:p>
        </p:txBody>
      </p:sp>
      <p:sp>
        <p:nvSpPr>
          <p:cNvPr id="9"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spTree>
    <p:extLst>
      <p:ext uri="{BB962C8B-B14F-4D97-AF65-F5344CB8AC3E}">
        <p14:creationId xmlns:p14="http://schemas.microsoft.com/office/powerpoint/2010/main" val="107793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5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6" name="Google Shape;246;p15"/>
          <p:cNvSpPr txBox="1"/>
          <p:nvPr/>
        </p:nvSpPr>
        <p:spPr>
          <a:xfrm rot="516">
            <a:off x="720335" y="2172300"/>
            <a:ext cx="11039612" cy="1779205"/>
          </a:xfrm>
          <a:prstGeom prst="rect">
            <a:avLst/>
          </a:prstGeom>
          <a:noFill/>
          <a:ln>
            <a:noFill/>
          </a:ln>
        </p:spPr>
        <p:txBody>
          <a:bodyPr spcFirstLastPara="1" wrap="square" lIns="121900" tIns="121900" rIns="121900" bIns="121900" anchor="t" anchorCtr="0">
            <a:noAutofit/>
          </a:bodyPr>
          <a:lstStyle/>
          <a:p>
            <a:pPr>
              <a:buSzPts val="4800"/>
            </a:pPr>
            <a:r>
              <a:rPr lang="ru-RU" sz="2400"/>
              <a:t>Именно ИМ по профессии был Герасим из произведения И.С. Тургенева “Муму”, а могут быть и подростки. Другие ОНИ придумала Мэри Андерсон, когда наблюдала, как машинист в непогоду открывает своё окно и пытается улучшить видимость подручными средствами. Назовите ИХ.</a:t>
            </a:r>
            <a:endParaRPr sz="700"/>
          </a:p>
        </p:txBody>
      </p:sp>
      <p:sp>
        <p:nvSpPr>
          <p:cNvPr id="247" name="Google Shape;247;p15"/>
          <p:cNvSpPr txBox="1"/>
          <p:nvPr/>
        </p:nvSpPr>
        <p:spPr>
          <a:xfrm rot="516">
            <a:off x="2669165" y="5405997"/>
            <a:ext cx="6616365" cy="706481"/>
          </a:xfrm>
          <a:prstGeom prst="rect">
            <a:avLst/>
          </a:prstGeom>
          <a:noFill/>
          <a:ln>
            <a:noFill/>
          </a:ln>
        </p:spPr>
        <p:txBody>
          <a:bodyPr spcFirstLastPara="1" wrap="square" lIns="121900" tIns="121900" rIns="121900" bIns="121900" anchor="ctr" anchorCtr="0">
            <a:noAutofit/>
          </a:bodyPr>
          <a:lstStyle/>
          <a:p>
            <a:pPr>
              <a:buClr>
                <a:srgbClr val="E6215A"/>
              </a:buClr>
              <a:buSzPts val="4800"/>
            </a:pPr>
            <a:r>
              <a:rPr lang="ru-RU" sz="2400" b="1">
                <a:solidFill>
                  <a:srgbClr val="E6215A"/>
                </a:solidFill>
              </a:rPr>
              <a:t>Ответ: дворники</a:t>
            </a:r>
            <a:endParaRPr sz="2400">
              <a:solidFill>
                <a:srgbClr val="E6215A"/>
              </a:solidFill>
            </a:endParaRPr>
          </a:p>
        </p:txBody>
      </p:sp>
      <p:sp>
        <p:nvSpPr>
          <p:cNvPr id="8"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5</a:t>
            </a:r>
            <a:endParaRPr lang="ru-RU" sz="4267" b="1" dirty="0">
              <a:solidFill>
                <a:schemeClr val="accent1"/>
              </a:solidFill>
              <a:latin typeface="Ultra"/>
              <a:ea typeface="Ultra"/>
              <a:cs typeface="Ultra"/>
              <a:sym typeface="Ultra"/>
            </a:endParaRPr>
          </a:p>
        </p:txBody>
      </p:sp>
      <p:sp>
        <p:nvSpPr>
          <p:cNvPr id="9"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spTree>
    <p:extLst>
      <p:ext uri="{BB962C8B-B14F-4D97-AF65-F5344CB8AC3E}">
        <p14:creationId xmlns:p14="http://schemas.microsoft.com/office/powerpoint/2010/main" val="141723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fade">
                                      <p:cBhvr>
                                        <p:cTn id="7" dur="5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endParaRPr lang="ru-RU"/>
          </a:p>
        </p:txBody>
      </p:sp>
      <p:sp>
        <p:nvSpPr>
          <p:cNvPr id="3" name="Заголовок 2"/>
          <p:cNvSpPr>
            <a:spLocks noGrp="1"/>
          </p:cNvSpPr>
          <p:nvPr>
            <p:ph type="title"/>
          </p:nvPr>
        </p:nvSpPr>
        <p:spPr/>
        <p:txBody>
          <a:bodyPr/>
          <a:lstStyle/>
          <a:p>
            <a:r>
              <a:rPr lang="ru-RU" dirty="0" smtClean="0"/>
              <a:t>Раунд 2</a:t>
            </a:r>
            <a:endParaRPr lang="ru-RU" dirty="0"/>
          </a:p>
        </p:txBody>
      </p:sp>
      <p:sp>
        <p:nvSpPr>
          <p:cNvPr id="4" name="Текст 3"/>
          <p:cNvSpPr>
            <a:spLocks noGrp="1"/>
          </p:cNvSpPr>
          <p:nvPr>
            <p:ph type="body" idx="2"/>
          </p:nvPr>
        </p:nvSpPr>
        <p:spPr/>
        <p:txBody>
          <a:bodyPr/>
          <a:lstStyle/>
          <a:p>
            <a:endParaRPr lang="ru-RU"/>
          </a:p>
        </p:txBody>
      </p:sp>
      <p:pic>
        <p:nvPicPr>
          <p:cNvPr id="5" name="Google Shape;175;p3"/>
          <p:cNvPicPr preferRelativeResize="0"/>
          <p:nvPr/>
        </p:nvPicPr>
        <p:blipFill rotWithShape="1">
          <a:blip r:embed="rId2">
            <a:alphaModFix/>
          </a:blip>
          <a:srcRect b="41891"/>
          <a:stretch/>
        </p:blipFill>
        <p:spPr>
          <a:xfrm>
            <a:off x="7419976" y="1954403"/>
            <a:ext cx="4030208" cy="4294792"/>
          </a:xfrm>
          <a:prstGeom prst="rect">
            <a:avLst/>
          </a:prstGeom>
          <a:noFill/>
          <a:ln>
            <a:noFill/>
          </a:ln>
        </p:spPr>
      </p:pic>
      <p:pic>
        <p:nvPicPr>
          <p:cNvPr id="6" name="Google Shape;176;p3"/>
          <p:cNvPicPr preferRelativeResize="0"/>
          <p:nvPr/>
        </p:nvPicPr>
        <p:blipFill rotWithShape="1">
          <a:blip r:embed="rId3">
            <a:alphaModFix/>
          </a:blip>
          <a:srcRect/>
          <a:stretch/>
        </p:blipFill>
        <p:spPr>
          <a:xfrm>
            <a:off x="6454844" y="1954403"/>
            <a:ext cx="2199899" cy="1720222"/>
          </a:xfrm>
          <a:prstGeom prst="rect">
            <a:avLst/>
          </a:prstGeom>
          <a:noFill/>
          <a:ln>
            <a:noFill/>
          </a:ln>
        </p:spPr>
      </p:pic>
      <p:sp>
        <p:nvSpPr>
          <p:cNvPr id="8" name="Google Shape;129;p3"/>
          <p:cNvSpPr txBox="1">
            <a:spLocks/>
          </p:cNvSpPr>
          <p:nvPr/>
        </p:nvSpPr>
        <p:spPr>
          <a:xfrm>
            <a:off x="638612" y="2114528"/>
            <a:ext cx="4731877" cy="3302000"/>
          </a:xfrm>
          <a:prstGeom prst="rect">
            <a:avLst/>
          </a:prstGeom>
          <a:noFill/>
          <a:ln>
            <a:noFill/>
          </a:ln>
        </p:spPr>
        <p:txBody>
          <a:bodyPr spcFirstLastPara="1" wrap="square" lIns="25400" tIns="25400" rIns="25400" bIns="25400" anchor="ctr"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nSpc>
                <a:spcPct val="100000"/>
              </a:lnSpc>
              <a:spcBef>
                <a:spcPts val="0"/>
              </a:spcBef>
              <a:buClr>
                <a:srgbClr val="004F9E"/>
              </a:buClr>
              <a:buSzPts val="20000"/>
              <a:buFont typeface="Arial"/>
              <a:buNone/>
            </a:pPr>
            <a:r>
              <a:rPr lang="ru-RU" sz="8000" b="1" dirty="0" smtClean="0">
                <a:solidFill>
                  <a:schemeClr val="accent1"/>
                </a:solidFill>
                <a:latin typeface="Arial Black"/>
                <a:ea typeface="Arial Black"/>
                <a:cs typeface="Arial Black"/>
                <a:sym typeface="Arial Black"/>
              </a:rPr>
              <a:t>Первые траты</a:t>
            </a:r>
            <a:endParaRPr lang="ru-RU" sz="8000" b="1" dirty="0">
              <a:solidFill>
                <a:schemeClr val="accent1"/>
              </a:solidFill>
              <a:latin typeface="Arial Black"/>
              <a:ea typeface="Arial Black"/>
              <a:cs typeface="Arial Black"/>
              <a:sym typeface="Arial Black"/>
            </a:endParaRPr>
          </a:p>
        </p:txBody>
      </p:sp>
      <p:pic>
        <p:nvPicPr>
          <p:cNvPr id="9" name="Google Shape;253;p16"/>
          <p:cNvPicPr preferRelativeResize="0"/>
          <p:nvPr/>
        </p:nvPicPr>
        <p:blipFill rotWithShape="1">
          <a:blip r:embed="rId4">
            <a:alphaModFix/>
          </a:blip>
          <a:srcRect t="24043"/>
          <a:stretch/>
        </p:blipFill>
        <p:spPr>
          <a:xfrm rot="19574715">
            <a:off x="6902732" y="2065732"/>
            <a:ext cx="908566" cy="1435756"/>
          </a:xfrm>
          <a:prstGeom prst="rect">
            <a:avLst/>
          </a:prstGeom>
          <a:noFill/>
          <a:ln>
            <a:noFill/>
          </a:ln>
        </p:spPr>
      </p:pic>
    </p:spTree>
    <p:extLst>
      <p:ext uri="{BB962C8B-B14F-4D97-AF65-F5344CB8AC3E}">
        <p14:creationId xmlns:p14="http://schemas.microsoft.com/office/powerpoint/2010/main" val="3347472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7"/>
          <p:cNvSpPr txBox="1">
            <a:spLocks noGrp="1"/>
          </p:cNvSpPr>
          <p:nvPr>
            <p:ph type="ctrTitle" idx="4294967295"/>
          </p:nvPr>
        </p:nvSpPr>
        <p:spPr>
          <a:xfrm rot="516">
            <a:off x="720631" y="2160678"/>
            <a:ext cx="11039321" cy="2449427"/>
          </a:xfrm>
          <a:prstGeom prst="rect">
            <a:avLst/>
          </a:prstGeom>
          <a:noFill/>
          <a:ln>
            <a:noFill/>
          </a:ln>
        </p:spPr>
        <p:txBody>
          <a:bodyPr spcFirstLastPara="1" wrap="square" lIns="121900" tIns="121900" rIns="121900" bIns="121900" anchor="t" anchorCtr="0">
            <a:noAutofit/>
          </a:bodyPr>
          <a:lstStyle/>
          <a:p>
            <a:pPr>
              <a:lnSpc>
                <a:spcPct val="100000"/>
              </a:lnSpc>
              <a:buSzPts val="4800"/>
            </a:pPr>
            <a:r>
              <a:rPr lang="ru-RU" sz="2400">
                <a:latin typeface="Arial"/>
                <a:ea typeface="Arial"/>
                <a:cs typeface="Arial"/>
                <a:sym typeface="Arial"/>
              </a:rPr>
              <a:t>Все накопленные деньги одного маленького мальчика были потрачены на леденцы, засахаренные орешки и шоколад, но не для себя, а для лечения друга. Хотя первоначальная финансовая цель была совсем другая –  покупка собаки. Назовите этого друга одной из самых распространённых шведских фамилий, а также его место жительства. </a:t>
            </a:r>
            <a:endParaRPr sz="2400">
              <a:latin typeface="Arial"/>
              <a:ea typeface="Arial"/>
              <a:cs typeface="Arial"/>
              <a:sym typeface="Arial"/>
            </a:endParaRPr>
          </a:p>
        </p:txBody>
      </p:sp>
      <p:sp>
        <p:nvSpPr>
          <p:cNvPr id="9"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smtClean="0">
                <a:solidFill>
                  <a:schemeClr val="accent1"/>
                </a:solidFill>
                <a:latin typeface="Ultra"/>
                <a:ea typeface="Ultra"/>
                <a:cs typeface="Ultra"/>
                <a:sym typeface="Ultra"/>
              </a:rPr>
              <a:t>Вопрос 1</a:t>
            </a:r>
            <a:endParaRPr lang="ru-RU" sz="4267" b="1" dirty="0">
              <a:solidFill>
                <a:schemeClr val="accent1"/>
              </a:solidFill>
              <a:latin typeface="Ultra"/>
              <a:ea typeface="Ultra"/>
              <a:cs typeface="Ultra"/>
              <a:sym typeface="Ultra"/>
            </a:endParaRPr>
          </a:p>
        </p:txBody>
      </p:sp>
      <p:sp>
        <p:nvSpPr>
          <p:cNvPr id="10"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pic>
        <p:nvPicPr>
          <p:cNvPr id="6"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9838165" y="5697650"/>
            <a:ext cx="1928386" cy="358699"/>
          </a:xfrm>
          <a:prstGeom prst="rect">
            <a:avLst/>
          </a:prstGeom>
        </p:spPr>
      </p:pic>
    </p:spTree>
    <p:extLst>
      <p:ext uri="{BB962C8B-B14F-4D97-AF65-F5344CB8AC3E}">
        <p14:creationId xmlns:p14="http://schemas.microsoft.com/office/powerpoint/2010/main" val="160043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8"/>
          <p:cNvSpPr txBox="1">
            <a:spLocks noGrp="1"/>
          </p:cNvSpPr>
          <p:nvPr>
            <p:ph type="ctrTitle" idx="4294967295"/>
          </p:nvPr>
        </p:nvSpPr>
        <p:spPr>
          <a:xfrm rot="516">
            <a:off x="720297" y="2172268"/>
            <a:ext cx="11039656" cy="2127583"/>
          </a:xfrm>
          <a:prstGeom prst="rect">
            <a:avLst/>
          </a:prstGeom>
          <a:noFill/>
          <a:ln>
            <a:noFill/>
          </a:ln>
        </p:spPr>
        <p:txBody>
          <a:bodyPr spcFirstLastPara="1" wrap="square" lIns="121900" tIns="121900" rIns="121900" bIns="121900" anchor="t" anchorCtr="0">
            <a:noAutofit/>
          </a:bodyPr>
          <a:lstStyle/>
          <a:p>
            <a:pPr>
              <a:lnSpc>
                <a:spcPct val="100000"/>
              </a:lnSpc>
              <a:buSzPts val="4800"/>
            </a:pPr>
            <a:r>
              <a:rPr lang="ru-RU" sz="2400">
                <a:latin typeface="Arial"/>
                <a:ea typeface="Arial"/>
                <a:cs typeface="Arial"/>
                <a:sym typeface="Arial"/>
              </a:rPr>
              <a:t>Этот шотландец заработал первые деньги – 10 центов, работая чистильщиком обуви, а после сказочно разбогател на добыче золота, алмазов и нефти. Однако ни богатство, ни известность не помогли ему заполучить звезду на Аллее Славы в Голливуде – это удалось лишь его племяннику Дональду. Назовите фамилию любого из них.</a:t>
            </a:r>
            <a:endParaRPr sz="2400">
              <a:latin typeface="Arial"/>
              <a:ea typeface="Arial"/>
              <a:cs typeface="Arial"/>
              <a:sym typeface="Arial"/>
            </a:endParaRPr>
          </a:p>
        </p:txBody>
      </p:sp>
      <p:sp>
        <p:nvSpPr>
          <p:cNvPr id="9"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2</a:t>
            </a:r>
            <a:endParaRPr lang="ru-RU" sz="4267" b="1" dirty="0">
              <a:solidFill>
                <a:schemeClr val="accent1"/>
              </a:solidFill>
              <a:latin typeface="Ultra"/>
              <a:ea typeface="Ultra"/>
              <a:cs typeface="Ultra"/>
              <a:sym typeface="Ultra"/>
            </a:endParaRPr>
          </a:p>
        </p:txBody>
      </p:sp>
      <p:sp>
        <p:nvSpPr>
          <p:cNvPr id="10"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pic>
        <p:nvPicPr>
          <p:cNvPr id="6"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9838165" y="5697650"/>
            <a:ext cx="1928386" cy="358699"/>
          </a:xfrm>
          <a:prstGeom prst="rect">
            <a:avLst/>
          </a:prstGeom>
        </p:spPr>
      </p:pic>
    </p:spTree>
    <p:extLst>
      <p:ext uri="{BB962C8B-B14F-4D97-AF65-F5344CB8AC3E}">
        <p14:creationId xmlns:p14="http://schemas.microsoft.com/office/powerpoint/2010/main" val="288544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9"/>
          <p:cNvSpPr txBox="1">
            <a:spLocks noGrp="1"/>
          </p:cNvSpPr>
          <p:nvPr>
            <p:ph type="ctrTitle" idx="4294967295"/>
          </p:nvPr>
        </p:nvSpPr>
        <p:spPr>
          <a:xfrm rot="516">
            <a:off x="720264" y="2172267"/>
            <a:ext cx="11039644" cy="2617437"/>
          </a:xfrm>
          <a:prstGeom prst="rect">
            <a:avLst/>
          </a:prstGeom>
          <a:noFill/>
          <a:ln>
            <a:noFill/>
          </a:ln>
        </p:spPr>
        <p:txBody>
          <a:bodyPr spcFirstLastPara="1" wrap="square" lIns="121900" tIns="121900" rIns="121900" bIns="121900" anchor="t" anchorCtr="0">
            <a:noAutofit/>
          </a:bodyPr>
          <a:lstStyle/>
          <a:p>
            <a:pPr>
              <a:lnSpc>
                <a:spcPct val="100000"/>
              </a:lnSpc>
              <a:buSzPts val="4800"/>
            </a:pPr>
            <a:r>
              <a:rPr lang="ru-RU" sz="2400">
                <a:latin typeface="Arial"/>
                <a:ea typeface="Arial"/>
                <a:cs typeface="Arial"/>
                <a:sym typeface="Arial"/>
              </a:rPr>
              <a:t>Первые деньги, доступ к которым этот мальчик получил только в 11 лет, он тут же инвестировал в своё образование - купил учебники, школьную форму и другие необходимые для учёбы приспособления. Ему также было разрешено привезти с собой в школу домашнее животное, а вот транспортные средства иметь при себе первокурсникам запрещалось. </a:t>
            </a:r>
            <a:br>
              <a:rPr lang="ru-RU" sz="2400">
                <a:latin typeface="Arial"/>
                <a:ea typeface="Arial"/>
                <a:cs typeface="Arial"/>
                <a:sym typeface="Arial"/>
              </a:rPr>
            </a:br>
            <a:r>
              <a:rPr lang="ru-RU" sz="2400">
                <a:latin typeface="Arial"/>
                <a:ea typeface="Arial"/>
                <a:cs typeface="Arial"/>
                <a:sym typeface="Arial"/>
              </a:rPr>
              <a:t>Где собирался учиться этот мальчик? </a:t>
            </a:r>
            <a:endParaRPr sz="2400">
              <a:latin typeface="Arial"/>
              <a:ea typeface="Arial"/>
              <a:cs typeface="Arial"/>
              <a:sym typeface="Arial"/>
            </a:endParaRPr>
          </a:p>
        </p:txBody>
      </p:sp>
      <p:sp>
        <p:nvSpPr>
          <p:cNvPr id="9"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3</a:t>
            </a:r>
            <a:endParaRPr lang="ru-RU" sz="4267" b="1" dirty="0">
              <a:solidFill>
                <a:schemeClr val="accent1"/>
              </a:solidFill>
              <a:latin typeface="Ultra"/>
              <a:ea typeface="Ultra"/>
              <a:cs typeface="Ultra"/>
              <a:sym typeface="Ultra"/>
            </a:endParaRPr>
          </a:p>
        </p:txBody>
      </p:sp>
      <p:sp>
        <p:nvSpPr>
          <p:cNvPr id="10"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pic>
        <p:nvPicPr>
          <p:cNvPr id="6"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9838165" y="5697650"/>
            <a:ext cx="1928386" cy="358699"/>
          </a:xfrm>
          <a:prstGeom prst="rect">
            <a:avLst/>
          </a:prstGeom>
        </p:spPr>
      </p:pic>
    </p:spTree>
    <p:extLst>
      <p:ext uri="{BB962C8B-B14F-4D97-AF65-F5344CB8AC3E}">
        <p14:creationId xmlns:p14="http://schemas.microsoft.com/office/powerpoint/2010/main" val="361014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0"/>
          <p:cNvSpPr txBox="1">
            <a:spLocks noGrp="1"/>
          </p:cNvSpPr>
          <p:nvPr>
            <p:ph type="ctrTitle" idx="4294967295"/>
          </p:nvPr>
        </p:nvSpPr>
        <p:spPr>
          <a:xfrm rot="516">
            <a:off x="720289" y="2172265"/>
            <a:ext cx="11039661" cy="2171128"/>
          </a:xfrm>
          <a:prstGeom prst="rect">
            <a:avLst/>
          </a:prstGeom>
          <a:noFill/>
          <a:ln>
            <a:noFill/>
          </a:ln>
        </p:spPr>
        <p:txBody>
          <a:bodyPr spcFirstLastPara="1" wrap="square" lIns="121900" tIns="121900" rIns="121900" bIns="121900" anchor="t" anchorCtr="0">
            <a:noAutofit/>
          </a:bodyPr>
          <a:lstStyle/>
          <a:p>
            <a:pPr>
              <a:lnSpc>
                <a:spcPct val="100000"/>
              </a:lnSpc>
              <a:buSzPts val="4800"/>
            </a:pPr>
            <a:r>
              <a:rPr lang="ru-RU" sz="2400">
                <a:latin typeface="Arial"/>
                <a:ea typeface="Arial"/>
                <a:cs typeface="Arial"/>
                <a:sym typeface="Arial"/>
              </a:rPr>
              <a:t>А вот этот герой поступил необдуманно, и деньги от продажи азбуки решил потратить на развлечения. Вследствие своих опрометчивых решений он чуть было не попал в долговое рабство и даже угодил в лапы мошенников! Но одна мудрая старушка помогла ему и открыла дверь в светлое будущее. Скажите, как его зовут? </a:t>
            </a:r>
            <a:endParaRPr sz="2400">
              <a:latin typeface="Arial"/>
              <a:ea typeface="Arial"/>
              <a:cs typeface="Arial"/>
              <a:sym typeface="Arial"/>
            </a:endParaRPr>
          </a:p>
        </p:txBody>
      </p:sp>
      <p:sp>
        <p:nvSpPr>
          <p:cNvPr id="9"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4</a:t>
            </a:r>
            <a:endParaRPr lang="ru-RU" sz="4267" b="1" dirty="0">
              <a:solidFill>
                <a:schemeClr val="accent1"/>
              </a:solidFill>
              <a:latin typeface="Ultra"/>
              <a:ea typeface="Ultra"/>
              <a:cs typeface="Ultra"/>
              <a:sym typeface="Ultra"/>
            </a:endParaRPr>
          </a:p>
        </p:txBody>
      </p:sp>
      <p:sp>
        <p:nvSpPr>
          <p:cNvPr id="10"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pic>
        <p:nvPicPr>
          <p:cNvPr id="6"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9838165" y="5697650"/>
            <a:ext cx="1928386" cy="358699"/>
          </a:xfrm>
          <a:prstGeom prst="rect">
            <a:avLst/>
          </a:prstGeom>
        </p:spPr>
      </p:pic>
    </p:spTree>
    <p:extLst>
      <p:ext uri="{BB962C8B-B14F-4D97-AF65-F5344CB8AC3E}">
        <p14:creationId xmlns:p14="http://schemas.microsoft.com/office/powerpoint/2010/main" val="82828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Black"/>
              <a:buNone/>
            </a:pPr>
            <a:r>
              <a:rPr lang="ru-RU" sz="3600" dirty="0" smtClean="0"/>
              <a:t>Ход игры</a:t>
            </a:r>
            <a:endParaRPr sz="3600" dirty="0"/>
          </a:p>
        </p:txBody>
      </p:sp>
      <p:sp>
        <p:nvSpPr>
          <p:cNvPr id="28" name="Google Shape;100;p2"/>
          <p:cNvSpPr txBox="1"/>
          <p:nvPr/>
        </p:nvSpPr>
        <p:spPr>
          <a:xfrm>
            <a:off x="176464" y="1935971"/>
            <a:ext cx="3389516" cy="1107996"/>
          </a:xfrm>
          <a:prstGeom prst="rect">
            <a:avLst/>
          </a:prstGeom>
          <a:noFill/>
          <a:ln>
            <a:noFill/>
          </a:ln>
        </p:spPr>
        <p:txBody>
          <a:bodyPr spcFirstLastPara="1" wrap="square" lIns="0" tIns="0" rIns="0" bIns="0" anchor="t" anchorCtr="0">
            <a:spAutoFit/>
          </a:bodyPr>
          <a:lstStyle/>
          <a:p>
            <a:pPr algn="r">
              <a:buSzPts val="4800"/>
            </a:pPr>
            <a:r>
              <a:rPr lang="ru-RU" sz="2400"/>
              <a:t>Вопросы на логику, чувство юмора и эрудицию! </a:t>
            </a:r>
            <a:endParaRPr sz="700"/>
          </a:p>
        </p:txBody>
      </p:sp>
      <p:sp>
        <p:nvSpPr>
          <p:cNvPr id="29" name="Google Shape;101;p2"/>
          <p:cNvSpPr/>
          <p:nvPr/>
        </p:nvSpPr>
        <p:spPr>
          <a:xfrm>
            <a:off x="3831586" y="2203872"/>
            <a:ext cx="645471" cy="645471"/>
          </a:xfrm>
          <a:prstGeom prst="ellipse">
            <a:avLst/>
          </a:prstGeom>
          <a:solidFill>
            <a:srgbClr val="E6215A"/>
          </a:solidFill>
          <a:ln>
            <a:noFill/>
          </a:ln>
          <a:effectLst>
            <a:outerShdw blurRad="203200" dist="38100" dir="5400000" algn="t" rotWithShape="0">
              <a:srgbClr val="000000">
                <a:alpha val="40000"/>
              </a:srgbClr>
            </a:outerShdw>
          </a:effectLst>
        </p:spPr>
        <p:txBody>
          <a:bodyPr spcFirstLastPara="1" wrap="square" lIns="45713" tIns="22850" rIns="45713" bIns="22850" anchor="ctr" anchorCtr="0">
            <a:noAutofit/>
          </a:bodyPr>
          <a:lstStyle/>
          <a:p>
            <a:pPr algn="ctr">
              <a:buSzPts val="3600"/>
            </a:pPr>
            <a:endParaRPr sz="1800">
              <a:solidFill>
                <a:srgbClr val="FBFBFB"/>
              </a:solidFill>
              <a:latin typeface="Calibri"/>
              <a:ea typeface="Calibri"/>
              <a:cs typeface="Calibri"/>
              <a:sym typeface="Calibri"/>
            </a:endParaRPr>
          </a:p>
        </p:txBody>
      </p:sp>
      <p:sp>
        <p:nvSpPr>
          <p:cNvPr id="30" name="Google Shape;102;p2"/>
          <p:cNvSpPr/>
          <p:nvPr/>
        </p:nvSpPr>
        <p:spPr>
          <a:xfrm>
            <a:off x="4001283" y="2399228"/>
            <a:ext cx="306076" cy="254758"/>
          </a:xfrm>
          <a:custGeom>
            <a:avLst/>
            <a:gdLst/>
            <a:ahLst/>
            <a:cxnLst/>
            <a:rect l="l" t="t" r="r" b="b"/>
            <a:pathLst>
              <a:path w="21600" h="21600" extrusionOk="0">
                <a:moveTo>
                  <a:pt x="21600" y="17212"/>
                </a:moveTo>
                <a:cubicBezTo>
                  <a:pt x="21600" y="17887"/>
                  <a:pt x="21319" y="18562"/>
                  <a:pt x="21039" y="18562"/>
                </a:cubicBezTo>
                <a:cubicBezTo>
                  <a:pt x="16551" y="21262"/>
                  <a:pt x="16551" y="21262"/>
                  <a:pt x="16551" y="21262"/>
                </a:cubicBezTo>
                <a:cubicBezTo>
                  <a:pt x="16270" y="21600"/>
                  <a:pt x="16270" y="21600"/>
                  <a:pt x="15990" y="21600"/>
                </a:cubicBezTo>
                <a:cubicBezTo>
                  <a:pt x="15709" y="21600"/>
                  <a:pt x="15429" y="21600"/>
                  <a:pt x="15429" y="21262"/>
                </a:cubicBezTo>
                <a:cubicBezTo>
                  <a:pt x="10940" y="18562"/>
                  <a:pt x="10940" y="18562"/>
                  <a:pt x="10940" y="18562"/>
                </a:cubicBezTo>
                <a:cubicBezTo>
                  <a:pt x="10940" y="18562"/>
                  <a:pt x="10940" y="18562"/>
                  <a:pt x="10940" y="18562"/>
                </a:cubicBezTo>
                <a:cubicBezTo>
                  <a:pt x="10940" y="18562"/>
                  <a:pt x="10660" y="18562"/>
                  <a:pt x="10660" y="18562"/>
                </a:cubicBezTo>
                <a:cubicBezTo>
                  <a:pt x="6171" y="21262"/>
                  <a:pt x="6171" y="21262"/>
                  <a:pt x="6171" y="21262"/>
                </a:cubicBezTo>
                <a:cubicBezTo>
                  <a:pt x="6171" y="21600"/>
                  <a:pt x="5891" y="21600"/>
                  <a:pt x="5610" y="21600"/>
                </a:cubicBezTo>
                <a:cubicBezTo>
                  <a:pt x="5610" y="21600"/>
                  <a:pt x="5330" y="21600"/>
                  <a:pt x="5049" y="21262"/>
                </a:cubicBezTo>
                <a:cubicBezTo>
                  <a:pt x="561" y="18562"/>
                  <a:pt x="561" y="18562"/>
                  <a:pt x="561" y="18562"/>
                </a:cubicBezTo>
                <a:cubicBezTo>
                  <a:pt x="281" y="18562"/>
                  <a:pt x="0" y="17887"/>
                  <a:pt x="0" y="17212"/>
                </a:cubicBezTo>
                <a:cubicBezTo>
                  <a:pt x="0" y="12487"/>
                  <a:pt x="0" y="12487"/>
                  <a:pt x="0" y="12487"/>
                </a:cubicBezTo>
                <a:cubicBezTo>
                  <a:pt x="0" y="11812"/>
                  <a:pt x="281" y="11137"/>
                  <a:pt x="842" y="10800"/>
                </a:cubicBezTo>
                <a:cubicBezTo>
                  <a:pt x="5049" y="8775"/>
                  <a:pt x="5049" y="8775"/>
                  <a:pt x="5049" y="8775"/>
                </a:cubicBezTo>
                <a:cubicBezTo>
                  <a:pt x="5049" y="3713"/>
                  <a:pt x="5049" y="3713"/>
                  <a:pt x="5049" y="3713"/>
                </a:cubicBezTo>
                <a:cubicBezTo>
                  <a:pt x="5049" y="3375"/>
                  <a:pt x="5330" y="2700"/>
                  <a:pt x="5891" y="2363"/>
                </a:cubicBezTo>
                <a:cubicBezTo>
                  <a:pt x="10379" y="0"/>
                  <a:pt x="10379" y="0"/>
                  <a:pt x="10379" y="0"/>
                </a:cubicBezTo>
                <a:cubicBezTo>
                  <a:pt x="10379" y="0"/>
                  <a:pt x="10660" y="0"/>
                  <a:pt x="10940" y="0"/>
                </a:cubicBezTo>
                <a:cubicBezTo>
                  <a:pt x="10940" y="0"/>
                  <a:pt x="11221" y="0"/>
                  <a:pt x="11221" y="0"/>
                </a:cubicBezTo>
                <a:cubicBezTo>
                  <a:pt x="15709" y="2363"/>
                  <a:pt x="15709" y="2363"/>
                  <a:pt x="15709" y="2363"/>
                </a:cubicBezTo>
                <a:cubicBezTo>
                  <a:pt x="16270" y="2700"/>
                  <a:pt x="16551" y="3375"/>
                  <a:pt x="16551" y="3713"/>
                </a:cubicBezTo>
                <a:cubicBezTo>
                  <a:pt x="16551" y="8775"/>
                  <a:pt x="16551" y="8775"/>
                  <a:pt x="16551" y="8775"/>
                </a:cubicBezTo>
                <a:cubicBezTo>
                  <a:pt x="21039" y="10800"/>
                  <a:pt x="21039" y="10800"/>
                  <a:pt x="21039" y="10800"/>
                </a:cubicBezTo>
                <a:cubicBezTo>
                  <a:pt x="21319" y="11137"/>
                  <a:pt x="21600" y="11812"/>
                  <a:pt x="21600" y="12487"/>
                </a:cubicBezTo>
                <a:lnTo>
                  <a:pt x="21600" y="17212"/>
                </a:lnTo>
                <a:close/>
                <a:moveTo>
                  <a:pt x="9818" y="12150"/>
                </a:moveTo>
                <a:cubicBezTo>
                  <a:pt x="5610" y="10125"/>
                  <a:pt x="5610" y="10125"/>
                  <a:pt x="5610" y="10125"/>
                </a:cubicBezTo>
                <a:cubicBezTo>
                  <a:pt x="1683" y="12150"/>
                  <a:pt x="1683" y="12150"/>
                  <a:pt x="1683" y="12150"/>
                </a:cubicBezTo>
                <a:cubicBezTo>
                  <a:pt x="5610" y="14175"/>
                  <a:pt x="5610" y="14175"/>
                  <a:pt x="5610" y="14175"/>
                </a:cubicBezTo>
                <a:lnTo>
                  <a:pt x="9818" y="12150"/>
                </a:lnTo>
                <a:close/>
                <a:moveTo>
                  <a:pt x="10099" y="17212"/>
                </a:moveTo>
                <a:cubicBezTo>
                  <a:pt x="10099" y="13500"/>
                  <a:pt x="10099" y="13500"/>
                  <a:pt x="10099" y="13500"/>
                </a:cubicBezTo>
                <a:cubicBezTo>
                  <a:pt x="6452" y="15525"/>
                  <a:pt x="6452" y="15525"/>
                  <a:pt x="6452" y="15525"/>
                </a:cubicBezTo>
                <a:cubicBezTo>
                  <a:pt x="6452" y="19575"/>
                  <a:pt x="6452" y="19575"/>
                  <a:pt x="6452" y="19575"/>
                </a:cubicBezTo>
                <a:lnTo>
                  <a:pt x="10099" y="17212"/>
                </a:lnTo>
                <a:close/>
                <a:moveTo>
                  <a:pt x="15148" y="3713"/>
                </a:moveTo>
                <a:cubicBezTo>
                  <a:pt x="10940" y="1688"/>
                  <a:pt x="10940" y="1688"/>
                  <a:pt x="10940" y="1688"/>
                </a:cubicBezTo>
                <a:cubicBezTo>
                  <a:pt x="6452" y="3713"/>
                  <a:pt x="6452" y="3713"/>
                  <a:pt x="6452" y="3713"/>
                </a:cubicBezTo>
                <a:cubicBezTo>
                  <a:pt x="10940" y="6075"/>
                  <a:pt x="10940" y="6075"/>
                  <a:pt x="10940" y="6075"/>
                </a:cubicBezTo>
                <a:lnTo>
                  <a:pt x="15148" y="3713"/>
                </a:lnTo>
                <a:close/>
                <a:moveTo>
                  <a:pt x="15429" y="8775"/>
                </a:moveTo>
                <a:cubicBezTo>
                  <a:pt x="15429" y="5400"/>
                  <a:pt x="15429" y="5400"/>
                  <a:pt x="15429" y="5400"/>
                </a:cubicBezTo>
                <a:cubicBezTo>
                  <a:pt x="11501" y="7425"/>
                  <a:pt x="11501" y="7425"/>
                  <a:pt x="11501" y="7425"/>
                </a:cubicBezTo>
                <a:cubicBezTo>
                  <a:pt x="11501" y="10800"/>
                  <a:pt x="11501" y="10800"/>
                  <a:pt x="11501" y="10800"/>
                </a:cubicBezTo>
                <a:lnTo>
                  <a:pt x="15429" y="8775"/>
                </a:lnTo>
                <a:close/>
                <a:moveTo>
                  <a:pt x="19917" y="12150"/>
                </a:moveTo>
                <a:cubicBezTo>
                  <a:pt x="15990" y="10125"/>
                  <a:pt x="15990" y="10125"/>
                  <a:pt x="15990" y="10125"/>
                </a:cubicBezTo>
                <a:cubicBezTo>
                  <a:pt x="11782" y="12150"/>
                  <a:pt x="11782" y="12150"/>
                  <a:pt x="11782" y="12150"/>
                </a:cubicBezTo>
                <a:cubicBezTo>
                  <a:pt x="15990" y="14175"/>
                  <a:pt x="15990" y="14175"/>
                  <a:pt x="15990" y="14175"/>
                </a:cubicBezTo>
                <a:lnTo>
                  <a:pt x="19917" y="12150"/>
                </a:lnTo>
                <a:close/>
                <a:moveTo>
                  <a:pt x="20478" y="17212"/>
                </a:moveTo>
                <a:cubicBezTo>
                  <a:pt x="20478" y="13500"/>
                  <a:pt x="20478" y="13500"/>
                  <a:pt x="20478" y="13500"/>
                </a:cubicBezTo>
                <a:cubicBezTo>
                  <a:pt x="16551" y="15525"/>
                  <a:pt x="16551" y="15525"/>
                  <a:pt x="16551" y="15525"/>
                </a:cubicBezTo>
                <a:cubicBezTo>
                  <a:pt x="16551" y="19575"/>
                  <a:pt x="16551" y="19575"/>
                  <a:pt x="16551" y="19575"/>
                </a:cubicBezTo>
                <a:lnTo>
                  <a:pt x="20478" y="17212"/>
                </a:lnTo>
                <a:close/>
              </a:path>
            </a:pathLst>
          </a:custGeom>
          <a:solidFill>
            <a:schemeClr val="lt1"/>
          </a:solidFill>
          <a:ln>
            <a:noFill/>
          </a:ln>
        </p:spPr>
        <p:txBody>
          <a:bodyPr spcFirstLastPara="1" wrap="square" lIns="45713" tIns="45713" rIns="45713" bIns="45713" anchor="t" anchorCtr="0">
            <a:noAutofit/>
          </a:bodyPr>
          <a:lstStyle/>
          <a:p>
            <a:pPr>
              <a:buSzPts val="4800"/>
            </a:pPr>
            <a:endParaRPr sz="2400">
              <a:latin typeface="Calibri"/>
              <a:ea typeface="Calibri"/>
              <a:cs typeface="Calibri"/>
              <a:sym typeface="Calibri"/>
            </a:endParaRPr>
          </a:p>
        </p:txBody>
      </p:sp>
      <p:sp>
        <p:nvSpPr>
          <p:cNvPr id="31" name="Google Shape;103;p2"/>
          <p:cNvSpPr txBox="1"/>
          <p:nvPr/>
        </p:nvSpPr>
        <p:spPr>
          <a:xfrm>
            <a:off x="8580959" y="2586453"/>
            <a:ext cx="3230292" cy="738664"/>
          </a:xfrm>
          <a:prstGeom prst="rect">
            <a:avLst/>
          </a:prstGeom>
          <a:noFill/>
          <a:ln>
            <a:noFill/>
          </a:ln>
        </p:spPr>
        <p:txBody>
          <a:bodyPr spcFirstLastPara="1" wrap="square" lIns="0" tIns="0" rIns="0" bIns="0" anchor="t" anchorCtr="0">
            <a:spAutoFit/>
          </a:bodyPr>
          <a:lstStyle/>
          <a:p>
            <a:pPr>
              <a:buSzPts val="4800"/>
            </a:pPr>
            <a:r>
              <a:rPr lang="ru-RU" sz="2400"/>
              <a:t>Ответы сдаются </a:t>
            </a:r>
            <a:br>
              <a:rPr lang="ru-RU" sz="2400"/>
            </a:br>
            <a:r>
              <a:rPr lang="ru-RU" sz="2400"/>
              <a:t>в конце раунда</a:t>
            </a:r>
            <a:endParaRPr sz="700"/>
          </a:p>
        </p:txBody>
      </p:sp>
      <p:sp>
        <p:nvSpPr>
          <p:cNvPr id="32" name="Google Shape;104;p2"/>
          <p:cNvSpPr/>
          <p:nvPr/>
        </p:nvSpPr>
        <p:spPr>
          <a:xfrm>
            <a:off x="7724893" y="2641094"/>
            <a:ext cx="645471" cy="645471"/>
          </a:xfrm>
          <a:prstGeom prst="ellipse">
            <a:avLst/>
          </a:prstGeom>
          <a:solidFill>
            <a:srgbClr val="66C8FF"/>
          </a:solidFill>
          <a:ln>
            <a:noFill/>
          </a:ln>
          <a:effectLst>
            <a:outerShdw blurRad="203200" dist="38100" dir="5400000" algn="t" rotWithShape="0">
              <a:srgbClr val="000000">
                <a:alpha val="40000"/>
              </a:srgbClr>
            </a:outerShdw>
          </a:effectLst>
        </p:spPr>
        <p:txBody>
          <a:bodyPr spcFirstLastPara="1" wrap="square" lIns="45713" tIns="22850" rIns="45713" bIns="22850" anchor="ctr" anchorCtr="0">
            <a:noAutofit/>
          </a:bodyPr>
          <a:lstStyle/>
          <a:p>
            <a:pPr algn="ctr">
              <a:buSzPts val="3600"/>
            </a:pPr>
            <a:endParaRPr sz="1800">
              <a:solidFill>
                <a:srgbClr val="FBFBFB"/>
              </a:solidFill>
              <a:latin typeface="Calibri"/>
              <a:ea typeface="Calibri"/>
              <a:cs typeface="Calibri"/>
              <a:sym typeface="Calibri"/>
            </a:endParaRPr>
          </a:p>
        </p:txBody>
      </p:sp>
      <p:sp>
        <p:nvSpPr>
          <p:cNvPr id="33" name="Google Shape;105;p2"/>
          <p:cNvSpPr txBox="1"/>
          <p:nvPr/>
        </p:nvSpPr>
        <p:spPr>
          <a:xfrm>
            <a:off x="620043" y="3248847"/>
            <a:ext cx="2948354" cy="738664"/>
          </a:xfrm>
          <a:prstGeom prst="rect">
            <a:avLst/>
          </a:prstGeom>
          <a:noFill/>
          <a:ln>
            <a:noFill/>
          </a:ln>
        </p:spPr>
        <p:txBody>
          <a:bodyPr spcFirstLastPara="1" wrap="square" lIns="0" tIns="0" rIns="0" bIns="0" anchor="t" anchorCtr="0">
            <a:spAutoFit/>
          </a:bodyPr>
          <a:lstStyle/>
          <a:p>
            <a:pPr algn="r">
              <a:buSzPts val="4800"/>
            </a:pPr>
            <a:r>
              <a:rPr lang="ru-RU" sz="2400"/>
              <a:t>4 раунда </a:t>
            </a:r>
            <a:endParaRPr sz="2400"/>
          </a:p>
          <a:p>
            <a:pPr algn="r">
              <a:buSzPts val="4800"/>
            </a:pPr>
            <a:r>
              <a:rPr lang="ru-RU" sz="2400"/>
              <a:t>по 5 вопросов</a:t>
            </a:r>
            <a:endParaRPr sz="700"/>
          </a:p>
        </p:txBody>
      </p:sp>
      <p:sp>
        <p:nvSpPr>
          <p:cNvPr id="34" name="Google Shape;106;p2"/>
          <p:cNvSpPr/>
          <p:nvPr/>
        </p:nvSpPr>
        <p:spPr>
          <a:xfrm>
            <a:off x="3831586" y="3291138"/>
            <a:ext cx="645471" cy="645471"/>
          </a:xfrm>
          <a:prstGeom prst="ellipse">
            <a:avLst/>
          </a:prstGeom>
          <a:solidFill>
            <a:srgbClr val="EE7D00"/>
          </a:solidFill>
          <a:ln>
            <a:noFill/>
          </a:ln>
          <a:effectLst>
            <a:outerShdw blurRad="203200" dist="38100" dir="5400000" algn="t" rotWithShape="0">
              <a:srgbClr val="000000">
                <a:alpha val="40000"/>
              </a:srgbClr>
            </a:outerShdw>
          </a:effectLst>
        </p:spPr>
        <p:txBody>
          <a:bodyPr spcFirstLastPara="1" wrap="square" lIns="45713" tIns="22850" rIns="45713" bIns="22850" anchor="ctr" anchorCtr="0">
            <a:noAutofit/>
          </a:bodyPr>
          <a:lstStyle/>
          <a:p>
            <a:pPr algn="ctr">
              <a:buSzPts val="3600"/>
            </a:pPr>
            <a:endParaRPr sz="1800">
              <a:solidFill>
                <a:srgbClr val="FBFBFB"/>
              </a:solidFill>
              <a:latin typeface="Calibri"/>
              <a:ea typeface="Calibri"/>
              <a:cs typeface="Calibri"/>
              <a:sym typeface="Calibri"/>
            </a:endParaRPr>
          </a:p>
        </p:txBody>
      </p:sp>
      <p:sp>
        <p:nvSpPr>
          <p:cNvPr id="35" name="Google Shape;107;p2"/>
          <p:cNvSpPr txBox="1"/>
          <p:nvPr/>
        </p:nvSpPr>
        <p:spPr>
          <a:xfrm>
            <a:off x="739309" y="4331807"/>
            <a:ext cx="2826671" cy="738664"/>
          </a:xfrm>
          <a:prstGeom prst="rect">
            <a:avLst/>
          </a:prstGeom>
          <a:noFill/>
          <a:ln>
            <a:noFill/>
          </a:ln>
        </p:spPr>
        <p:txBody>
          <a:bodyPr spcFirstLastPara="1" wrap="square" lIns="0" tIns="0" rIns="0" bIns="0" anchor="t" anchorCtr="0">
            <a:spAutoFit/>
          </a:bodyPr>
          <a:lstStyle/>
          <a:p>
            <a:pPr algn="r">
              <a:buSzPts val="4800"/>
            </a:pPr>
            <a:r>
              <a:rPr lang="ru-RU" sz="2400"/>
              <a:t>60 секунд </a:t>
            </a:r>
            <a:endParaRPr sz="2400"/>
          </a:p>
          <a:p>
            <a:pPr algn="r">
              <a:buSzPts val="4800"/>
            </a:pPr>
            <a:r>
              <a:rPr lang="ru-RU" sz="2400"/>
              <a:t>на 1 вопрос</a:t>
            </a:r>
            <a:endParaRPr sz="700"/>
          </a:p>
        </p:txBody>
      </p:sp>
      <p:sp>
        <p:nvSpPr>
          <p:cNvPr id="36" name="Google Shape;108;p2"/>
          <p:cNvSpPr/>
          <p:nvPr/>
        </p:nvSpPr>
        <p:spPr>
          <a:xfrm>
            <a:off x="3830711" y="4378404"/>
            <a:ext cx="645471" cy="645471"/>
          </a:xfrm>
          <a:prstGeom prst="ellipse">
            <a:avLst/>
          </a:prstGeom>
          <a:solidFill>
            <a:srgbClr val="009656"/>
          </a:solidFill>
          <a:ln>
            <a:noFill/>
          </a:ln>
          <a:effectLst>
            <a:outerShdw blurRad="203200" dist="38100" dir="5400000" algn="t" rotWithShape="0">
              <a:srgbClr val="000000">
                <a:alpha val="40000"/>
              </a:srgbClr>
            </a:outerShdw>
          </a:effectLst>
        </p:spPr>
        <p:txBody>
          <a:bodyPr spcFirstLastPara="1" wrap="square" lIns="45713" tIns="22850" rIns="45713" bIns="22850" anchor="ctr" anchorCtr="0">
            <a:noAutofit/>
          </a:bodyPr>
          <a:lstStyle/>
          <a:p>
            <a:pPr algn="ctr">
              <a:buSzPts val="3600"/>
            </a:pPr>
            <a:endParaRPr sz="1800">
              <a:solidFill>
                <a:srgbClr val="FBFBFB"/>
              </a:solidFill>
              <a:latin typeface="Calibri"/>
              <a:ea typeface="Calibri"/>
              <a:cs typeface="Calibri"/>
              <a:sym typeface="Calibri"/>
            </a:endParaRPr>
          </a:p>
        </p:txBody>
      </p:sp>
      <p:sp>
        <p:nvSpPr>
          <p:cNvPr id="37" name="Google Shape;109;p2"/>
          <p:cNvSpPr txBox="1"/>
          <p:nvPr/>
        </p:nvSpPr>
        <p:spPr>
          <a:xfrm>
            <a:off x="8604768" y="3742110"/>
            <a:ext cx="3206483" cy="1107996"/>
          </a:xfrm>
          <a:prstGeom prst="rect">
            <a:avLst/>
          </a:prstGeom>
          <a:noFill/>
          <a:ln>
            <a:noFill/>
          </a:ln>
        </p:spPr>
        <p:txBody>
          <a:bodyPr spcFirstLastPara="1" wrap="square" lIns="0" tIns="0" rIns="0" bIns="0" anchor="t" anchorCtr="0">
            <a:spAutoFit/>
          </a:bodyPr>
          <a:lstStyle/>
          <a:p>
            <a:pPr>
              <a:buSzPts val="4800"/>
            </a:pPr>
            <a:r>
              <a:rPr lang="ru-RU" sz="2400"/>
              <a:t>Пользоваться любыми гаджетами запрещено!</a:t>
            </a:r>
            <a:endParaRPr sz="700"/>
          </a:p>
        </p:txBody>
      </p:sp>
      <p:sp>
        <p:nvSpPr>
          <p:cNvPr id="38" name="Google Shape;110;p2"/>
          <p:cNvSpPr/>
          <p:nvPr/>
        </p:nvSpPr>
        <p:spPr>
          <a:xfrm>
            <a:off x="7748702" y="3785713"/>
            <a:ext cx="645471" cy="645471"/>
          </a:xfrm>
          <a:prstGeom prst="ellipse">
            <a:avLst/>
          </a:prstGeom>
          <a:solidFill>
            <a:srgbClr val="31B7BB"/>
          </a:solidFill>
          <a:ln>
            <a:noFill/>
          </a:ln>
          <a:effectLst>
            <a:outerShdw blurRad="203200" dist="38100" dir="5400000" algn="t" rotWithShape="0">
              <a:srgbClr val="000000">
                <a:alpha val="40000"/>
              </a:srgbClr>
            </a:outerShdw>
          </a:effectLst>
        </p:spPr>
        <p:txBody>
          <a:bodyPr spcFirstLastPara="1" wrap="square" lIns="45713" tIns="22850" rIns="45713" bIns="22850" anchor="ctr" anchorCtr="0">
            <a:noAutofit/>
          </a:bodyPr>
          <a:lstStyle/>
          <a:p>
            <a:pPr algn="ctr">
              <a:buSzPts val="3600"/>
            </a:pPr>
            <a:endParaRPr sz="1800">
              <a:solidFill>
                <a:srgbClr val="FBFBFB"/>
              </a:solidFill>
              <a:latin typeface="Calibri"/>
              <a:ea typeface="Calibri"/>
              <a:cs typeface="Calibri"/>
              <a:sym typeface="Calibri"/>
            </a:endParaRPr>
          </a:p>
        </p:txBody>
      </p:sp>
      <p:sp>
        <p:nvSpPr>
          <p:cNvPr id="39" name="Google Shape;112;p2"/>
          <p:cNvSpPr/>
          <p:nvPr/>
        </p:nvSpPr>
        <p:spPr>
          <a:xfrm>
            <a:off x="4055680" y="3479647"/>
            <a:ext cx="269965" cy="250168"/>
          </a:xfrm>
          <a:custGeom>
            <a:avLst/>
            <a:gdLst/>
            <a:ahLst/>
            <a:cxnLst/>
            <a:rect l="l" t="t" r="r" b="b"/>
            <a:pathLst>
              <a:path w="21600" h="21600" extrusionOk="0">
                <a:moveTo>
                  <a:pt x="19343" y="17829"/>
                </a:moveTo>
                <a:cubicBezTo>
                  <a:pt x="17731" y="17829"/>
                  <a:pt x="17409" y="16457"/>
                  <a:pt x="15797" y="16457"/>
                </a:cubicBezTo>
                <a:cubicBezTo>
                  <a:pt x="14830" y="16457"/>
                  <a:pt x="14507" y="17143"/>
                  <a:pt x="14507" y="18171"/>
                </a:cubicBezTo>
                <a:cubicBezTo>
                  <a:pt x="14507" y="19200"/>
                  <a:pt x="14830" y="20229"/>
                  <a:pt x="14830" y="21257"/>
                </a:cubicBezTo>
                <a:cubicBezTo>
                  <a:pt x="14830" y="21257"/>
                  <a:pt x="14830" y="21257"/>
                  <a:pt x="14830" y="21257"/>
                </a:cubicBezTo>
                <a:cubicBezTo>
                  <a:pt x="14830" y="21257"/>
                  <a:pt x="14507" y="21257"/>
                  <a:pt x="14507" y="21257"/>
                </a:cubicBezTo>
                <a:cubicBezTo>
                  <a:pt x="13218" y="21257"/>
                  <a:pt x="11606" y="21600"/>
                  <a:pt x="10316" y="21600"/>
                </a:cubicBezTo>
                <a:cubicBezTo>
                  <a:pt x="9349" y="21600"/>
                  <a:pt x="8382" y="21257"/>
                  <a:pt x="8382" y="20229"/>
                </a:cubicBezTo>
                <a:cubicBezTo>
                  <a:pt x="8382" y="18514"/>
                  <a:pt x="9994" y="18171"/>
                  <a:pt x="9994" y="16457"/>
                </a:cubicBezTo>
                <a:cubicBezTo>
                  <a:pt x="9994" y="15086"/>
                  <a:pt x="8704" y="14057"/>
                  <a:pt x="7415" y="14057"/>
                </a:cubicBezTo>
                <a:cubicBezTo>
                  <a:pt x="6125" y="14057"/>
                  <a:pt x="4836" y="15086"/>
                  <a:pt x="4836" y="16457"/>
                </a:cubicBezTo>
                <a:cubicBezTo>
                  <a:pt x="4836" y="18171"/>
                  <a:pt x="6125" y="19200"/>
                  <a:pt x="6125" y="19886"/>
                </a:cubicBezTo>
                <a:cubicBezTo>
                  <a:pt x="6125" y="20571"/>
                  <a:pt x="5803" y="20914"/>
                  <a:pt x="5481" y="21257"/>
                </a:cubicBezTo>
                <a:cubicBezTo>
                  <a:pt x="5158" y="21600"/>
                  <a:pt x="4513" y="21600"/>
                  <a:pt x="4191" y="21600"/>
                </a:cubicBezTo>
                <a:cubicBezTo>
                  <a:pt x="2901" y="21600"/>
                  <a:pt x="1934" y="21600"/>
                  <a:pt x="967" y="21257"/>
                </a:cubicBezTo>
                <a:cubicBezTo>
                  <a:pt x="645" y="21257"/>
                  <a:pt x="322" y="21257"/>
                  <a:pt x="0" y="21257"/>
                </a:cubicBezTo>
                <a:cubicBezTo>
                  <a:pt x="0" y="21257"/>
                  <a:pt x="0" y="21257"/>
                  <a:pt x="0" y="21257"/>
                </a:cubicBezTo>
                <a:cubicBezTo>
                  <a:pt x="0" y="21257"/>
                  <a:pt x="0" y="21257"/>
                  <a:pt x="0" y="21257"/>
                </a:cubicBezTo>
                <a:cubicBezTo>
                  <a:pt x="0" y="7200"/>
                  <a:pt x="0" y="7200"/>
                  <a:pt x="0" y="7200"/>
                </a:cubicBezTo>
                <a:cubicBezTo>
                  <a:pt x="0" y="7200"/>
                  <a:pt x="645" y="7200"/>
                  <a:pt x="967" y="7200"/>
                </a:cubicBezTo>
                <a:cubicBezTo>
                  <a:pt x="1934" y="7543"/>
                  <a:pt x="2901" y="7543"/>
                  <a:pt x="4191" y="7543"/>
                </a:cubicBezTo>
                <a:cubicBezTo>
                  <a:pt x="4513" y="7543"/>
                  <a:pt x="5158" y="7543"/>
                  <a:pt x="5481" y="7200"/>
                </a:cubicBezTo>
                <a:cubicBezTo>
                  <a:pt x="5803" y="6857"/>
                  <a:pt x="6125" y="6514"/>
                  <a:pt x="6125" y="5829"/>
                </a:cubicBezTo>
                <a:cubicBezTo>
                  <a:pt x="6125" y="5143"/>
                  <a:pt x="4836" y="4114"/>
                  <a:pt x="4836" y="2400"/>
                </a:cubicBezTo>
                <a:cubicBezTo>
                  <a:pt x="4836" y="1029"/>
                  <a:pt x="6125" y="0"/>
                  <a:pt x="7415" y="0"/>
                </a:cubicBezTo>
                <a:cubicBezTo>
                  <a:pt x="8704" y="0"/>
                  <a:pt x="9994" y="1029"/>
                  <a:pt x="9994" y="2400"/>
                </a:cubicBezTo>
                <a:cubicBezTo>
                  <a:pt x="9994" y="4114"/>
                  <a:pt x="8382" y="4457"/>
                  <a:pt x="8382" y="6171"/>
                </a:cubicBezTo>
                <a:cubicBezTo>
                  <a:pt x="8382" y="7200"/>
                  <a:pt x="9349" y="7543"/>
                  <a:pt x="10316" y="7543"/>
                </a:cubicBezTo>
                <a:cubicBezTo>
                  <a:pt x="11928" y="7543"/>
                  <a:pt x="13218" y="7200"/>
                  <a:pt x="14830" y="7200"/>
                </a:cubicBezTo>
                <a:cubicBezTo>
                  <a:pt x="14830" y="7200"/>
                  <a:pt x="14830" y="7200"/>
                  <a:pt x="14830" y="7200"/>
                </a:cubicBezTo>
                <a:cubicBezTo>
                  <a:pt x="14830" y="7200"/>
                  <a:pt x="14830" y="7886"/>
                  <a:pt x="14830" y="8229"/>
                </a:cubicBezTo>
                <a:cubicBezTo>
                  <a:pt x="14507" y="9257"/>
                  <a:pt x="14507" y="10286"/>
                  <a:pt x="14507" y="11657"/>
                </a:cubicBezTo>
                <a:cubicBezTo>
                  <a:pt x="14507" y="12000"/>
                  <a:pt x="14507" y="12686"/>
                  <a:pt x="14830" y="13029"/>
                </a:cubicBezTo>
                <a:cubicBezTo>
                  <a:pt x="15152" y="13371"/>
                  <a:pt x="15475" y="13714"/>
                  <a:pt x="16119" y="13714"/>
                </a:cubicBezTo>
                <a:cubicBezTo>
                  <a:pt x="16764" y="13714"/>
                  <a:pt x="17731" y="12343"/>
                  <a:pt x="19343" y="12343"/>
                </a:cubicBezTo>
                <a:cubicBezTo>
                  <a:pt x="20633" y="12343"/>
                  <a:pt x="21600" y="13714"/>
                  <a:pt x="21600" y="15086"/>
                </a:cubicBezTo>
                <a:cubicBezTo>
                  <a:pt x="21600" y="16800"/>
                  <a:pt x="20633" y="17829"/>
                  <a:pt x="19343" y="17829"/>
                </a:cubicBezTo>
                <a:close/>
              </a:path>
            </a:pathLst>
          </a:custGeom>
          <a:solidFill>
            <a:schemeClr val="lt1"/>
          </a:solidFill>
          <a:ln>
            <a:noFill/>
          </a:ln>
        </p:spPr>
        <p:txBody>
          <a:bodyPr spcFirstLastPara="1" wrap="square" lIns="91425" tIns="91425" rIns="91425" bIns="91425" anchor="t" anchorCtr="0">
            <a:noAutofit/>
          </a:bodyPr>
          <a:lstStyle/>
          <a:p>
            <a:pPr>
              <a:buSzPts val="9599"/>
            </a:pPr>
            <a:endParaRPr sz="4800">
              <a:latin typeface="Calibri"/>
              <a:ea typeface="Calibri"/>
              <a:cs typeface="Calibri"/>
              <a:sym typeface="Calibri"/>
            </a:endParaRPr>
          </a:p>
        </p:txBody>
      </p:sp>
      <p:sp>
        <p:nvSpPr>
          <p:cNvPr id="40" name="Google Shape;113;p2"/>
          <p:cNvSpPr/>
          <p:nvPr/>
        </p:nvSpPr>
        <p:spPr>
          <a:xfrm>
            <a:off x="4018464" y="4576056"/>
            <a:ext cx="269965" cy="250168"/>
          </a:xfrm>
          <a:custGeom>
            <a:avLst/>
            <a:gdLst/>
            <a:ahLst/>
            <a:cxnLst/>
            <a:rect l="l" t="t" r="r" b="b"/>
            <a:pathLst>
              <a:path w="21600" h="21600" extrusionOk="0">
                <a:moveTo>
                  <a:pt x="20136" y="18562"/>
                </a:moveTo>
                <a:cubicBezTo>
                  <a:pt x="14278" y="18562"/>
                  <a:pt x="14278" y="18562"/>
                  <a:pt x="14278" y="18562"/>
                </a:cubicBezTo>
                <a:cubicBezTo>
                  <a:pt x="14278" y="20250"/>
                  <a:pt x="12814" y="21600"/>
                  <a:pt x="10983" y="21600"/>
                </a:cubicBezTo>
                <a:cubicBezTo>
                  <a:pt x="9153" y="21600"/>
                  <a:pt x="7688" y="20250"/>
                  <a:pt x="7688" y="18562"/>
                </a:cubicBezTo>
                <a:cubicBezTo>
                  <a:pt x="1831" y="18562"/>
                  <a:pt x="1831" y="18562"/>
                  <a:pt x="1831" y="18562"/>
                </a:cubicBezTo>
                <a:cubicBezTo>
                  <a:pt x="732" y="18562"/>
                  <a:pt x="0" y="17887"/>
                  <a:pt x="0" y="16875"/>
                </a:cubicBezTo>
                <a:cubicBezTo>
                  <a:pt x="1831" y="15525"/>
                  <a:pt x="4027" y="12825"/>
                  <a:pt x="4027" y="6750"/>
                </a:cubicBezTo>
                <a:cubicBezTo>
                  <a:pt x="4027" y="4388"/>
                  <a:pt x="6224" y="2025"/>
                  <a:pt x="9885" y="1688"/>
                </a:cubicBezTo>
                <a:cubicBezTo>
                  <a:pt x="9519" y="1350"/>
                  <a:pt x="9519" y="1350"/>
                  <a:pt x="9519" y="1013"/>
                </a:cubicBezTo>
                <a:cubicBezTo>
                  <a:pt x="9519" y="338"/>
                  <a:pt x="10251" y="0"/>
                  <a:pt x="10983" y="0"/>
                </a:cubicBezTo>
                <a:cubicBezTo>
                  <a:pt x="11715" y="0"/>
                  <a:pt x="12081" y="338"/>
                  <a:pt x="12081" y="1013"/>
                </a:cubicBezTo>
                <a:cubicBezTo>
                  <a:pt x="12081" y="1350"/>
                  <a:pt x="12081" y="1350"/>
                  <a:pt x="12081" y="1688"/>
                </a:cubicBezTo>
                <a:cubicBezTo>
                  <a:pt x="15376" y="2025"/>
                  <a:pt x="17573" y="4388"/>
                  <a:pt x="17573" y="6750"/>
                </a:cubicBezTo>
                <a:cubicBezTo>
                  <a:pt x="17573" y="12825"/>
                  <a:pt x="19769" y="15525"/>
                  <a:pt x="21600" y="16875"/>
                </a:cubicBezTo>
                <a:cubicBezTo>
                  <a:pt x="21600" y="17887"/>
                  <a:pt x="20868" y="18562"/>
                  <a:pt x="20136" y="18562"/>
                </a:cubicBezTo>
                <a:close/>
                <a:moveTo>
                  <a:pt x="10983" y="20250"/>
                </a:moveTo>
                <a:cubicBezTo>
                  <a:pt x="9885" y="20250"/>
                  <a:pt x="9153" y="19237"/>
                  <a:pt x="9153" y="18562"/>
                </a:cubicBezTo>
                <a:cubicBezTo>
                  <a:pt x="9153" y="18225"/>
                  <a:pt x="8786" y="18225"/>
                  <a:pt x="8786" y="18225"/>
                </a:cubicBezTo>
                <a:cubicBezTo>
                  <a:pt x="8786" y="18225"/>
                  <a:pt x="8420" y="18225"/>
                  <a:pt x="8420" y="18562"/>
                </a:cubicBezTo>
                <a:cubicBezTo>
                  <a:pt x="8420" y="19575"/>
                  <a:pt x="9519" y="20587"/>
                  <a:pt x="10983" y="20587"/>
                </a:cubicBezTo>
                <a:cubicBezTo>
                  <a:pt x="10983" y="20587"/>
                  <a:pt x="10983" y="20587"/>
                  <a:pt x="10983" y="20250"/>
                </a:cubicBezTo>
                <a:cubicBezTo>
                  <a:pt x="10983" y="20250"/>
                  <a:pt x="10983" y="20250"/>
                  <a:pt x="10983" y="20250"/>
                </a:cubicBezTo>
                <a:close/>
              </a:path>
            </a:pathLst>
          </a:custGeom>
          <a:solidFill>
            <a:schemeClr val="lt1"/>
          </a:solidFill>
          <a:ln>
            <a:noFill/>
          </a:ln>
        </p:spPr>
        <p:txBody>
          <a:bodyPr spcFirstLastPara="1" wrap="square" lIns="91425" tIns="91425" rIns="91425" bIns="91425" anchor="t" anchorCtr="0">
            <a:noAutofit/>
          </a:bodyPr>
          <a:lstStyle/>
          <a:p>
            <a:pPr>
              <a:buSzPts val="9599"/>
            </a:pPr>
            <a:endParaRPr sz="4800">
              <a:latin typeface="Calibri"/>
              <a:ea typeface="Calibri"/>
              <a:cs typeface="Calibri"/>
              <a:sym typeface="Calibri"/>
            </a:endParaRPr>
          </a:p>
        </p:txBody>
      </p:sp>
      <p:sp>
        <p:nvSpPr>
          <p:cNvPr id="41" name="Google Shape;114;p2"/>
          <p:cNvSpPr/>
          <p:nvPr/>
        </p:nvSpPr>
        <p:spPr>
          <a:xfrm>
            <a:off x="7935969" y="2864014"/>
            <a:ext cx="252767" cy="199630"/>
          </a:xfrm>
          <a:custGeom>
            <a:avLst/>
            <a:gdLst/>
            <a:ahLst/>
            <a:cxnLst/>
            <a:rect l="l" t="t" r="r" b="b"/>
            <a:pathLst>
              <a:path w="21431" h="21388" extrusionOk="0">
                <a:moveTo>
                  <a:pt x="16875" y="17153"/>
                </a:moveTo>
                <a:cubicBezTo>
                  <a:pt x="16875" y="19270"/>
                  <a:pt x="15187" y="21388"/>
                  <a:pt x="13500" y="21388"/>
                </a:cubicBezTo>
                <a:cubicBezTo>
                  <a:pt x="3375" y="21388"/>
                  <a:pt x="3375" y="21388"/>
                  <a:pt x="3375" y="21388"/>
                </a:cubicBezTo>
                <a:cubicBezTo>
                  <a:pt x="1350" y="21388"/>
                  <a:pt x="0" y="19270"/>
                  <a:pt x="0" y="17153"/>
                </a:cubicBezTo>
                <a:cubicBezTo>
                  <a:pt x="0" y="4447"/>
                  <a:pt x="0" y="4447"/>
                  <a:pt x="0" y="4447"/>
                </a:cubicBezTo>
                <a:cubicBezTo>
                  <a:pt x="0" y="1906"/>
                  <a:pt x="1350" y="212"/>
                  <a:pt x="3375" y="212"/>
                </a:cubicBezTo>
                <a:cubicBezTo>
                  <a:pt x="13500" y="212"/>
                  <a:pt x="13500" y="212"/>
                  <a:pt x="13500" y="212"/>
                </a:cubicBezTo>
                <a:cubicBezTo>
                  <a:pt x="13837" y="212"/>
                  <a:pt x="14512" y="212"/>
                  <a:pt x="14850" y="212"/>
                </a:cubicBezTo>
                <a:cubicBezTo>
                  <a:pt x="14850" y="635"/>
                  <a:pt x="14850" y="635"/>
                  <a:pt x="15187" y="635"/>
                </a:cubicBezTo>
                <a:cubicBezTo>
                  <a:pt x="15187" y="1059"/>
                  <a:pt x="15187" y="1059"/>
                  <a:pt x="14850" y="1059"/>
                </a:cubicBezTo>
                <a:cubicBezTo>
                  <a:pt x="14512" y="1906"/>
                  <a:pt x="14512" y="1906"/>
                  <a:pt x="14512" y="1906"/>
                </a:cubicBezTo>
                <a:cubicBezTo>
                  <a:pt x="14175" y="1906"/>
                  <a:pt x="14175" y="1906"/>
                  <a:pt x="13837" y="1906"/>
                </a:cubicBezTo>
                <a:cubicBezTo>
                  <a:pt x="13837" y="1906"/>
                  <a:pt x="13500" y="1906"/>
                  <a:pt x="13500" y="1906"/>
                </a:cubicBezTo>
                <a:cubicBezTo>
                  <a:pt x="3375" y="1906"/>
                  <a:pt x="3375" y="1906"/>
                  <a:pt x="3375" y="1906"/>
                </a:cubicBezTo>
                <a:cubicBezTo>
                  <a:pt x="2363" y="1906"/>
                  <a:pt x="1350" y="3176"/>
                  <a:pt x="1350" y="4447"/>
                </a:cubicBezTo>
                <a:cubicBezTo>
                  <a:pt x="1350" y="17153"/>
                  <a:pt x="1350" y="17153"/>
                  <a:pt x="1350" y="17153"/>
                </a:cubicBezTo>
                <a:cubicBezTo>
                  <a:pt x="1350" y="18423"/>
                  <a:pt x="2363" y="19270"/>
                  <a:pt x="3375" y="19270"/>
                </a:cubicBezTo>
                <a:cubicBezTo>
                  <a:pt x="13500" y="19270"/>
                  <a:pt x="13500" y="19270"/>
                  <a:pt x="13500" y="19270"/>
                </a:cubicBezTo>
                <a:cubicBezTo>
                  <a:pt x="14512" y="19270"/>
                  <a:pt x="15187" y="18423"/>
                  <a:pt x="15187" y="17153"/>
                </a:cubicBezTo>
                <a:cubicBezTo>
                  <a:pt x="15187" y="15035"/>
                  <a:pt x="15187" y="15035"/>
                  <a:pt x="15187" y="15035"/>
                </a:cubicBezTo>
                <a:cubicBezTo>
                  <a:pt x="15187" y="15035"/>
                  <a:pt x="15525" y="14612"/>
                  <a:pt x="15525" y="14612"/>
                </a:cubicBezTo>
                <a:cubicBezTo>
                  <a:pt x="16200" y="13764"/>
                  <a:pt x="16200" y="13764"/>
                  <a:pt x="16200" y="13764"/>
                </a:cubicBezTo>
                <a:cubicBezTo>
                  <a:pt x="16200" y="13764"/>
                  <a:pt x="16537" y="13764"/>
                  <a:pt x="16537" y="13764"/>
                </a:cubicBezTo>
                <a:cubicBezTo>
                  <a:pt x="16875" y="13764"/>
                  <a:pt x="16875" y="13764"/>
                  <a:pt x="16875" y="14188"/>
                </a:cubicBezTo>
                <a:lnTo>
                  <a:pt x="16875" y="17153"/>
                </a:lnTo>
                <a:close/>
                <a:moveTo>
                  <a:pt x="19237" y="7412"/>
                </a:moveTo>
                <a:cubicBezTo>
                  <a:pt x="11137" y="17576"/>
                  <a:pt x="11137" y="17576"/>
                  <a:pt x="11137" y="17576"/>
                </a:cubicBezTo>
                <a:cubicBezTo>
                  <a:pt x="7763" y="17576"/>
                  <a:pt x="7763" y="17576"/>
                  <a:pt x="7763" y="17576"/>
                </a:cubicBezTo>
                <a:cubicBezTo>
                  <a:pt x="7763" y="12917"/>
                  <a:pt x="7763" y="12917"/>
                  <a:pt x="7763" y="12917"/>
                </a:cubicBezTo>
                <a:cubicBezTo>
                  <a:pt x="15862" y="2753"/>
                  <a:pt x="15862" y="2753"/>
                  <a:pt x="15862" y="2753"/>
                </a:cubicBezTo>
                <a:lnTo>
                  <a:pt x="19237" y="7412"/>
                </a:lnTo>
                <a:close/>
                <a:moveTo>
                  <a:pt x="12150" y="14188"/>
                </a:moveTo>
                <a:cubicBezTo>
                  <a:pt x="10125" y="12070"/>
                  <a:pt x="10125" y="12070"/>
                  <a:pt x="10125" y="12070"/>
                </a:cubicBezTo>
                <a:cubicBezTo>
                  <a:pt x="8775" y="13764"/>
                  <a:pt x="8775" y="13764"/>
                  <a:pt x="8775" y="13764"/>
                </a:cubicBezTo>
                <a:cubicBezTo>
                  <a:pt x="8775" y="14612"/>
                  <a:pt x="8775" y="14612"/>
                  <a:pt x="8775" y="14612"/>
                </a:cubicBezTo>
                <a:cubicBezTo>
                  <a:pt x="9788" y="14612"/>
                  <a:pt x="9788" y="14612"/>
                  <a:pt x="9788" y="14612"/>
                </a:cubicBezTo>
                <a:cubicBezTo>
                  <a:pt x="9788" y="15882"/>
                  <a:pt x="9788" y="15882"/>
                  <a:pt x="9788" y="15882"/>
                </a:cubicBezTo>
                <a:cubicBezTo>
                  <a:pt x="10463" y="15882"/>
                  <a:pt x="10463" y="15882"/>
                  <a:pt x="10463" y="15882"/>
                </a:cubicBezTo>
                <a:lnTo>
                  <a:pt x="12150" y="14188"/>
                </a:lnTo>
                <a:close/>
                <a:moveTo>
                  <a:pt x="15525" y="5294"/>
                </a:moveTo>
                <a:cubicBezTo>
                  <a:pt x="11475" y="10376"/>
                  <a:pt x="11475" y="10376"/>
                  <a:pt x="11475" y="10376"/>
                </a:cubicBezTo>
                <a:cubicBezTo>
                  <a:pt x="11137" y="10376"/>
                  <a:pt x="11137" y="10800"/>
                  <a:pt x="11137" y="10800"/>
                </a:cubicBezTo>
                <a:cubicBezTo>
                  <a:pt x="11475" y="11223"/>
                  <a:pt x="11475" y="11223"/>
                  <a:pt x="11812" y="10800"/>
                </a:cubicBezTo>
                <a:cubicBezTo>
                  <a:pt x="15862" y="5717"/>
                  <a:pt x="15862" y="5717"/>
                  <a:pt x="15862" y="5717"/>
                </a:cubicBezTo>
                <a:cubicBezTo>
                  <a:pt x="15862" y="5294"/>
                  <a:pt x="15862" y="5294"/>
                  <a:pt x="15862" y="5294"/>
                </a:cubicBezTo>
                <a:cubicBezTo>
                  <a:pt x="15862" y="4870"/>
                  <a:pt x="15525" y="4870"/>
                  <a:pt x="15525" y="5294"/>
                </a:cubicBezTo>
                <a:close/>
                <a:moveTo>
                  <a:pt x="19912" y="6141"/>
                </a:moveTo>
                <a:cubicBezTo>
                  <a:pt x="16537" y="1906"/>
                  <a:pt x="16537" y="1906"/>
                  <a:pt x="16537" y="1906"/>
                </a:cubicBezTo>
                <a:cubicBezTo>
                  <a:pt x="17550" y="635"/>
                  <a:pt x="17550" y="635"/>
                  <a:pt x="17550" y="635"/>
                </a:cubicBezTo>
                <a:cubicBezTo>
                  <a:pt x="17887" y="-212"/>
                  <a:pt x="18900" y="-212"/>
                  <a:pt x="19237" y="635"/>
                </a:cubicBezTo>
                <a:cubicBezTo>
                  <a:pt x="20925" y="2753"/>
                  <a:pt x="20925" y="2753"/>
                  <a:pt x="20925" y="2753"/>
                </a:cubicBezTo>
                <a:cubicBezTo>
                  <a:pt x="21600" y="3600"/>
                  <a:pt x="21600" y="4447"/>
                  <a:pt x="20925" y="4870"/>
                </a:cubicBezTo>
                <a:lnTo>
                  <a:pt x="19912" y="6141"/>
                </a:lnTo>
                <a:close/>
              </a:path>
            </a:pathLst>
          </a:custGeom>
          <a:solidFill>
            <a:schemeClr val="lt1"/>
          </a:solidFill>
          <a:ln>
            <a:noFill/>
          </a:ln>
        </p:spPr>
        <p:txBody>
          <a:bodyPr spcFirstLastPara="1" wrap="square" lIns="45713" tIns="45713" rIns="45713" bIns="45713" anchor="t" anchorCtr="0">
            <a:noAutofit/>
          </a:bodyPr>
          <a:lstStyle/>
          <a:p>
            <a:pPr>
              <a:buSzPts val="4800"/>
            </a:pPr>
            <a:endParaRPr sz="2400">
              <a:latin typeface="Calibri"/>
              <a:ea typeface="Calibri"/>
              <a:cs typeface="Calibri"/>
              <a:sym typeface="Calibri"/>
            </a:endParaRPr>
          </a:p>
        </p:txBody>
      </p:sp>
      <p:sp>
        <p:nvSpPr>
          <p:cNvPr id="42" name="Google Shape;115;p2"/>
          <p:cNvSpPr/>
          <p:nvPr/>
        </p:nvSpPr>
        <p:spPr>
          <a:xfrm>
            <a:off x="7962823" y="4009511"/>
            <a:ext cx="225913" cy="228241"/>
          </a:xfrm>
          <a:custGeom>
            <a:avLst/>
            <a:gdLst/>
            <a:ahLst/>
            <a:cxnLst/>
            <a:rect l="l" t="t" r="r" b="b"/>
            <a:pathLst>
              <a:path w="21600" h="21600" extrusionOk="0">
                <a:moveTo>
                  <a:pt x="21120" y="18240"/>
                </a:moveTo>
                <a:cubicBezTo>
                  <a:pt x="18720" y="21120"/>
                  <a:pt x="18720" y="21120"/>
                  <a:pt x="18720" y="21120"/>
                </a:cubicBezTo>
                <a:cubicBezTo>
                  <a:pt x="18240" y="21120"/>
                  <a:pt x="17760" y="21600"/>
                  <a:pt x="17280" y="21600"/>
                </a:cubicBezTo>
                <a:cubicBezTo>
                  <a:pt x="16800" y="21600"/>
                  <a:pt x="16320" y="21120"/>
                  <a:pt x="16320" y="21120"/>
                </a:cubicBezTo>
                <a:cubicBezTo>
                  <a:pt x="10560" y="15360"/>
                  <a:pt x="10560" y="15360"/>
                  <a:pt x="10560" y="15360"/>
                </a:cubicBezTo>
                <a:cubicBezTo>
                  <a:pt x="5280" y="21120"/>
                  <a:pt x="5280" y="21120"/>
                  <a:pt x="5280" y="21120"/>
                </a:cubicBezTo>
                <a:cubicBezTo>
                  <a:pt x="5280" y="21120"/>
                  <a:pt x="4800" y="21600"/>
                  <a:pt x="4320" y="21600"/>
                </a:cubicBezTo>
                <a:cubicBezTo>
                  <a:pt x="3840" y="21600"/>
                  <a:pt x="3360" y="21120"/>
                  <a:pt x="2880" y="21120"/>
                </a:cubicBezTo>
                <a:cubicBezTo>
                  <a:pt x="480" y="18240"/>
                  <a:pt x="480" y="18240"/>
                  <a:pt x="480" y="18240"/>
                </a:cubicBezTo>
                <a:cubicBezTo>
                  <a:pt x="0" y="18240"/>
                  <a:pt x="0" y="17760"/>
                  <a:pt x="0" y="17280"/>
                </a:cubicBezTo>
                <a:cubicBezTo>
                  <a:pt x="0" y="16800"/>
                  <a:pt x="0" y="16320"/>
                  <a:pt x="480" y="15840"/>
                </a:cubicBezTo>
                <a:cubicBezTo>
                  <a:pt x="5760" y="10560"/>
                  <a:pt x="5760" y="10560"/>
                  <a:pt x="5760" y="10560"/>
                </a:cubicBezTo>
                <a:cubicBezTo>
                  <a:pt x="480" y="5280"/>
                  <a:pt x="480" y="5280"/>
                  <a:pt x="480" y="5280"/>
                </a:cubicBezTo>
                <a:cubicBezTo>
                  <a:pt x="0" y="4800"/>
                  <a:pt x="0" y="4320"/>
                  <a:pt x="0" y="3840"/>
                </a:cubicBezTo>
                <a:cubicBezTo>
                  <a:pt x="0" y="3360"/>
                  <a:pt x="0" y="2880"/>
                  <a:pt x="480" y="2880"/>
                </a:cubicBezTo>
                <a:cubicBezTo>
                  <a:pt x="2880" y="480"/>
                  <a:pt x="2880" y="480"/>
                  <a:pt x="2880" y="480"/>
                </a:cubicBezTo>
                <a:cubicBezTo>
                  <a:pt x="3360" y="0"/>
                  <a:pt x="3840" y="0"/>
                  <a:pt x="4320" y="0"/>
                </a:cubicBezTo>
                <a:cubicBezTo>
                  <a:pt x="4800" y="0"/>
                  <a:pt x="5280" y="0"/>
                  <a:pt x="5280" y="480"/>
                </a:cubicBezTo>
                <a:cubicBezTo>
                  <a:pt x="10560" y="5760"/>
                  <a:pt x="10560" y="5760"/>
                  <a:pt x="10560" y="5760"/>
                </a:cubicBezTo>
                <a:cubicBezTo>
                  <a:pt x="16320" y="480"/>
                  <a:pt x="16320" y="480"/>
                  <a:pt x="16320" y="480"/>
                </a:cubicBezTo>
                <a:cubicBezTo>
                  <a:pt x="16320" y="0"/>
                  <a:pt x="16800" y="0"/>
                  <a:pt x="17280" y="0"/>
                </a:cubicBezTo>
                <a:cubicBezTo>
                  <a:pt x="17760" y="0"/>
                  <a:pt x="18240" y="0"/>
                  <a:pt x="18720" y="480"/>
                </a:cubicBezTo>
                <a:cubicBezTo>
                  <a:pt x="21120" y="2880"/>
                  <a:pt x="21120" y="2880"/>
                  <a:pt x="21120" y="2880"/>
                </a:cubicBezTo>
                <a:cubicBezTo>
                  <a:pt x="21600" y="2880"/>
                  <a:pt x="21600" y="3360"/>
                  <a:pt x="21600" y="3840"/>
                </a:cubicBezTo>
                <a:cubicBezTo>
                  <a:pt x="21600" y="4320"/>
                  <a:pt x="21600" y="4800"/>
                  <a:pt x="21120" y="5280"/>
                </a:cubicBezTo>
                <a:cubicBezTo>
                  <a:pt x="15840" y="10560"/>
                  <a:pt x="15840" y="10560"/>
                  <a:pt x="15840" y="10560"/>
                </a:cubicBezTo>
                <a:cubicBezTo>
                  <a:pt x="21120" y="15840"/>
                  <a:pt x="21120" y="15840"/>
                  <a:pt x="21120" y="15840"/>
                </a:cubicBezTo>
                <a:cubicBezTo>
                  <a:pt x="21600" y="16320"/>
                  <a:pt x="21600" y="16800"/>
                  <a:pt x="21600" y="17280"/>
                </a:cubicBezTo>
                <a:cubicBezTo>
                  <a:pt x="21600" y="17760"/>
                  <a:pt x="21600" y="18240"/>
                  <a:pt x="21120" y="18240"/>
                </a:cubicBezTo>
                <a:close/>
              </a:path>
            </a:pathLst>
          </a:custGeom>
          <a:solidFill>
            <a:schemeClr val="lt1"/>
          </a:solidFill>
          <a:ln>
            <a:noFill/>
          </a:ln>
        </p:spPr>
        <p:txBody>
          <a:bodyPr spcFirstLastPara="1" wrap="square" lIns="45713" tIns="45713" rIns="45713" bIns="45713" anchor="t" anchorCtr="0">
            <a:noAutofit/>
          </a:bodyPr>
          <a:lstStyle/>
          <a:p>
            <a:pPr>
              <a:buSzPts val="4800"/>
            </a:pPr>
            <a:endParaRPr sz="2400">
              <a:latin typeface="Calibri"/>
              <a:ea typeface="Calibri"/>
              <a:cs typeface="Calibri"/>
              <a:sym typeface="Calibri"/>
            </a:endParaRPr>
          </a:p>
        </p:txBody>
      </p:sp>
      <p:grpSp>
        <p:nvGrpSpPr>
          <p:cNvPr id="43" name="Google Shape;116;p2"/>
          <p:cNvGrpSpPr/>
          <p:nvPr/>
        </p:nvGrpSpPr>
        <p:grpSpPr>
          <a:xfrm>
            <a:off x="4851633" y="2163058"/>
            <a:ext cx="2492053" cy="2802465"/>
            <a:chOff x="10523591" y="4979989"/>
            <a:chExt cx="3339992" cy="3756024"/>
          </a:xfrm>
        </p:grpSpPr>
        <p:sp>
          <p:nvSpPr>
            <p:cNvPr id="44" name="Google Shape;117;p2"/>
            <p:cNvSpPr/>
            <p:nvPr/>
          </p:nvSpPr>
          <p:spPr>
            <a:xfrm rot="5400000">
              <a:off x="11156452" y="4787840"/>
              <a:ext cx="1499589" cy="1883886"/>
            </a:xfrm>
            <a:custGeom>
              <a:avLst/>
              <a:gdLst/>
              <a:ahLst/>
              <a:cxnLst/>
              <a:rect l="l" t="t" r="r" b="b"/>
              <a:pathLst>
                <a:path w="539" h="677" extrusionOk="0">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solidFill>
              <a:srgbClr val="E6215A"/>
            </a:solidFill>
            <a:ln>
              <a:noFill/>
            </a:ln>
          </p:spPr>
          <p:txBody>
            <a:bodyPr spcFirstLastPara="1" wrap="square" lIns="45713" tIns="22850" rIns="45713" bIns="22850" anchor="t" anchorCtr="0">
              <a:noAutofit/>
            </a:bodyPr>
            <a:lstStyle/>
            <a:p>
              <a:pPr>
                <a:buClr>
                  <a:schemeClr val="dk1"/>
                </a:buClr>
                <a:buSzPts val="1600"/>
              </a:pPr>
              <a:endParaRPr sz="800">
                <a:solidFill>
                  <a:srgbClr val="171717"/>
                </a:solidFill>
                <a:latin typeface="Raleway"/>
                <a:ea typeface="Raleway"/>
                <a:cs typeface="Raleway"/>
                <a:sym typeface="Raleway"/>
              </a:endParaRPr>
            </a:p>
          </p:txBody>
        </p:sp>
        <p:sp>
          <p:nvSpPr>
            <p:cNvPr id="45" name="Google Shape;118;p2"/>
            <p:cNvSpPr/>
            <p:nvPr/>
          </p:nvSpPr>
          <p:spPr>
            <a:xfrm rot="5400000">
              <a:off x="12222380" y="5595219"/>
              <a:ext cx="2053120" cy="1229286"/>
            </a:xfrm>
            <a:custGeom>
              <a:avLst/>
              <a:gdLst/>
              <a:ahLst/>
              <a:cxnLst/>
              <a:rect l="l" t="t" r="r" b="b"/>
              <a:pathLst>
                <a:path w="738" h="442" extrusionOk="0">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solidFill>
              <a:srgbClr val="66C8FF"/>
            </a:solidFill>
            <a:ln>
              <a:noFill/>
            </a:ln>
          </p:spPr>
          <p:txBody>
            <a:bodyPr spcFirstLastPara="1" wrap="square" lIns="45713" tIns="22850" rIns="45713" bIns="22850" anchor="t" anchorCtr="0">
              <a:noAutofit/>
            </a:bodyPr>
            <a:lstStyle/>
            <a:p>
              <a:pPr>
                <a:buClr>
                  <a:schemeClr val="dk1"/>
                </a:buClr>
                <a:buSzPts val="1600"/>
              </a:pPr>
              <a:endParaRPr sz="800">
                <a:solidFill>
                  <a:srgbClr val="171717"/>
                </a:solidFill>
                <a:latin typeface="Raleway"/>
                <a:ea typeface="Raleway"/>
                <a:cs typeface="Raleway"/>
                <a:sym typeface="Raleway"/>
              </a:endParaRPr>
            </a:p>
          </p:txBody>
        </p:sp>
        <p:sp>
          <p:nvSpPr>
            <p:cNvPr id="46" name="Google Shape;119;p2"/>
            <p:cNvSpPr/>
            <p:nvPr/>
          </p:nvSpPr>
          <p:spPr>
            <a:xfrm rot="5400000">
              <a:off x="10112263" y="6890907"/>
              <a:ext cx="2053120" cy="1230460"/>
            </a:xfrm>
            <a:custGeom>
              <a:avLst/>
              <a:gdLst/>
              <a:ahLst/>
              <a:cxnLst/>
              <a:rect l="l" t="t" r="r" b="b"/>
              <a:pathLst>
                <a:path w="738" h="442" extrusionOk="0">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solidFill>
              <a:srgbClr val="9E9E9E"/>
            </a:solidFill>
            <a:ln>
              <a:noFill/>
            </a:ln>
          </p:spPr>
          <p:txBody>
            <a:bodyPr spcFirstLastPara="1" wrap="square" lIns="45713" tIns="22850" rIns="45713" bIns="22850" anchor="t" anchorCtr="0">
              <a:noAutofit/>
            </a:bodyPr>
            <a:lstStyle/>
            <a:p>
              <a:pPr>
                <a:buClr>
                  <a:schemeClr val="dk1"/>
                </a:buClr>
                <a:buSzPts val="1600"/>
              </a:pPr>
              <a:endParaRPr sz="800">
                <a:solidFill>
                  <a:srgbClr val="171717"/>
                </a:solidFill>
                <a:latin typeface="Raleway"/>
                <a:ea typeface="Raleway"/>
                <a:cs typeface="Raleway"/>
                <a:sym typeface="Raleway"/>
              </a:endParaRPr>
            </a:p>
          </p:txBody>
        </p:sp>
        <p:sp>
          <p:nvSpPr>
            <p:cNvPr id="47" name="Google Shape;120;p2"/>
            <p:cNvSpPr/>
            <p:nvPr/>
          </p:nvSpPr>
          <p:spPr>
            <a:xfrm rot="5400000">
              <a:off x="10482457" y="5602860"/>
              <a:ext cx="1752264" cy="1669996"/>
            </a:xfrm>
            <a:custGeom>
              <a:avLst/>
              <a:gdLst/>
              <a:ahLst/>
              <a:cxnLst/>
              <a:rect l="l" t="t" r="r" b="b"/>
              <a:pathLst>
                <a:path w="630" h="600" extrusionOk="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solidFill>
              <a:srgbClr val="EE7D00"/>
            </a:solidFill>
            <a:ln>
              <a:noFill/>
            </a:ln>
          </p:spPr>
          <p:txBody>
            <a:bodyPr spcFirstLastPara="1" wrap="square" lIns="45713" tIns="22850" rIns="45713" bIns="22850" anchor="t" anchorCtr="0">
              <a:noAutofit/>
            </a:bodyPr>
            <a:lstStyle/>
            <a:p>
              <a:pPr>
                <a:buClr>
                  <a:schemeClr val="dk1"/>
                </a:buClr>
                <a:buSzPts val="1600"/>
              </a:pPr>
              <a:endParaRPr sz="800">
                <a:solidFill>
                  <a:srgbClr val="171717"/>
                </a:solidFill>
                <a:latin typeface="Raleway"/>
                <a:ea typeface="Raleway"/>
                <a:cs typeface="Raleway"/>
                <a:sym typeface="Raleway"/>
              </a:endParaRPr>
            </a:p>
          </p:txBody>
        </p:sp>
        <p:sp>
          <p:nvSpPr>
            <p:cNvPr id="48" name="Google Shape;121;p2"/>
            <p:cNvSpPr/>
            <p:nvPr/>
          </p:nvSpPr>
          <p:spPr>
            <a:xfrm rot="5400000">
              <a:off x="12153628" y="6441971"/>
              <a:ext cx="1749913" cy="1669997"/>
            </a:xfrm>
            <a:custGeom>
              <a:avLst/>
              <a:gdLst/>
              <a:ahLst/>
              <a:cxnLst/>
              <a:rect l="l" t="t" r="r" b="b"/>
              <a:pathLst>
                <a:path w="629" h="600" extrusionOk="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solidFill>
              <a:srgbClr val="31B7BB"/>
            </a:solidFill>
            <a:ln>
              <a:noFill/>
            </a:ln>
          </p:spPr>
          <p:txBody>
            <a:bodyPr spcFirstLastPara="1" wrap="square" lIns="45713" tIns="22850" rIns="45713" bIns="22850" anchor="t" anchorCtr="0">
              <a:noAutofit/>
            </a:bodyPr>
            <a:lstStyle/>
            <a:p>
              <a:pPr>
                <a:buClr>
                  <a:schemeClr val="dk1"/>
                </a:buClr>
                <a:buSzPts val="1600"/>
              </a:pPr>
              <a:endParaRPr sz="800">
                <a:solidFill>
                  <a:srgbClr val="171717"/>
                </a:solidFill>
                <a:latin typeface="Raleway"/>
                <a:ea typeface="Raleway"/>
                <a:cs typeface="Raleway"/>
                <a:sym typeface="Raleway"/>
              </a:endParaRPr>
            </a:p>
          </p:txBody>
        </p:sp>
        <p:sp>
          <p:nvSpPr>
            <p:cNvPr id="49" name="Google Shape;122;p2"/>
            <p:cNvSpPr/>
            <p:nvPr/>
          </p:nvSpPr>
          <p:spPr>
            <a:xfrm rot="5400000">
              <a:off x="11730549" y="7042512"/>
              <a:ext cx="1499589" cy="1887412"/>
            </a:xfrm>
            <a:custGeom>
              <a:avLst/>
              <a:gdLst/>
              <a:ahLst/>
              <a:cxnLst/>
              <a:rect l="l" t="t" r="r" b="b"/>
              <a:pathLst>
                <a:path w="539" h="678" extrusionOk="0">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solidFill>
              <a:srgbClr val="009656"/>
            </a:solidFill>
            <a:ln>
              <a:noFill/>
            </a:ln>
          </p:spPr>
          <p:txBody>
            <a:bodyPr spcFirstLastPara="1" wrap="square" lIns="45713" tIns="22850" rIns="45713" bIns="22850" anchor="t" anchorCtr="0">
              <a:noAutofit/>
            </a:bodyPr>
            <a:lstStyle/>
            <a:p>
              <a:pPr>
                <a:buClr>
                  <a:schemeClr val="dk1"/>
                </a:buClr>
                <a:buSzPts val="1600"/>
              </a:pPr>
              <a:endParaRPr sz="800">
                <a:solidFill>
                  <a:srgbClr val="171717"/>
                </a:solidFill>
                <a:latin typeface="Raleway"/>
                <a:ea typeface="Raleway"/>
                <a:cs typeface="Raleway"/>
                <a:sym typeface="Raleway"/>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9" name="Google Shape;309;p21"/>
          <p:cNvSpPr txBox="1"/>
          <p:nvPr/>
        </p:nvSpPr>
        <p:spPr>
          <a:xfrm rot="516">
            <a:off x="720289" y="2172265"/>
            <a:ext cx="11039661" cy="2171128"/>
          </a:xfrm>
          <a:prstGeom prst="rect">
            <a:avLst/>
          </a:prstGeom>
          <a:noFill/>
          <a:ln>
            <a:noFill/>
          </a:ln>
        </p:spPr>
        <p:txBody>
          <a:bodyPr spcFirstLastPara="1" wrap="square" lIns="121900" tIns="121900" rIns="121900" bIns="121900" anchor="t" anchorCtr="0">
            <a:noAutofit/>
          </a:bodyPr>
          <a:lstStyle/>
          <a:p>
            <a:pPr>
              <a:buClr>
                <a:schemeClr val="dk1"/>
              </a:buClr>
              <a:buSzPts val="4800"/>
            </a:pPr>
            <a:r>
              <a:rPr lang="ru-RU" sz="2400">
                <a:solidFill>
                  <a:schemeClr val="dk1"/>
                </a:solidFill>
              </a:rPr>
              <a:t>Эта знакомая вам с детства именинница с найденными деньгами поступила так: купила на рынке специальное приспособление и позвала всех соседей к столу. В середине действа она чуть было не пострадала от кровожадного монстра, но была спасена. А праздник в итоге окончился свадьбой. Как зовут героиню?</a:t>
            </a:r>
            <a:endParaRPr sz="2400">
              <a:solidFill>
                <a:schemeClr val="dk1"/>
              </a:solidFill>
            </a:endParaRPr>
          </a:p>
        </p:txBody>
      </p:sp>
      <p:sp>
        <p:nvSpPr>
          <p:cNvPr id="9"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5</a:t>
            </a:r>
            <a:endParaRPr lang="ru-RU" sz="4267" b="1" dirty="0">
              <a:solidFill>
                <a:schemeClr val="accent1"/>
              </a:solidFill>
              <a:latin typeface="Ultra"/>
              <a:ea typeface="Ultra"/>
              <a:cs typeface="Ultra"/>
              <a:sym typeface="Ultra"/>
            </a:endParaRPr>
          </a:p>
        </p:txBody>
      </p:sp>
      <p:sp>
        <p:nvSpPr>
          <p:cNvPr id="10"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pic>
        <p:nvPicPr>
          <p:cNvPr id="6"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9838165" y="5697650"/>
            <a:ext cx="1928386" cy="358699"/>
          </a:xfrm>
          <a:prstGeom prst="rect">
            <a:avLst/>
          </a:prstGeom>
        </p:spPr>
      </p:pic>
    </p:spTree>
    <p:extLst>
      <p:ext uri="{BB962C8B-B14F-4D97-AF65-F5344CB8AC3E}">
        <p14:creationId xmlns:p14="http://schemas.microsoft.com/office/powerpoint/2010/main" val="292734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endParaRPr lang="ru-RU"/>
          </a:p>
        </p:txBody>
      </p:sp>
      <p:sp>
        <p:nvSpPr>
          <p:cNvPr id="3" name="Заголовок 2"/>
          <p:cNvSpPr>
            <a:spLocks noGrp="1"/>
          </p:cNvSpPr>
          <p:nvPr>
            <p:ph type="title"/>
          </p:nvPr>
        </p:nvSpPr>
        <p:spPr/>
        <p:txBody>
          <a:bodyPr/>
          <a:lstStyle/>
          <a:p>
            <a:r>
              <a:rPr lang="ru-RU" dirty="0" smtClean="0"/>
              <a:t>Раунд 2: ответы</a:t>
            </a:r>
            <a:endParaRPr lang="ru-RU" dirty="0"/>
          </a:p>
        </p:txBody>
      </p:sp>
      <p:sp>
        <p:nvSpPr>
          <p:cNvPr id="4" name="Текст 3"/>
          <p:cNvSpPr>
            <a:spLocks noGrp="1"/>
          </p:cNvSpPr>
          <p:nvPr>
            <p:ph type="body" idx="2"/>
          </p:nvPr>
        </p:nvSpPr>
        <p:spPr/>
        <p:txBody>
          <a:bodyPr/>
          <a:lstStyle/>
          <a:p>
            <a:endParaRPr lang="ru-RU"/>
          </a:p>
        </p:txBody>
      </p:sp>
      <p:pic>
        <p:nvPicPr>
          <p:cNvPr id="5" name="Google Shape;175;p3"/>
          <p:cNvPicPr preferRelativeResize="0"/>
          <p:nvPr/>
        </p:nvPicPr>
        <p:blipFill rotWithShape="1">
          <a:blip r:embed="rId2">
            <a:alphaModFix/>
          </a:blip>
          <a:srcRect b="41891"/>
          <a:stretch/>
        </p:blipFill>
        <p:spPr>
          <a:xfrm>
            <a:off x="7419976" y="1954403"/>
            <a:ext cx="4030208" cy="4294792"/>
          </a:xfrm>
          <a:prstGeom prst="rect">
            <a:avLst/>
          </a:prstGeom>
          <a:noFill/>
          <a:ln>
            <a:noFill/>
          </a:ln>
        </p:spPr>
      </p:pic>
      <p:pic>
        <p:nvPicPr>
          <p:cNvPr id="6" name="Google Shape;176;p3"/>
          <p:cNvPicPr preferRelativeResize="0"/>
          <p:nvPr/>
        </p:nvPicPr>
        <p:blipFill rotWithShape="1">
          <a:blip r:embed="rId3">
            <a:alphaModFix/>
          </a:blip>
          <a:srcRect/>
          <a:stretch/>
        </p:blipFill>
        <p:spPr>
          <a:xfrm>
            <a:off x="6454844" y="1954403"/>
            <a:ext cx="2199899" cy="1720222"/>
          </a:xfrm>
          <a:prstGeom prst="rect">
            <a:avLst/>
          </a:prstGeom>
          <a:noFill/>
          <a:ln>
            <a:noFill/>
          </a:ln>
        </p:spPr>
      </p:pic>
      <p:sp>
        <p:nvSpPr>
          <p:cNvPr id="8" name="Google Shape;129;p3"/>
          <p:cNvSpPr txBox="1">
            <a:spLocks/>
          </p:cNvSpPr>
          <p:nvPr/>
        </p:nvSpPr>
        <p:spPr>
          <a:xfrm>
            <a:off x="638612" y="2114528"/>
            <a:ext cx="4731877" cy="3302000"/>
          </a:xfrm>
          <a:prstGeom prst="rect">
            <a:avLst/>
          </a:prstGeom>
          <a:noFill/>
          <a:ln>
            <a:noFill/>
          </a:ln>
        </p:spPr>
        <p:txBody>
          <a:bodyPr spcFirstLastPara="1" wrap="square" lIns="25400" tIns="25400" rIns="25400" bIns="25400" anchor="ctr"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nSpc>
                <a:spcPct val="100000"/>
              </a:lnSpc>
              <a:spcBef>
                <a:spcPts val="0"/>
              </a:spcBef>
              <a:buClr>
                <a:srgbClr val="004F9E"/>
              </a:buClr>
              <a:buSzPts val="20000"/>
              <a:buFont typeface="Arial"/>
              <a:buNone/>
            </a:pPr>
            <a:r>
              <a:rPr lang="ru-RU" sz="8000" b="1" dirty="0" smtClean="0">
                <a:solidFill>
                  <a:schemeClr val="accent1"/>
                </a:solidFill>
                <a:latin typeface="Arial Black"/>
                <a:ea typeface="Arial Black"/>
                <a:cs typeface="Arial Black"/>
                <a:sym typeface="Arial Black"/>
              </a:rPr>
              <a:t>Первые траты</a:t>
            </a:r>
            <a:endParaRPr lang="ru-RU" sz="8000" b="1" dirty="0">
              <a:solidFill>
                <a:schemeClr val="accent1"/>
              </a:solidFill>
              <a:latin typeface="Arial Black"/>
              <a:ea typeface="Arial Black"/>
              <a:cs typeface="Arial Black"/>
              <a:sym typeface="Arial Black"/>
            </a:endParaRPr>
          </a:p>
        </p:txBody>
      </p:sp>
      <p:pic>
        <p:nvPicPr>
          <p:cNvPr id="9" name="Google Shape;253;p16"/>
          <p:cNvPicPr preferRelativeResize="0"/>
          <p:nvPr/>
        </p:nvPicPr>
        <p:blipFill rotWithShape="1">
          <a:blip r:embed="rId4">
            <a:alphaModFix/>
          </a:blip>
          <a:srcRect t="24043"/>
          <a:stretch/>
        </p:blipFill>
        <p:spPr>
          <a:xfrm rot="19574715">
            <a:off x="6902732" y="2065732"/>
            <a:ext cx="908566" cy="1435756"/>
          </a:xfrm>
          <a:prstGeom prst="rect">
            <a:avLst/>
          </a:prstGeom>
          <a:noFill/>
          <a:ln>
            <a:noFill/>
          </a:ln>
        </p:spPr>
      </p:pic>
    </p:spTree>
    <p:extLst>
      <p:ext uri="{BB962C8B-B14F-4D97-AF65-F5344CB8AC3E}">
        <p14:creationId xmlns:p14="http://schemas.microsoft.com/office/powerpoint/2010/main" val="3964241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5" name="Google Shape;335;p24"/>
          <p:cNvSpPr txBox="1"/>
          <p:nvPr/>
        </p:nvSpPr>
        <p:spPr>
          <a:xfrm rot="516">
            <a:off x="720631" y="2160678"/>
            <a:ext cx="11039321" cy="2449427"/>
          </a:xfrm>
          <a:prstGeom prst="rect">
            <a:avLst/>
          </a:prstGeom>
          <a:noFill/>
          <a:ln>
            <a:noFill/>
          </a:ln>
        </p:spPr>
        <p:txBody>
          <a:bodyPr spcFirstLastPara="1" wrap="square" lIns="121900" tIns="121900" rIns="121900" bIns="121900" anchor="t" anchorCtr="0">
            <a:noAutofit/>
          </a:bodyPr>
          <a:lstStyle/>
          <a:p>
            <a:pPr>
              <a:buClr>
                <a:schemeClr val="dk1"/>
              </a:buClr>
              <a:buSzPts val="4800"/>
            </a:pPr>
            <a:r>
              <a:rPr lang="ru-RU" sz="2400">
                <a:solidFill>
                  <a:schemeClr val="dk1"/>
                </a:solidFill>
              </a:rPr>
              <a:t>Все накопленные деньги одного маленького мальчика были потрачены на леденцы, засахаренные орешки и шоколад, но не для себя, а для лечения друга. Хотя первоначальная финансовая цель была совсем другая –  покупка собаки. Назовите этого друга одной из самых распространённых шведских фамилий, а также его место жительства. </a:t>
            </a:r>
            <a:endParaRPr sz="2400">
              <a:solidFill>
                <a:schemeClr val="dk1"/>
              </a:solidFill>
            </a:endParaRPr>
          </a:p>
        </p:txBody>
      </p:sp>
      <p:sp>
        <p:nvSpPr>
          <p:cNvPr id="336" name="Google Shape;336;p24"/>
          <p:cNvSpPr txBox="1"/>
          <p:nvPr/>
        </p:nvSpPr>
        <p:spPr>
          <a:xfrm rot="516">
            <a:off x="2669165" y="5406041"/>
            <a:ext cx="7204188" cy="706481"/>
          </a:xfrm>
          <a:prstGeom prst="rect">
            <a:avLst/>
          </a:prstGeom>
          <a:noFill/>
          <a:ln>
            <a:noFill/>
          </a:ln>
        </p:spPr>
        <p:txBody>
          <a:bodyPr spcFirstLastPara="1" wrap="square" lIns="121900" tIns="121900" rIns="121900" bIns="121900" anchor="ctr" anchorCtr="0">
            <a:noAutofit/>
          </a:bodyPr>
          <a:lstStyle/>
          <a:p>
            <a:pPr>
              <a:buClr>
                <a:srgbClr val="E6215A"/>
              </a:buClr>
              <a:buSzPts val="4800"/>
            </a:pPr>
            <a:r>
              <a:rPr lang="ru-RU" sz="2400" b="1">
                <a:solidFill>
                  <a:srgbClr val="E6215A"/>
                </a:solidFill>
              </a:rPr>
              <a:t>Ответ: Карлсон, который живёт на крыше</a:t>
            </a:r>
            <a:endParaRPr sz="2400">
              <a:solidFill>
                <a:srgbClr val="E6215A"/>
              </a:solidFill>
            </a:endParaRPr>
          </a:p>
        </p:txBody>
      </p:sp>
      <p:sp>
        <p:nvSpPr>
          <p:cNvPr id="9"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smtClean="0">
                <a:solidFill>
                  <a:schemeClr val="accent1"/>
                </a:solidFill>
                <a:latin typeface="Ultra"/>
                <a:ea typeface="Ultra"/>
                <a:cs typeface="Ultra"/>
                <a:sym typeface="Ultra"/>
              </a:rPr>
              <a:t>Вопрос 1</a:t>
            </a:r>
            <a:endParaRPr lang="ru-RU" sz="4267" b="1" dirty="0">
              <a:solidFill>
                <a:schemeClr val="accent1"/>
              </a:solidFill>
              <a:latin typeface="Ultra"/>
              <a:ea typeface="Ultra"/>
              <a:cs typeface="Ultra"/>
              <a:sym typeface="Ultra"/>
            </a:endParaRPr>
          </a:p>
        </p:txBody>
      </p:sp>
      <p:sp>
        <p:nvSpPr>
          <p:cNvPr id="10"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spTree>
    <p:extLst>
      <p:ext uri="{BB962C8B-B14F-4D97-AF65-F5344CB8AC3E}">
        <p14:creationId xmlns:p14="http://schemas.microsoft.com/office/powerpoint/2010/main" val="28371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5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6" name="Google Shape;346;p25"/>
          <p:cNvSpPr txBox="1"/>
          <p:nvPr/>
        </p:nvSpPr>
        <p:spPr>
          <a:xfrm rot="516">
            <a:off x="720297" y="2172268"/>
            <a:ext cx="11039656" cy="2127583"/>
          </a:xfrm>
          <a:prstGeom prst="rect">
            <a:avLst/>
          </a:prstGeom>
          <a:noFill/>
          <a:ln>
            <a:noFill/>
          </a:ln>
        </p:spPr>
        <p:txBody>
          <a:bodyPr spcFirstLastPara="1" wrap="square" lIns="121900" tIns="121900" rIns="121900" bIns="121900" anchor="t" anchorCtr="0">
            <a:noAutofit/>
          </a:bodyPr>
          <a:lstStyle/>
          <a:p>
            <a:pPr>
              <a:buClr>
                <a:schemeClr val="dk1"/>
              </a:buClr>
              <a:buSzPts val="4800"/>
            </a:pPr>
            <a:r>
              <a:rPr lang="ru-RU" sz="2400">
                <a:solidFill>
                  <a:schemeClr val="dk1"/>
                </a:solidFill>
              </a:rPr>
              <a:t>Этот шотландец заработал первые деньги – 10 центов, работая чистильщиком обуви, а после сказочно разбогател на добыче золота, алмазов и нефти. Однако ни богатство, ни известность не помогли ему заполучить звезду на Аллее Славы в Голливуде – это удалось лишь его племяннику Дональду. Назовите фамилию любого из них.</a:t>
            </a:r>
            <a:endParaRPr sz="2400">
              <a:solidFill>
                <a:schemeClr val="dk1"/>
              </a:solidFill>
            </a:endParaRPr>
          </a:p>
        </p:txBody>
      </p:sp>
      <p:sp>
        <p:nvSpPr>
          <p:cNvPr id="347" name="Google Shape;347;p25"/>
          <p:cNvSpPr txBox="1"/>
          <p:nvPr/>
        </p:nvSpPr>
        <p:spPr>
          <a:xfrm rot="516">
            <a:off x="2669165" y="5406041"/>
            <a:ext cx="7204188" cy="706481"/>
          </a:xfrm>
          <a:prstGeom prst="rect">
            <a:avLst/>
          </a:prstGeom>
          <a:noFill/>
          <a:ln>
            <a:noFill/>
          </a:ln>
        </p:spPr>
        <p:txBody>
          <a:bodyPr spcFirstLastPara="1" wrap="square" lIns="121900" tIns="121900" rIns="121900" bIns="121900" anchor="ctr" anchorCtr="0">
            <a:noAutofit/>
          </a:bodyPr>
          <a:lstStyle/>
          <a:p>
            <a:pPr>
              <a:buClr>
                <a:srgbClr val="E6215A"/>
              </a:buClr>
              <a:buSzPts val="4800"/>
            </a:pPr>
            <a:r>
              <a:rPr lang="ru-RU" sz="2400" b="1">
                <a:solidFill>
                  <a:srgbClr val="E6215A"/>
                </a:solidFill>
              </a:rPr>
              <a:t>Ответ: Макдак или просто Дак</a:t>
            </a:r>
            <a:endParaRPr sz="2400">
              <a:solidFill>
                <a:srgbClr val="E6215A"/>
              </a:solidFill>
            </a:endParaRPr>
          </a:p>
        </p:txBody>
      </p:sp>
      <p:sp>
        <p:nvSpPr>
          <p:cNvPr id="9"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2</a:t>
            </a:r>
            <a:endParaRPr lang="ru-RU" sz="4267" b="1" dirty="0">
              <a:solidFill>
                <a:schemeClr val="accent1"/>
              </a:solidFill>
              <a:latin typeface="Ultra"/>
              <a:ea typeface="Ultra"/>
              <a:cs typeface="Ultra"/>
              <a:sym typeface="Ultra"/>
            </a:endParaRPr>
          </a:p>
        </p:txBody>
      </p:sp>
      <p:sp>
        <p:nvSpPr>
          <p:cNvPr id="10"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spTree>
    <p:extLst>
      <p:ext uri="{BB962C8B-B14F-4D97-AF65-F5344CB8AC3E}">
        <p14:creationId xmlns:p14="http://schemas.microsoft.com/office/powerpoint/2010/main" val="72727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7"/>
                                        </p:tgtEl>
                                        <p:attrNameLst>
                                          <p:attrName>style.visibility</p:attrName>
                                        </p:attrNameLst>
                                      </p:cBhvr>
                                      <p:to>
                                        <p:strVal val="visible"/>
                                      </p:to>
                                    </p:set>
                                    <p:animEffect transition="in" filter="fade">
                                      <p:cBhvr>
                                        <p:cTn id="7" dur="5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7" name="Google Shape;357;p26"/>
          <p:cNvSpPr txBox="1"/>
          <p:nvPr/>
        </p:nvSpPr>
        <p:spPr>
          <a:xfrm rot="516">
            <a:off x="720264" y="2172267"/>
            <a:ext cx="11039644" cy="2617437"/>
          </a:xfrm>
          <a:prstGeom prst="rect">
            <a:avLst/>
          </a:prstGeom>
          <a:noFill/>
          <a:ln>
            <a:noFill/>
          </a:ln>
        </p:spPr>
        <p:txBody>
          <a:bodyPr spcFirstLastPara="1" wrap="square" lIns="121900" tIns="121900" rIns="121900" bIns="121900" anchor="t" anchorCtr="0">
            <a:noAutofit/>
          </a:bodyPr>
          <a:lstStyle/>
          <a:p>
            <a:pPr>
              <a:buClr>
                <a:schemeClr val="dk1"/>
              </a:buClr>
              <a:buSzPts val="4800"/>
            </a:pPr>
            <a:r>
              <a:rPr lang="ru-RU" sz="2400">
                <a:solidFill>
                  <a:schemeClr val="dk1"/>
                </a:solidFill>
              </a:rPr>
              <a:t>Первые деньги, доступ к которым этот мальчик получил только в 11 лет, он тут же инвестировал в своё образование - купил учебники, школьную форму и другие необходимые для учёбы приспособления. Ему также было разрешено привезти с собой в школу домашнее животное, а вот транспортные средства иметь при себе первокурсникам запрещалось. </a:t>
            </a:r>
            <a:br>
              <a:rPr lang="ru-RU" sz="2400">
                <a:solidFill>
                  <a:schemeClr val="dk1"/>
                </a:solidFill>
              </a:rPr>
            </a:br>
            <a:r>
              <a:rPr lang="ru-RU" sz="2400">
                <a:solidFill>
                  <a:schemeClr val="dk1"/>
                </a:solidFill>
              </a:rPr>
              <a:t>Где собирался учиться этот мальчик? </a:t>
            </a:r>
            <a:endParaRPr sz="2400">
              <a:solidFill>
                <a:schemeClr val="dk1"/>
              </a:solidFill>
            </a:endParaRPr>
          </a:p>
        </p:txBody>
      </p:sp>
      <p:sp>
        <p:nvSpPr>
          <p:cNvPr id="358" name="Google Shape;358;p26"/>
          <p:cNvSpPr txBox="1"/>
          <p:nvPr/>
        </p:nvSpPr>
        <p:spPr>
          <a:xfrm rot="516">
            <a:off x="2669165" y="5406158"/>
            <a:ext cx="8771724" cy="706481"/>
          </a:xfrm>
          <a:prstGeom prst="rect">
            <a:avLst/>
          </a:prstGeom>
          <a:noFill/>
          <a:ln>
            <a:noFill/>
          </a:ln>
        </p:spPr>
        <p:txBody>
          <a:bodyPr spcFirstLastPara="1" wrap="square" lIns="121900" tIns="121900" rIns="121900" bIns="121900" anchor="ctr" anchorCtr="0">
            <a:noAutofit/>
          </a:bodyPr>
          <a:lstStyle/>
          <a:p>
            <a:pPr>
              <a:buClr>
                <a:srgbClr val="E6215A"/>
              </a:buClr>
              <a:buSzPts val="4800"/>
            </a:pPr>
            <a:r>
              <a:rPr lang="ru-RU" sz="2400" b="1">
                <a:solidFill>
                  <a:srgbClr val="E6215A"/>
                </a:solidFill>
              </a:rPr>
              <a:t>Ответ: в школе чародейства и волшебства Хогвартс  </a:t>
            </a:r>
            <a:endParaRPr sz="2400">
              <a:solidFill>
                <a:srgbClr val="E6215A"/>
              </a:solidFill>
            </a:endParaRPr>
          </a:p>
        </p:txBody>
      </p:sp>
      <p:sp>
        <p:nvSpPr>
          <p:cNvPr id="9"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3</a:t>
            </a:r>
            <a:endParaRPr lang="ru-RU" sz="4267" b="1" dirty="0">
              <a:solidFill>
                <a:schemeClr val="accent1"/>
              </a:solidFill>
              <a:latin typeface="Ultra"/>
              <a:ea typeface="Ultra"/>
              <a:cs typeface="Ultra"/>
              <a:sym typeface="Ultra"/>
            </a:endParaRPr>
          </a:p>
        </p:txBody>
      </p:sp>
      <p:sp>
        <p:nvSpPr>
          <p:cNvPr id="10"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spTree>
    <p:extLst>
      <p:ext uri="{BB962C8B-B14F-4D97-AF65-F5344CB8AC3E}">
        <p14:creationId xmlns:p14="http://schemas.microsoft.com/office/powerpoint/2010/main" val="403594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
                                        </p:tgtEl>
                                        <p:attrNameLst>
                                          <p:attrName>style.visibility</p:attrName>
                                        </p:attrNameLst>
                                      </p:cBhvr>
                                      <p:to>
                                        <p:strVal val="visible"/>
                                      </p:to>
                                    </p:set>
                                    <p:animEffect transition="in" filter="fade">
                                      <p:cBhvr>
                                        <p:cTn id="7" dur="5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8" name="Google Shape;368;p27"/>
          <p:cNvSpPr txBox="1"/>
          <p:nvPr/>
        </p:nvSpPr>
        <p:spPr>
          <a:xfrm rot="516">
            <a:off x="720289" y="2172265"/>
            <a:ext cx="11039661" cy="2171128"/>
          </a:xfrm>
          <a:prstGeom prst="rect">
            <a:avLst/>
          </a:prstGeom>
          <a:noFill/>
          <a:ln>
            <a:noFill/>
          </a:ln>
        </p:spPr>
        <p:txBody>
          <a:bodyPr spcFirstLastPara="1" wrap="square" lIns="121900" tIns="121900" rIns="121900" bIns="121900" anchor="t" anchorCtr="0">
            <a:noAutofit/>
          </a:bodyPr>
          <a:lstStyle/>
          <a:p>
            <a:pPr>
              <a:buClr>
                <a:schemeClr val="dk1"/>
              </a:buClr>
              <a:buSzPts val="4800"/>
            </a:pPr>
            <a:r>
              <a:rPr lang="ru-RU" sz="2400">
                <a:solidFill>
                  <a:schemeClr val="dk1"/>
                </a:solidFill>
              </a:rPr>
              <a:t>А вот этот герой поступил необдуманно, и деньги от продажи азбуки решил потратить на развлечения. Вследствие своих опрометчивых решений он чуть было не попал в долговое рабство и даже угодил в лапы мошенников! Но одна мудрая старушка помогла ему и открыла дверь в светлое будущее. Скажите, как его зовут? </a:t>
            </a:r>
            <a:endParaRPr sz="2400">
              <a:solidFill>
                <a:schemeClr val="dk1"/>
              </a:solidFill>
            </a:endParaRPr>
          </a:p>
        </p:txBody>
      </p:sp>
      <p:sp>
        <p:nvSpPr>
          <p:cNvPr id="369" name="Google Shape;369;p27"/>
          <p:cNvSpPr txBox="1"/>
          <p:nvPr/>
        </p:nvSpPr>
        <p:spPr>
          <a:xfrm rot="516">
            <a:off x="2669165" y="5406041"/>
            <a:ext cx="7204188" cy="706481"/>
          </a:xfrm>
          <a:prstGeom prst="rect">
            <a:avLst/>
          </a:prstGeom>
          <a:noFill/>
          <a:ln>
            <a:noFill/>
          </a:ln>
        </p:spPr>
        <p:txBody>
          <a:bodyPr spcFirstLastPara="1" wrap="square" lIns="121900" tIns="121900" rIns="121900" bIns="121900" anchor="ctr" anchorCtr="0">
            <a:noAutofit/>
          </a:bodyPr>
          <a:lstStyle/>
          <a:p>
            <a:pPr>
              <a:buClr>
                <a:srgbClr val="E6215A"/>
              </a:buClr>
              <a:buSzPts val="4800"/>
            </a:pPr>
            <a:r>
              <a:rPr lang="ru-RU" sz="2400" b="1">
                <a:solidFill>
                  <a:srgbClr val="E6215A"/>
                </a:solidFill>
              </a:rPr>
              <a:t>Ответ: Буратино</a:t>
            </a:r>
            <a:endParaRPr sz="2400">
              <a:solidFill>
                <a:srgbClr val="E6215A"/>
              </a:solidFill>
            </a:endParaRPr>
          </a:p>
        </p:txBody>
      </p:sp>
      <p:sp>
        <p:nvSpPr>
          <p:cNvPr id="9"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4</a:t>
            </a:r>
            <a:endParaRPr lang="ru-RU" sz="4267" b="1" dirty="0">
              <a:solidFill>
                <a:schemeClr val="accent1"/>
              </a:solidFill>
              <a:latin typeface="Ultra"/>
              <a:ea typeface="Ultra"/>
              <a:cs typeface="Ultra"/>
              <a:sym typeface="Ultra"/>
            </a:endParaRPr>
          </a:p>
        </p:txBody>
      </p:sp>
      <p:sp>
        <p:nvSpPr>
          <p:cNvPr id="10"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spTree>
    <p:extLst>
      <p:ext uri="{BB962C8B-B14F-4D97-AF65-F5344CB8AC3E}">
        <p14:creationId xmlns:p14="http://schemas.microsoft.com/office/powerpoint/2010/main" val="366890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50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9" name="Google Shape;379;p28"/>
          <p:cNvSpPr txBox="1"/>
          <p:nvPr/>
        </p:nvSpPr>
        <p:spPr>
          <a:xfrm rot="516">
            <a:off x="720289" y="2172265"/>
            <a:ext cx="11039661" cy="2171128"/>
          </a:xfrm>
          <a:prstGeom prst="rect">
            <a:avLst/>
          </a:prstGeom>
          <a:noFill/>
          <a:ln>
            <a:noFill/>
          </a:ln>
        </p:spPr>
        <p:txBody>
          <a:bodyPr spcFirstLastPara="1" wrap="square" lIns="121900" tIns="121900" rIns="121900" bIns="121900" anchor="t" anchorCtr="0">
            <a:noAutofit/>
          </a:bodyPr>
          <a:lstStyle/>
          <a:p>
            <a:pPr>
              <a:buClr>
                <a:schemeClr val="dk1"/>
              </a:buClr>
              <a:buSzPts val="4800"/>
            </a:pPr>
            <a:r>
              <a:rPr lang="ru-RU" sz="2400">
                <a:solidFill>
                  <a:schemeClr val="dk1"/>
                </a:solidFill>
              </a:rPr>
              <a:t>Эта знакомая вам с детства именинница с найденными деньгами поступила так: купила на рынке специальное приспособление и позвала всех соседей к столу. В середине действа она чуть было не пострадала от кровожадного монстра, но была спасена. А праздник в итоге окончился свадьбой. Как зовут героиню?</a:t>
            </a:r>
            <a:endParaRPr sz="2400">
              <a:solidFill>
                <a:schemeClr val="dk1"/>
              </a:solidFill>
            </a:endParaRPr>
          </a:p>
        </p:txBody>
      </p:sp>
      <p:sp>
        <p:nvSpPr>
          <p:cNvPr id="380" name="Google Shape;380;p28"/>
          <p:cNvSpPr txBox="1"/>
          <p:nvPr/>
        </p:nvSpPr>
        <p:spPr>
          <a:xfrm rot="516">
            <a:off x="2669165" y="5406040"/>
            <a:ext cx="7204188" cy="706481"/>
          </a:xfrm>
          <a:prstGeom prst="rect">
            <a:avLst/>
          </a:prstGeom>
          <a:noFill/>
          <a:ln>
            <a:noFill/>
          </a:ln>
        </p:spPr>
        <p:txBody>
          <a:bodyPr spcFirstLastPara="1" wrap="square" lIns="121900" tIns="121900" rIns="121900" bIns="121900" anchor="ctr" anchorCtr="0">
            <a:noAutofit/>
          </a:bodyPr>
          <a:lstStyle/>
          <a:p>
            <a:pPr>
              <a:buClr>
                <a:srgbClr val="E6215A"/>
              </a:buClr>
              <a:buSzPts val="4800"/>
            </a:pPr>
            <a:r>
              <a:rPr lang="ru-RU" sz="2400" b="1">
                <a:solidFill>
                  <a:srgbClr val="E6215A"/>
                </a:solidFill>
              </a:rPr>
              <a:t>Ответ: Муха-Цокотуха</a:t>
            </a:r>
            <a:endParaRPr sz="2400">
              <a:solidFill>
                <a:srgbClr val="E6215A"/>
              </a:solidFill>
            </a:endParaRPr>
          </a:p>
        </p:txBody>
      </p:sp>
      <p:sp>
        <p:nvSpPr>
          <p:cNvPr id="9"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5</a:t>
            </a:r>
            <a:endParaRPr lang="ru-RU" sz="4267" b="1" dirty="0">
              <a:solidFill>
                <a:schemeClr val="accent1"/>
              </a:solidFill>
              <a:latin typeface="Ultra"/>
              <a:ea typeface="Ultra"/>
              <a:cs typeface="Ultra"/>
              <a:sym typeface="Ultra"/>
            </a:endParaRPr>
          </a:p>
        </p:txBody>
      </p:sp>
      <p:sp>
        <p:nvSpPr>
          <p:cNvPr id="10"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spTree>
    <p:extLst>
      <p:ext uri="{BB962C8B-B14F-4D97-AF65-F5344CB8AC3E}">
        <p14:creationId xmlns:p14="http://schemas.microsoft.com/office/powerpoint/2010/main" val="371065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500"/>
                                        <p:tgtEl>
                                          <p:spTgt spid="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endParaRPr lang="ru-RU"/>
          </a:p>
        </p:txBody>
      </p:sp>
      <p:sp>
        <p:nvSpPr>
          <p:cNvPr id="3" name="Заголовок 2"/>
          <p:cNvSpPr>
            <a:spLocks noGrp="1"/>
          </p:cNvSpPr>
          <p:nvPr>
            <p:ph type="title"/>
          </p:nvPr>
        </p:nvSpPr>
        <p:spPr/>
        <p:txBody>
          <a:bodyPr/>
          <a:lstStyle/>
          <a:p>
            <a:r>
              <a:rPr lang="ru-RU" dirty="0" smtClean="0"/>
              <a:t>Раунд 3</a:t>
            </a:r>
            <a:endParaRPr lang="ru-RU" dirty="0"/>
          </a:p>
        </p:txBody>
      </p:sp>
      <p:sp>
        <p:nvSpPr>
          <p:cNvPr id="4" name="Текст 3"/>
          <p:cNvSpPr>
            <a:spLocks noGrp="1"/>
          </p:cNvSpPr>
          <p:nvPr>
            <p:ph type="body" idx="2"/>
          </p:nvPr>
        </p:nvSpPr>
        <p:spPr/>
        <p:txBody>
          <a:bodyPr/>
          <a:lstStyle/>
          <a:p>
            <a:endParaRPr lang="ru-RU" dirty="0"/>
          </a:p>
        </p:txBody>
      </p:sp>
      <p:sp>
        <p:nvSpPr>
          <p:cNvPr id="8" name="Google Shape;129;p3"/>
          <p:cNvSpPr txBox="1">
            <a:spLocks/>
          </p:cNvSpPr>
          <p:nvPr/>
        </p:nvSpPr>
        <p:spPr>
          <a:xfrm>
            <a:off x="638612" y="2114528"/>
            <a:ext cx="5420675" cy="3302000"/>
          </a:xfrm>
          <a:prstGeom prst="rect">
            <a:avLst/>
          </a:prstGeom>
          <a:noFill/>
          <a:ln>
            <a:noFill/>
          </a:ln>
        </p:spPr>
        <p:txBody>
          <a:bodyPr spcFirstLastPara="1" wrap="square" lIns="25400" tIns="25400" rIns="25400" bIns="25400" anchor="ctr"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nSpc>
                <a:spcPct val="100000"/>
              </a:lnSpc>
              <a:spcBef>
                <a:spcPts val="0"/>
              </a:spcBef>
              <a:buClr>
                <a:srgbClr val="004F9E"/>
              </a:buClr>
              <a:buSzPts val="20000"/>
              <a:buFont typeface="Arial"/>
              <a:buNone/>
            </a:pPr>
            <a:r>
              <a:rPr lang="ru-RU" sz="6000" b="1" dirty="0" smtClean="0">
                <a:solidFill>
                  <a:schemeClr val="accent1"/>
                </a:solidFill>
                <a:latin typeface="Arial Black"/>
                <a:ea typeface="Arial Black"/>
                <a:cs typeface="Arial Black"/>
                <a:sym typeface="Arial Black"/>
              </a:rPr>
              <a:t>Деньги в</a:t>
            </a:r>
          </a:p>
          <a:p>
            <a:pPr marL="0" indent="0">
              <a:lnSpc>
                <a:spcPct val="100000"/>
              </a:lnSpc>
              <a:spcBef>
                <a:spcPts val="0"/>
              </a:spcBef>
              <a:buClr>
                <a:srgbClr val="004F9E"/>
              </a:buClr>
              <a:buSzPts val="20000"/>
              <a:buFont typeface="Arial"/>
              <a:buNone/>
            </a:pPr>
            <a:r>
              <a:rPr lang="ru-RU" sz="6000" b="1" dirty="0" smtClean="0">
                <a:solidFill>
                  <a:schemeClr val="accent1"/>
                </a:solidFill>
                <a:latin typeface="Arial Black"/>
                <a:ea typeface="Arial Black"/>
                <a:cs typeface="Arial Black"/>
                <a:sym typeface="Arial Black"/>
              </a:rPr>
              <a:t>экономике</a:t>
            </a:r>
            <a:endParaRPr lang="ru-RU" sz="6000" b="1" dirty="0">
              <a:solidFill>
                <a:schemeClr val="accent1"/>
              </a:solidFill>
              <a:latin typeface="Arial Black"/>
              <a:ea typeface="Arial Black"/>
              <a:cs typeface="Arial Black"/>
              <a:sym typeface="Arial Black"/>
            </a:endParaRPr>
          </a:p>
        </p:txBody>
      </p:sp>
      <p:sp>
        <p:nvSpPr>
          <p:cNvPr id="7" name="Овал 6"/>
          <p:cNvSpPr/>
          <p:nvPr/>
        </p:nvSpPr>
        <p:spPr>
          <a:xfrm>
            <a:off x="6852137" y="1690688"/>
            <a:ext cx="4501662" cy="4154738"/>
          </a:xfrm>
          <a:prstGeom prst="ellipse">
            <a:avLst/>
          </a:prstGeom>
          <a:solidFill>
            <a:srgbClr val="DBDEDF"/>
          </a:solidFill>
          <a:ln>
            <a:solidFill>
              <a:srgbClr val="DBDED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10" name="Google Shape;386;p29"/>
          <p:cNvPicPr preferRelativeResize="0"/>
          <p:nvPr/>
        </p:nvPicPr>
        <p:blipFill rotWithShape="1">
          <a:blip r:embed="rId2">
            <a:alphaModFix/>
          </a:blip>
          <a:srcRect/>
          <a:stretch/>
        </p:blipFill>
        <p:spPr>
          <a:xfrm>
            <a:off x="7459225" y="2014047"/>
            <a:ext cx="3287486" cy="3287486"/>
          </a:xfrm>
          <a:prstGeom prst="rect">
            <a:avLst/>
          </a:prstGeom>
          <a:noFill/>
          <a:ln>
            <a:noFill/>
          </a:ln>
        </p:spPr>
      </p:pic>
    </p:spTree>
    <p:extLst>
      <p:ext uri="{BB962C8B-B14F-4D97-AF65-F5344CB8AC3E}">
        <p14:creationId xmlns:p14="http://schemas.microsoft.com/office/powerpoint/2010/main" val="26578295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0"/>
          <p:cNvSpPr txBox="1">
            <a:spLocks noGrp="1"/>
          </p:cNvSpPr>
          <p:nvPr>
            <p:ph type="ctrTitle" idx="4294967295"/>
          </p:nvPr>
        </p:nvSpPr>
        <p:spPr>
          <a:xfrm rot="516">
            <a:off x="720276" y="2172268"/>
            <a:ext cx="11039655" cy="2236420"/>
          </a:xfrm>
          <a:prstGeom prst="rect">
            <a:avLst/>
          </a:prstGeom>
          <a:noFill/>
          <a:ln>
            <a:noFill/>
          </a:ln>
        </p:spPr>
        <p:txBody>
          <a:bodyPr spcFirstLastPara="1" wrap="square" lIns="121900" tIns="121900" rIns="121900" bIns="121900" anchor="t" anchorCtr="0">
            <a:noAutofit/>
          </a:bodyPr>
          <a:lstStyle/>
          <a:p>
            <a:pPr>
              <a:lnSpc>
                <a:spcPct val="100000"/>
              </a:lnSpc>
              <a:buSzPts val="4800"/>
            </a:pPr>
            <a:r>
              <a:rPr lang="ru-RU" sz="2400">
                <a:latin typeface="Arial"/>
                <a:ea typeface="Arial"/>
                <a:cs typeface="Arial"/>
                <a:sym typeface="Arial"/>
              </a:rPr>
              <a:t>Успешная шведская писательница Астрид Линдгрен, автор повести “Малыш и Карлсон, который живёт на крыше”, как-то подсчитала и удивилась, что ОНИ у неё равны 102. Новая повесть и открытое письмо об этой ситуации в итоге привели к отставке правительства. </a:t>
            </a:r>
            <a:br>
              <a:rPr lang="ru-RU" sz="2400">
                <a:latin typeface="Arial"/>
                <a:ea typeface="Arial"/>
                <a:cs typeface="Arial"/>
                <a:sym typeface="Arial"/>
              </a:rPr>
            </a:br>
            <a:r>
              <a:rPr lang="ru-RU" sz="2400">
                <a:latin typeface="Arial"/>
                <a:ea typeface="Arial"/>
                <a:cs typeface="Arial"/>
                <a:sym typeface="Arial"/>
              </a:rPr>
              <a:t>Какое слово мы заменили на слово ОНИ?</a:t>
            </a:r>
            <a:br>
              <a:rPr lang="ru-RU" sz="2400">
                <a:latin typeface="Arial"/>
                <a:ea typeface="Arial"/>
                <a:cs typeface="Arial"/>
                <a:sym typeface="Arial"/>
              </a:rPr>
            </a:br>
            <a:endParaRPr sz="2400">
              <a:latin typeface="Arial"/>
              <a:ea typeface="Arial"/>
              <a:cs typeface="Arial"/>
              <a:sym typeface="Arial"/>
            </a:endParaRPr>
          </a:p>
        </p:txBody>
      </p:sp>
      <p:sp>
        <p:nvSpPr>
          <p:cNvPr id="9"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smtClean="0">
                <a:solidFill>
                  <a:schemeClr val="accent1"/>
                </a:solidFill>
                <a:latin typeface="Ultra"/>
                <a:ea typeface="Ultra"/>
                <a:cs typeface="Ultra"/>
                <a:sym typeface="Ultra"/>
              </a:rPr>
              <a:t>Вопрос 1</a:t>
            </a:r>
            <a:endParaRPr lang="ru-RU" sz="4267" b="1" dirty="0">
              <a:solidFill>
                <a:schemeClr val="accent1"/>
              </a:solidFill>
              <a:latin typeface="Ultra"/>
              <a:ea typeface="Ultra"/>
              <a:cs typeface="Ultra"/>
              <a:sym typeface="Ultra"/>
            </a:endParaRPr>
          </a:p>
        </p:txBody>
      </p:sp>
      <p:sp>
        <p:nvSpPr>
          <p:cNvPr id="10"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pic>
        <p:nvPicPr>
          <p:cNvPr id="6"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9838165" y="5697650"/>
            <a:ext cx="1928386" cy="358699"/>
          </a:xfrm>
          <a:prstGeom prst="rect">
            <a:avLst/>
          </a:prstGeom>
        </p:spPr>
      </p:pic>
    </p:spTree>
    <p:extLst>
      <p:ext uri="{BB962C8B-B14F-4D97-AF65-F5344CB8AC3E}">
        <p14:creationId xmlns:p14="http://schemas.microsoft.com/office/powerpoint/2010/main" val="44407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1"/>
          <p:cNvSpPr txBox="1">
            <a:spLocks noGrp="1"/>
          </p:cNvSpPr>
          <p:nvPr>
            <p:ph type="ctrTitle" idx="4294967295"/>
          </p:nvPr>
        </p:nvSpPr>
        <p:spPr>
          <a:xfrm rot="516">
            <a:off x="720259" y="2171419"/>
            <a:ext cx="11039652" cy="2487659"/>
          </a:xfrm>
          <a:prstGeom prst="rect">
            <a:avLst/>
          </a:prstGeom>
          <a:noFill/>
          <a:ln>
            <a:noFill/>
          </a:ln>
        </p:spPr>
        <p:txBody>
          <a:bodyPr spcFirstLastPara="1" wrap="square" lIns="121900" tIns="121900" rIns="121900" bIns="121900" anchor="t" anchorCtr="0">
            <a:noAutofit/>
          </a:bodyPr>
          <a:lstStyle/>
          <a:p>
            <a:pPr>
              <a:lnSpc>
                <a:spcPct val="100000"/>
              </a:lnSpc>
              <a:buSzPts val="4800"/>
            </a:pPr>
            <a:r>
              <a:rPr lang="ru-RU" sz="2400">
                <a:latin typeface="Arial"/>
                <a:ea typeface="Arial"/>
                <a:cs typeface="Arial"/>
                <a:sym typeface="Arial"/>
              </a:rPr>
              <a:t>На главной площади Венеции были установлены городские эталонные весы, а также невысокие столы менял, которые назывались “банко”. Если менялу ловили на жульничестве или нечестном обменном курсе, то его стол разбивали, чтобы он не мог больше работать. По одной из версий так появился этот финансовый термин. Какой? </a:t>
            </a:r>
            <a:endParaRPr sz="2400">
              <a:latin typeface="Arial"/>
              <a:ea typeface="Arial"/>
              <a:cs typeface="Arial"/>
              <a:sym typeface="Arial"/>
            </a:endParaRPr>
          </a:p>
        </p:txBody>
      </p:sp>
      <p:sp>
        <p:nvSpPr>
          <p:cNvPr id="9"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2</a:t>
            </a:r>
            <a:endParaRPr lang="ru-RU" sz="4267" b="1" dirty="0">
              <a:solidFill>
                <a:schemeClr val="accent1"/>
              </a:solidFill>
              <a:latin typeface="Ultra"/>
              <a:ea typeface="Ultra"/>
              <a:cs typeface="Ultra"/>
              <a:sym typeface="Ultra"/>
            </a:endParaRPr>
          </a:p>
        </p:txBody>
      </p:sp>
      <p:sp>
        <p:nvSpPr>
          <p:cNvPr id="10"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pic>
        <p:nvPicPr>
          <p:cNvPr id="6"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9838165" y="5697650"/>
            <a:ext cx="1928386" cy="358699"/>
          </a:xfrm>
          <a:prstGeom prst="rect">
            <a:avLst/>
          </a:prstGeom>
        </p:spPr>
      </p:pic>
    </p:spTree>
    <p:extLst>
      <p:ext uri="{BB962C8B-B14F-4D97-AF65-F5344CB8AC3E}">
        <p14:creationId xmlns:p14="http://schemas.microsoft.com/office/powerpoint/2010/main" val="26682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endParaRPr lang="ru-RU"/>
          </a:p>
        </p:txBody>
      </p:sp>
      <p:sp>
        <p:nvSpPr>
          <p:cNvPr id="3" name="Заголовок 2"/>
          <p:cNvSpPr>
            <a:spLocks noGrp="1"/>
          </p:cNvSpPr>
          <p:nvPr>
            <p:ph type="title"/>
          </p:nvPr>
        </p:nvSpPr>
        <p:spPr/>
        <p:txBody>
          <a:bodyPr/>
          <a:lstStyle/>
          <a:p>
            <a:r>
              <a:rPr lang="ru-RU" dirty="0" smtClean="0"/>
              <a:t>Раунд 1</a:t>
            </a:r>
            <a:endParaRPr lang="ru-RU" dirty="0"/>
          </a:p>
        </p:txBody>
      </p:sp>
      <p:sp>
        <p:nvSpPr>
          <p:cNvPr id="4" name="Текст 3"/>
          <p:cNvSpPr>
            <a:spLocks noGrp="1"/>
          </p:cNvSpPr>
          <p:nvPr>
            <p:ph type="body" idx="2"/>
          </p:nvPr>
        </p:nvSpPr>
        <p:spPr/>
        <p:txBody>
          <a:bodyPr/>
          <a:lstStyle/>
          <a:p>
            <a:endParaRPr lang="ru-RU"/>
          </a:p>
        </p:txBody>
      </p:sp>
      <p:sp>
        <p:nvSpPr>
          <p:cNvPr id="8" name="Google Shape;129;p3"/>
          <p:cNvSpPr txBox="1">
            <a:spLocks/>
          </p:cNvSpPr>
          <p:nvPr/>
        </p:nvSpPr>
        <p:spPr>
          <a:xfrm>
            <a:off x="638612" y="2114528"/>
            <a:ext cx="4731877" cy="3302000"/>
          </a:xfrm>
          <a:prstGeom prst="rect">
            <a:avLst/>
          </a:prstGeom>
          <a:noFill/>
          <a:ln>
            <a:noFill/>
          </a:ln>
        </p:spPr>
        <p:txBody>
          <a:bodyPr spcFirstLastPara="1" wrap="square" lIns="25400" tIns="25400" rIns="25400" bIns="25400" anchor="ctr"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nSpc>
                <a:spcPct val="100000"/>
              </a:lnSpc>
              <a:spcBef>
                <a:spcPts val="0"/>
              </a:spcBef>
              <a:buClr>
                <a:srgbClr val="004F9E"/>
              </a:buClr>
              <a:buSzPts val="20000"/>
              <a:buFont typeface="Arial"/>
              <a:buNone/>
            </a:pPr>
            <a:r>
              <a:rPr lang="ru-RU" sz="8000" b="1" dirty="0" smtClean="0">
                <a:solidFill>
                  <a:schemeClr val="accent1"/>
                </a:solidFill>
                <a:latin typeface="Arial Black"/>
                <a:ea typeface="Arial Black"/>
                <a:cs typeface="Arial Black"/>
                <a:sym typeface="Arial Black"/>
              </a:rPr>
              <a:t>Первая работа</a:t>
            </a:r>
            <a:endParaRPr lang="ru-RU" sz="8000" b="1" dirty="0">
              <a:solidFill>
                <a:schemeClr val="accent1"/>
              </a:solidFill>
              <a:latin typeface="Arial Black"/>
              <a:ea typeface="Arial Black"/>
              <a:cs typeface="Arial Black"/>
              <a:sym typeface="Arial Black"/>
            </a:endParaRPr>
          </a:p>
        </p:txBody>
      </p:sp>
      <p:pic>
        <p:nvPicPr>
          <p:cNvPr id="9" name="Google Shape;138;p1"/>
          <p:cNvPicPr preferRelativeResize="0"/>
          <p:nvPr/>
        </p:nvPicPr>
        <p:blipFill rotWithShape="1">
          <a:blip r:embed="rId2">
            <a:alphaModFix/>
          </a:blip>
          <a:srcRect/>
          <a:stretch/>
        </p:blipFill>
        <p:spPr>
          <a:xfrm>
            <a:off x="7255828" y="1566478"/>
            <a:ext cx="3313686" cy="4791217"/>
          </a:xfrm>
          <a:prstGeom prst="rect">
            <a:avLst/>
          </a:prstGeom>
          <a:noFill/>
          <a:ln>
            <a:noFill/>
          </a:ln>
        </p:spPr>
      </p:pic>
    </p:spTree>
    <p:extLst>
      <p:ext uri="{BB962C8B-B14F-4D97-AF65-F5344CB8AC3E}">
        <p14:creationId xmlns:p14="http://schemas.microsoft.com/office/powerpoint/2010/main" val="25693307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6" name="Google Shape;416;p32"/>
          <p:cNvSpPr txBox="1"/>
          <p:nvPr/>
        </p:nvSpPr>
        <p:spPr>
          <a:xfrm rot="516">
            <a:off x="720545" y="2276350"/>
            <a:ext cx="5705655" cy="3158285"/>
          </a:xfrm>
          <a:prstGeom prst="rect">
            <a:avLst/>
          </a:prstGeom>
          <a:noFill/>
          <a:ln>
            <a:noFill/>
          </a:ln>
        </p:spPr>
        <p:txBody>
          <a:bodyPr spcFirstLastPara="1" wrap="square" lIns="121900" tIns="121900" rIns="121900" bIns="121900" anchor="t" anchorCtr="0">
            <a:noAutofit/>
          </a:bodyPr>
          <a:lstStyle/>
          <a:p>
            <a:pPr>
              <a:buClr>
                <a:schemeClr val="dk1"/>
              </a:buClr>
              <a:buSzPts val="4800"/>
            </a:pPr>
            <a:r>
              <a:rPr lang="ru-RU" sz="2400" dirty="0">
                <a:solidFill>
                  <a:schemeClr val="dk1"/>
                </a:solidFill>
              </a:rPr>
              <a:t>Во время экономического кризиса в Венесуэле местная валюта настолько обесценилась, что деньги перестали считать в миллионах и даже миллиардах, а начали… в чём?</a:t>
            </a:r>
            <a:endParaRPr sz="700" dirty="0"/>
          </a:p>
        </p:txBody>
      </p:sp>
      <p:pic>
        <p:nvPicPr>
          <p:cNvPr id="420" name="Google Shape;420;p32"/>
          <p:cNvPicPr preferRelativeResize="0"/>
          <p:nvPr/>
        </p:nvPicPr>
        <p:blipFill rotWithShape="1">
          <a:blip r:embed="rId5">
            <a:alphaModFix/>
          </a:blip>
          <a:srcRect l="13896" t="1640" r="16618" b="28248"/>
          <a:stretch/>
        </p:blipFill>
        <p:spPr>
          <a:xfrm>
            <a:off x="6540884" y="1774371"/>
            <a:ext cx="4923203" cy="3309258"/>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
        <p:nvSpPr>
          <p:cNvPr id="10"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3</a:t>
            </a:r>
            <a:endParaRPr lang="ru-RU" sz="4267" b="1" dirty="0">
              <a:solidFill>
                <a:schemeClr val="accent1"/>
              </a:solidFill>
              <a:latin typeface="Ultra"/>
              <a:ea typeface="Ultra"/>
              <a:cs typeface="Ultra"/>
              <a:sym typeface="Ultra"/>
            </a:endParaRPr>
          </a:p>
        </p:txBody>
      </p:sp>
      <p:sp>
        <p:nvSpPr>
          <p:cNvPr id="11"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pic>
        <p:nvPicPr>
          <p:cNvPr id="7"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3600" t="34509" r="2049" b="34291"/>
          <a:stretch/>
        </p:blipFill>
        <p:spPr>
          <a:xfrm>
            <a:off x="9838165" y="5697650"/>
            <a:ext cx="1928386" cy="358699"/>
          </a:xfrm>
          <a:prstGeom prst="rect">
            <a:avLst/>
          </a:prstGeom>
        </p:spPr>
      </p:pic>
    </p:spTree>
    <p:extLst>
      <p:ext uri="{BB962C8B-B14F-4D97-AF65-F5344CB8AC3E}">
        <p14:creationId xmlns:p14="http://schemas.microsoft.com/office/powerpoint/2010/main" val="28780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3"/>
          <p:cNvSpPr txBox="1">
            <a:spLocks noGrp="1"/>
          </p:cNvSpPr>
          <p:nvPr>
            <p:ph type="ctrTitle" idx="4294967295"/>
          </p:nvPr>
        </p:nvSpPr>
        <p:spPr>
          <a:xfrm rot="516">
            <a:off x="720298" y="2172268"/>
            <a:ext cx="11039646" cy="2116698"/>
          </a:xfrm>
          <a:prstGeom prst="rect">
            <a:avLst/>
          </a:prstGeom>
          <a:noFill/>
          <a:ln>
            <a:noFill/>
          </a:ln>
        </p:spPr>
        <p:txBody>
          <a:bodyPr spcFirstLastPara="1" wrap="square" lIns="121900" tIns="121900" rIns="121900" bIns="121900" anchor="t" anchorCtr="0">
            <a:noAutofit/>
          </a:bodyPr>
          <a:lstStyle/>
          <a:p>
            <a:pPr>
              <a:lnSpc>
                <a:spcPct val="100000"/>
              </a:lnSpc>
              <a:buSzPts val="4800"/>
            </a:pPr>
            <a:r>
              <a:rPr lang="ru-RU" sz="2400">
                <a:latin typeface="Arial"/>
                <a:ea typeface="Arial"/>
                <a:cs typeface="Arial"/>
                <a:sym typeface="Arial"/>
              </a:rPr>
              <a:t>Сотрудник гонконгского подразделения банка выдвинул теорию, в которой каждый новый рекордно высокий ОН показывает высоту пика экономического цикла и глубину грядущего кризиса. Главное здание МГУ было самым большим ИМ в Европе до 1990 года. </a:t>
            </a:r>
            <a:br>
              <a:rPr lang="ru-RU" sz="2400">
                <a:latin typeface="Arial"/>
                <a:ea typeface="Arial"/>
                <a:cs typeface="Arial"/>
                <a:sym typeface="Arial"/>
              </a:rPr>
            </a:br>
            <a:r>
              <a:rPr lang="ru-RU" sz="2400">
                <a:latin typeface="Arial"/>
                <a:ea typeface="Arial"/>
                <a:cs typeface="Arial"/>
                <a:sym typeface="Arial"/>
              </a:rPr>
              <a:t>Назовите ЕГО двухкоренным словом. </a:t>
            </a:r>
            <a:endParaRPr sz="2400">
              <a:latin typeface="Arial"/>
              <a:ea typeface="Arial"/>
              <a:cs typeface="Arial"/>
              <a:sym typeface="Arial"/>
            </a:endParaRPr>
          </a:p>
        </p:txBody>
      </p:sp>
      <p:sp>
        <p:nvSpPr>
          <p:cNvPr id="9"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4</a:t>
            </a:r>
            <a:endParaRPr lang="ru-RU" sz="4267" b="1" dirty="0">
              <a:solidFill>
                <a:schemeClr val="accent1"/>
              </a:solidFill>
              <a:latin typeface="Ultra"/>
              <a:ea typeface="Ultra"/>
              <a:cs typeface="Ultra"/>
              <a:sym typeface="Ultra"/>
            </a:endParaRPr>
          </a:p>
        </p:txBody>
      </p:sp>
      <p:sp>
        <p:nvSpPr>
          <p:cNvPr id="10"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pic>
        <p:nvPicPr>
          <p:cNvPr id="6"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9838165" y="5697650"/>
            <a:ext cx="1928386" cy="358699"/>
          </a:xfrm>
          <a:prstGeom prst="rect">
            <a:avLst/>
          </a:prstGeom>
        </p:spPr>
      </p:pic>
    </p:spTree>
    <p:extLst>
      <p:ext uri="{BB962C8B-B14F-4D97-AF65-F5344CB8AC3E}">
        <p14:creationId xmlns:p14="http://schemas.microsoft.com/office/powerpoint/2010/main" val="107948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4"/>
          <p:cNvSpPr txBox="1">
            <a:spLocks noGrp="1"/>
          </p:cNvSpPr>
          <p:nvPr>
            <p:ph type="ctrTitle" idx="4294967295"/>
          </p:nvPr>
        </p:nvSpPr>
        <p:spPr>
          <a:xfrm rot="516">
            <a:off x="720298" y="2172268"/>
            <a:ext cx="11039646" cy="2116698"/>
          </a:xfrm>
          <a:prstGeom prst="rect">
            <a:avLst/>
          </a:prstGeom>
          <a:noFill/>
          <a:ln>
            <a:noFill/>
          </a:ln>
        </p:spPr>
        <p:txBody>
          <a:bodyPr spcFirstLastPara="1" wrap="square" lIns="121900" tIns="121900" rIns="121900" bIns="121900" anchor="t" anchorCtr="0">
            <a:noAutofit/>
          </a:bodyPr>
          <a:lstStyle/>
          <a:p>
            <a:pPr>
              <a:lnSpc>
                <a:spcPct val="100000"/>
              </a:lnSpc>
              <a:buSzPts val="4800"/>
            </a:pPr>
            <a:r>
              <a:rPr lang="ru-RU" sz="2400">
                <a:latin typeface="Arial"/>
                <a:ea typeface="Arial"/>
                <a:cs typeface="Arial"/>
                <a:sym typeface="Arial"/>
              </a:rPr>
              <a:t>До чего техника дошла! Некоторые современные принтеры при печати или копировании определённых изображений могут отключиться, запечатать лист чёрной краской, оставить его пустым. Назовите двухкоренным словом, с чем таким образом борются создатели принтеров? </a:t>
            </a:r>
            <a:endParaRPr sz="2400">
              <a:latin typeface="Arial"/>
              <a:ea typeface="Arial"/>
              <a:cs typeface="Arial"/>
              <a:sym typeface="Arial"/>
            </a:endParaRPr>
          </a:p>
        </p:txBody>
      </p:sp>
      <p:sp>
        <p:nvSpPr>
          <p:cNvPr id="9"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5</a:t>
            </a:r>
            <a:endParaRPr lang="ru-RU" sz="4267" b="1" dirty="0">
              <a:solidFill>
                <a:schemeClr val="accent1"/>
              </a:solidFill>
              <a:latin typeface="Ultra"/>
              <a:ea typeface="Ultra"/>
              <a:cs typeface="Ultra"/>
              <a:sym typeface="Ultra"/>
            </a:endParaRPr>
          </a:p>
        </p:txBody>
      </p:sp>
      <p:sp>
        <p:nvSpPr>
          <p:cNvPr id="10"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pic>
        <p:nvPicPr>
          <p:cNvPr id="6"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9838165" y="5697650"/>
            <a:ext cx="1928386" cy="358699"/>
          </a:xfrm>
          <a:prstGeom prst="rect">
            <a:avLst/>
          </a:prstGeom>
        </p:spPr>
      </p:pic>
    </p:spTree>
    <p:extLst>
      <p:ext uri="{BB962C8B-B14F-4D97-AF65-F5344CB8AC3E}">
        <p14:creationId xmlns:p14="http://schemas.microsoft.com/office/powerpoint/2010/main" val="108229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endParaRPr lang="ru-RU"/>
          </a:p>
        </p:txBody>
      </p:sp>
      <p:sp>
        <p:nvSpPr>
          <p:cNvPr id="3" name="Заголовок 2"/>
          <p:cNvSpPr>
            <a:spLocks noGrp="1"/>
          </p:cNvSpPr>
          <p:nvPr>
            <p:ph type="title"/>
          </p:nvPr>
        </p:nvSpPr>
        <p:spPr/>
        <p:txBody>
          <a:bodyPr/>
          <a:lstStyle/>
          <a:p>
            <a:r>
              <a:rPr lang="ru-RU" dirty="0" smtClean="0"/>
              <a:t>Раунд 3: ответы</a:t>
            </a:r>
            <a:endParaRPr lang="ru-RU" dirty="0"/>
          </a:p>
        </p:txBody>
      </p:sp>
      <p:sp>
        <p:nvSpPr>
          <p:cNvPr id="4" name="Текст 3"/>
          <p:cNvSpPr>
            <a:spLocks noGrp="1"/>
          </p:cNvSpPr>
          <p:nvPr>
            <p:ph type="body" idx="2"/>
          </p:nvPr>
        </p:nvSpPr>
        <p:spPr/>
        <p:txBody>
          <a:bodyPr/>
          <a:lstStyle/>
          <a:p>
            <a:endParaRPr lang="ru-RU" dirty="0"/>
          </a:p>
        </p:txBody>
      </p:sp>
      <p:sp>
        <p:nvSpPr>
          <p:cNvPr id="8" name="Google Shape;129;p3"/>
          <p:cNvSpPr txBox="1">
            <a:spLocks/>
          </p:cNvSpPr>
          <p:nvPr/>
        </p:nvSpPr>
        <p:spPr>
          <a:xfrm>
            <a:off x="638612" y="2114528"/>
            <a:ext cx="5420675" cy="3302000"/>
          </a:xfrm>
          <a:prstGeom prst="rect">
            <a:avLst/>
          </a:prstGeom>
          <a:noFill/>
          <a:ln>
            <a:noFill/>
          </a:ln>
        </p:spPr>
        <p:txBody>
          <a:bodyPr spcFirstLastPara="1" wrap="square" lIns="25400" tIns="25400" rIns="25400" bIns="25400" anchor="ctr"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nSpc>
                <a:spcPct val="100000"/>
              </a:lnSpc>
              <a:spcBef>
                <a:spcPts val="0"/>
              </a:spcBef>
              <a:buClr>
                <a:srgbClr val="004F9E"/>
              </a:buClr>
              <a:buSzPts val="20000"/>
              <a:buFont typeface="Arial"/>
              <a:buNone/>
            </a:pPr>
            <a:r>
              <a:rPr lang="ru-RU" sz="6000" b="1" dirty="0" smtClean="0">
                <a:solidFill>
                  <a:schemeClr val="accent1"/>
                </a:solidFill>
                <a:latin typeface="Arial Black"/>
                <a:ea typeface="Arial Black"/>
                <a:cs typeface="Arial Black"/>
                <a:sym typeface="Arial Black"/>
              </a:rPr>
              <a:t>Деньги в</a:t>
            </a:r>
          </a:p>
          <a:p>
            <a:pPr marL="0" indent="0">
              <a:lnSpc>
                <a:spcPct val="100000"/>
              </a:lnSpc>
              <a:spcBef>
                <a:spcPts val="0"/>
              </a:spcBef>
              <a:buClr>
                <a:srgbClr val="004F9E"/>
              </a:buClr>
              <a:buSzPts val="20000"/>
              <a:buFont typeface="Arial"/>
              <a:buNone/>
            </a:pPr>
            <a:r>
              <a:rPr lang="ru-RU" sz="6000" b="1" dirty="0" smtClean="0">
                <a:solidFill>
                  <a:schemeClr val="accent1"/>
                </a:solidFill>
                <a:latin typeface="Arial Black"/>
                <a:ea typeface="Arial Black"/>
                <a:cs typeface="Arial Black"/>
                <a:sym typeface="Arial Black"/>
              </a:rPr>
              <a:t>экономике</a:t>
            </a:r>
            <a:endParaRPr lang="ru-RU" sz="6000" b="1" dirty="0">
              <a:solidFill>
                <a:schemeClr val="accent1"/>
              </a:solidFill>
              <a:latin typeface="Arial Black"/>
              <a:ea typeface="Arial Black"/>
              <a:cs typeface="Arial Black"/>
              <a:sym typeface="Arial Black"/>
            </a:endParaRPr>
          </a:p>
        </p:txBody>
      </p:sp>
      <p:sp>
        <p:nvSpPr>
          <p:cNvPr id="7" name="Овал 6"/>
          <p:cNvSpPr/>
          <p:nvPr/>
        </p:nvSpPr>
        <p:spPr>
          <a:xfrm>
            <a:off x="6852137" y="1690688"/>
            <a:ext cx="4501662" cy="4154738"/>
          </a:xfrm>
          <a:prstGeom prst="ellipse">
            <a:avLst/>
          </a:prstGeom>
          <a:solidFill>
            <a:srgbClr val="DBDEDF"/>
          </a:solidFill>
          <a:ln>
            <a:solidFill>
              <a:srgbClr val="DBDED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10" name="Google Shape;386;p29"/>
          <p:cNvPicPr preferRelativeResize="0"/>
          <p:nvPr/>
        </p:nvPicPr>
        <p:blipFill rotWithShape="1">
          <a:blip r:embed="rId2">
            <a:alphaModFix/>
          </a:blip>
          <a:srcRect/>
          <a:stretch/>
        </p:blipFill>
        <p:spPr>
          <a:xfrm>
            <a:off x="7459225" y="2014047"/>
            <a:ext cx="3287486" cy="3287486"/>
          </a:xfrm>
          <a:prstGeom prst="rect">
            <a:avLst/>
          </a:prstGeom>
          <a:noFill/>
          <a:ln>
            <a:noFill/>
          </a:ln>
        </p:spPr>
      </p:pic>
    </p:spTree>
    <p:extLst>
      <p:ext uri="{BB962C8B-B14F-4D97-AF65-F5344CB8AC3E}">
        <p14:creationId xmlns:p14="http://schemas.microsoft.com/office/powerpoint/2010/main" val="22101267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7" name="Google Shape;467;p37"/>
          <p:cNvSpPr txBox="1"/>
          <p:nvPr/>
        </p:nvSpPr>
        <p:spPr>
          <a:xfrm rot="516">
            <a:off x="720276" y="2172268"/>
            <a:ext cx="11039655" cy="2236420"/>
          </a:xfrm>
          <a:prstGeom prst="rect">
            <a:avLst/>
          </a:prstGeom>
          <a:noFill/>
          <a:ln>
            <a:noFill/>
          </a:ln>
        </p:spPr>
        <p:txBody>
          <a:bodyPr spcFirstLastPara="1" wrap="square" lIns="121900" tIns="121900" rIns="121900" bIns="121900" anchor="t" anchorCtr="0">
            <a:noAutofit/>
          </a:bodyPr>
          <a:lstStyle/>
          <a:p>
            <a:pPr>
              <a:buClr>
                <a:schemeClr val="dk1"/>
              </a:buClr>
              <a:buSzPts val="4800"/>
            </a:pPr>
            <a:r>
              <a:rPr lang="ru-RU" sz="2400">
                <a:solidFill>
                  <a:schemeClr val="dk1"/>
                </a:solidFill>
              </a:rPr>
              <a:t>Успешная шведская писательница Астрид Линдгрен, автор повести “Малыш и Карлсон, который живёт на крыше”, как-то подсчитала и удивилась, что ОНИ у неё равны 102. Новая повесть и открытое письмо об этой ситуации в итоге привели к отставке правительства. </a:t>
            </a:r>
            <a:br>
              <a:rPr lang="ru-RU" sz="2400">
                <a:solidFill>
                  <a:schemeClr val="dk1"/>
                </a:solidFill>
              </a:rPr>
            </a:br>
            <a:r>
              <a:rPr lang="ru-RU" sz="2400">
                <a:solidFill>
                  <a:schemeClr val="dk1"/>
                </a:solidFill>
              </a:rPr>
              <a:t>Какое слово мы заменили на слово ОНИ?</a:t>
            </a:r>
            <a:br>
              <a:rPr lang="ru-RU" sz="2400">
                <a:solidFill>
                  <a:schemeClr val="dk1"/>
                </a:solidFill>
              </a:rPr>
            </a:br>
            <a:endParaRPr sz="2400">
              <a:solidFill>
                <a:schemeClr val="dk1"/>
              </a:solidFill>
            </a:endParaRPr>
          </a:p>
        </p:txBody>
      </p:sp>
      <p:sp>
        <p:nvSpPr>
          <p:cNvPr id="468" name="Google Shape;468;p37"/>
          <p:cNvSpPr txBox="1"/>
          <p:nvPr/>
        </p:nvSpPr>
        <p:spPr>
          <a:xfrm rot="516">
            <a:off x="2669165" y="5406040"/>
            <a:ext cx="7204188" cy="706481"/>
          </a:xfrm>
          <a:prstGeom prst="rect">
            <a:avLst/>
          </a:prstGeom>
          <a:noFill/>
          <a:ln>
            <a:noFill/>
          </a:ln>
        </p:spPr>
        <p:txBody>
          <a:bodyPr spcFirstLastPara="1" wrap="square" lIns="121900" tIns="121900" rIns="121900" bIns="121900" anchor="ctr" anchorCtr="0">
            <a:noAutofit/>
          </a:bodyPr>
          <a:lstStyle/>
          <a:p>
            <a:pPr>
              <a:buClr>
                <a:srgbClr val="E6215A"/>
              </a:buClr>
              <a:buSzPts val="4800"/>
            </a:pPr>
            <a:r>
              <a:rPr lang="ru-RU" sz="2400" b="1">
                <a:solidFill>
                  <a:srgbClr val="E6215A"/>
                </a:solidFill>
              </a:rPr>
              <a:t>Ответ: налоги</a:t>
            </a:r>
            <a:endParaRPr sz="2400">
              <a:solidFill>
                <a:srgbClr val="E6215A"/>
              </a:solidFill>
            </a:endParaRPr>
          </a:p>
        </p:txBody>
      </p:sp>
      <p:sp>
        <p:nvSpPr>
          <p:cNvPr id="9"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smtClean="0">
                <a:solidFill>
                  <a:schemeClr val="accent1"/>
                </a:solidFill>
                <a:latin typeface="Ultra"/>
                <a:ea typeface="Ultra"/>
                <a:cs typeface="Ultra"/>
                <a:sym typeface="Ultra"/>
              </a:rPr>
              <a:t>Вопрос 1</a:t>
            </a:r>
            <a:endParaRPr lang="ru-RU" sz="4267" b="1" dirty="0">
              <a:solidFill>
                <a:schemeClr val="accent1"/>
              </a:solidFill>
              <a:latin typeface="Ultra"/>
              <a:ea typeface="Ultra"/>
              <a:cs typeface="Ultra"/>
              <a:sym typeface="Ultra"/>
            </a:endParaRPr>
          </a:p>
        </p:txBody>
      </p:sp>
      <p:sp>
        <p:nvSpPr>
          <p:cNvPr id="10"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spTree>
    <p:extLst>
      <p:ext uri="{BB962C8B-B14F-4D97-AF65-F5344CB8AC3E}">
        <p14:creationId xmlns:p14="http://schemas.microsoft.com/office/powerpoint/2010/main" val="16732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500"/>
                                        <p:tgtEl>
                                          <p:spTgt spid="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8" name="Google Shape;478;p38"/>
          <p:cNvSpPr txBox="1"/>
          <p:nvPr/>
        </p:nvSpPr>
        <p:spPr>
          <a:xfrm rot="516">
            <a:off x="720259" y="2171419"/>
            <a:ext cx="11039652" cy="2487659"/>
          </a:xfrm>
          <a:prstGeom prst="rect">
            <a:avLst/>
          </a:prstGeom>
          <a:noFill/>
          <a:ln>
            <a:noFill/>
          </a:ln>
        </p:spPr>
        <p:txBody>
          <a:bodyPr spcFirstLastPara="1" wrap="square" lIns="121900" tIns="121900" rIns="121900" bIns="121900" anchor="t" anchorCtr="0">
            <a:noAutofit/>
          </a:bodyPr>
          <a:lstStyle/>
          <a:p>
            <a:pPr>
              <a:buClr>
                <a:schemeClr val="dk1"/>
              </a:buClr>
              <a:buSzPts val="4800"/>
            </a:pPr>
            <a:r>
              <a:rPr lang="ru-RU" sz="2400">
                <a:solidFill>
                  <a:schemeClr val="dk1"/>
                </a:solidFill>
              </a:rPr>
              <a:t>На главной площади Венеции были установлены городские эталонные весы, а также невысокие столы менял, которые назывались “банко”. Если менялу ловили на жульничестве или нечестном обменном курсе, то его стол разбивали, чтобы он не мог больше работать. По одной из версий так появился этот финансовый термин. Какой? </a:t>
            </a:r>
            <a:endParaRPr sz="2400">
              <a:solidFill>
                <a:schemeClr val="dk1"/>
              </a:solidFill>
            </a:endParaRPr>
          </a:p>
        </p:txBody>
      </p:sp>
      <p:sp>
        <p:nvSpPr>
          <p:cNvPr id="479" name="Google Shape;479;p38"/>
          <p:cNvSpPr txBox="1"/>
          <p:nvPr/>
        </p:nvSpPr>
        <p:spPr>
          <a:xfrm rot="516">
            <a:off x="2669165" y="5406040"/>
            <a:ext cx="7204188" cy="706481"/>
          </a:xfrm>
          <a:prstGeom prst="rect">
            <a:avLst/>
          </a:prstGeom>
          <a:noFill/>
          <a:ln>
            <a:noFill/>
          </a:ln>
        </p:spPr>
        <p:txBody>
          <a:bodyPr spcFirstLastPara="1" wrap="square" lIns="121900" tIns="121900" rIns="121900" bIns="121900" anchor="ctr" anchorCtr="0">
            <a:noAutofit/>
          </a:bodyPr>
          <a:lstStyle/>
          <a:p>
            <a:pPr>
              <a:buClr>
                <a:srgbClr val="E6215A"/>
              </a:buClr>
              <a:buSzPts val="4800"/>
            </a:pPr>
            <a:r>
              <a:rPr lang="ru-RU" sz="2400" b="1">
                <a:solidFill>
                  <a:srgbClr val="E6215A"/>
                </a:solidFill>
              </a:rPr>
              <a:t>Ответ: банкрот</a:t>
            </a:r>
            <a:endParaRPr sz="2400">
              <a:solidFill>
                <a:srgbClr val="E6215A"/>
              </a:solidFill>
            </a:endParaRPr>
          </a:p>
        </p:txBody>
      </p:sp>
      <p:sp>
        <p:nvSpPr>
          <p:cNvPr id="9"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2</a:t>
            </a:r>
            <a:endParaRPr lang="ru-RU" sz="4267" b="1" dirty="0">
              <a:solidFill>
                <a:schemeClr val="accent1"/>
              </a:solidFill>
              <a:latin typeface="Ultra"/>
              <a:ea typeface="Ultra"/>
              <a:cs typeface="Ultra"/>
              <a:sym typeface="Ultra"/>
            </a:endParaRPr>
          </a:p>
        </p:txBody>
      </p:sp>
      <p:sp>
        <p:nvSpPr>
          <p:cNvPr id="10"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spTree>
    <p:extLst>
      <p:ext uri="{BB962C8B-B14F-4D97-AF65-F5344CB8AC3E}">
        <p14:creationId xmlns:p14="http://schemas.microsoft.com/office/powerpoint/2010/main" val="202288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9"/>
                                        </p:tgtEl>
                                        <p:attrNameLst>
                                          <p:attrName>style.visibility</p:attrName>
                                        </p:attrNameLst>
                                      </p:cBhvr>
                                      <p:to>
                                        <p:strVal val="visible"/>
                                      </p:to>
                                    </p:set>
                                    <p:animEffect transition="in" filter="fade">
                                      <p:cBhvr>
                                        <p:cTn id="7" dur="500"/>
                                        <p:tgtEl>
                                          <p:spTgt spid="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7" name="Google Shape;487;p39"/>
          <p:cNvSpPr txBox="1"/>
          <p:nvPr/>
        </p:nvSpPr>
        <p:spPr>
          <a:xfrm rot="516">
            <a:off x="720545" y="2276352"/>
            <a:ext cx="5705655" cy="3158284"/>
          </a:xfrm>
          <a:prstGeom prst="rect">
            <a:avLst/>
          </a:prstGeom>
          <a:noFill/>
          <a:ln>
            <a:noFill/>
          </a:ln>
        </p:spPr>
        <p:txBody>
          <a:bodyPr spcFirstLastPara="1" wrap="square" lIns="121900" tIns="121900" rIns="121900" bIns="121900" anchor="t" anchorCtr="0">
            <a:noAutofit/>
          </a:bodyPr>
          <a:lstStyle/>
          <a:p>
            <a:pPr>
              <a:buClr>
                <a:schemeClr val="dk1"/>
              </a:buClr>
              <a:buSzPts val="4800"/>
            </a:pPr>
            <a:r>
              <a:rPr lang="ru-RU" sz="2400" dirty="0">
                <a:solidFill>
                  <a:schemeClr val="dk1"/>
                </a:solidFill>
              </a:rPr>
              <a:t>Во время экономического кризиса в Венесуэле местная валюта настолько обесценилась, что деньги перестали считать в миллионах и даже миллиардах, а начали… в чём?</a:t>
            </a:r>
            <a:endParaRPr sz="700" dirty="0"/>
          </a:p>
        </p:txBody>
      </p:sp>
      <p:pic>
        <p:nvPicPr>
          <p:cNvPr id="490" name="Google Shape;490;p39"/>
          <p:cNvPicPr preferRelativeResize="0"/>
          <p:nvPr/>
        </p:nvPicPr>
        <p:blipFill rotWithShape="1">
          <a:blip r:embed="rId3">
            <a:alphaModFix/>
          </a:blip>
          <a:srcRect l="13896" t="1640" r="16618" b="28248"/>
          <a:stretch/>
        </p:blipFill>
        <p:spPr>
          <a:xfrm>
            <a:off x="6540884" y="1774371"/>
            <a:ext cx="4923203" cy="3309258"/>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
        <p:nvSpPr>
          <p:cNvPr id="491" name="Google Shape;491;p39"/>
          <p:cNvSpPr txBox="1"/>
          <p:nvPr/>
        </p:nvSpPr>
        <p:spPr>
          <a:xfrm rot="516">
            <a:off x="2669165" y="5406040"/>
            <a:ext cx="7204188" cy="706481"/>
          </a:xfrm>
          <a:prstGeom prst="rect">
            <a:avLst/>
          </a:prstGeom>
          <a:noFill/>
          <a:ln>
            <a:noFill/>
          </a:ln>
        </p:spPr>
        <p:txBody>
          <a:bodyPr spcFirstLastPara="1" wrap="square" lIns="121900" tIns="121900" rIns="121900" bIns="121900" anchor="ctr" anchorCtr="0">
            <a:noAutofit/>
          </a:bodyPr>
          <a:lstStyle/>
          <a:p>
            <a:pPr>
              <a:buClr>
                <a:srgbClr val="E6215A"/>
              </a:buClr>
              <a:buSzPts val="4800"/>
            </a:pPr>
            <a:r>
              <a:rPr lang="ru-RU" sz="2400" b="1">
                <a:solidFill>
                  <a:srgbClr val="E6215A"/>
                </a:solidFill>
              </a:rPr>
              <a:t>Ответ: в килограммах</a:t>
            </a:r>
            <a:endParaRPr sz="2400">
              <a:solidFill>
                <a:srgbClr val="E6215A"/>
              </a:solidFill>
            </a:endParaRPr>
          </a:p>
        </p:txBody>
      </p:sp>
      <p:sp>
        <p:nvSpPr>
          <p:cNvPr id="10"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3</a:t>
            </a:r>
            <a:endParaRPr lang="ru-RU" sz="4267" b="1" dirty="0">
              <a:solidFill>
                <a:schemeClr val="accent1"/>
              </a:solidFill>
              <a:latin typeface="Ultra"/>
              <a:ea typeface="Ultra"/>
              <a:cs typeface="Ultra"/>
              <a:sym typeface="Ultra"/>
            </a:endParaRPr>
          </a:p>
        </p:txBody>
      </p:sp>
      <p:sp>
        <p:nvSpPr>
          <p:cNvPr id="11"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spTree>
    <p:extLst>
      <p:ext uri="{BB962C8B-B14F-4D97-AF65-F5344CB8AC3E}">
        <p14:creationId xmlns:p14="http://schemas.microsoft.com/office/powerpoint/2010/main" val="19038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
                                        </p:tgtEl>
                                        <p:attrNameLst>
                                          <p:attrName>style.visibility</p:attrName>
                                        </p:attrNameLst>
                                      </p:cBhvr>
                                      <p:to>
                                        <p:strVal val="visible"/>
                                      </p:to>
                                    </p:set>
                                    <p:animEffect transition="in" filter="fade">
                                      <p:cBhvr>
                                        <p:cTn id="7" dur="500"/>
                                        <p:tgtEl>
                                          <p:spTgt spid="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501" name="Google Shape;501;p40"/>
          <p:cNvSpPr txBox="1"/>
          <p:nvPr/>
        </p:nvSpPr>
        <p:spPr>
          <a:xfrm rot="516">
            <a:off x="720298" y="2172268"/>
            <a:ext cx="11039646" cy="2116698"/>
          </a:xfrm>
          <a:prstGeom prst="rect">
            <a:avLst/>
          </a:prstGeom>
          <a:noFill/>
          <a:ln>
            <a:noFill/>
          </a:ln>
        </p:spPr>
        <p:txBody>
          <a:bodyPr spcFirstLastPara="1" wrap="square" lIns="121900" tIns="121900" rIns="121900" bIns="121900" anchor="t" anchorCtr="0">
            <a:noAutofit/>
          </a:bodyPr>
          <a:lstStyle/>
          <a:p>
            <a:pPr>
              <a:buClr>
                <a:schemeClr val="dk1"/>
              </a:buClr>
              <a:buSzPts val="4800"/>
            </a:pPr>
            <a:r>
              <a:rPr lang="ru-RU" sz="2400" dirty="0">
                <a:solidFill>
                  <a:schemeClr val="dk1"/>
                </a:solidFill>
              </a:rPr>
              <a:t>Сотрудник гонконгского подразделения банка выдвинул теорию, в которой каждый новый рекордно высокий ОН показывает высоту пика экономического цикла и глубину грядущего кризиса. Главное здание МГУ было самым большим </a:t>
            </a:r>
            <a:r>
              <a:rPr lang="ru-RU" sz="2400" dirty="0" smtClean="0">
                <a:solidFill>
                  <a:schemeClr val="dk1"/>
                </a:solidFill>
              </a:rPr>
              <a:t>ИМ в Европе </a:t>
            </a:r>
            <a:r>
              <a:rPr lang="ru-RU" sz="2400" dirty="0">
                <a:solidFill>
                  <a:schemeClr val="dk1"/>
                </a:solidFill>
              </a:rPr>
              <a:t>до 1990 года. </a:t>
            </a:r>
            <a:br>
              <a:rPr lang="ru-RU" sz="2400" dirty="0">
                <a:solidFill>
                  <a:schemeClr val="dk1"/>
                </a:solidFill>
              </a:rPr>
            </a:br>
            <a:r>
              <a:rPr lang="ru-RU" sz="2400" dirty="0">
                <a:solidFill>
                  <a:schemeClr val="dk1"/>
                </a:solidFill>
              </a:rPr>
              <a:t>Назовите ЕГО </a:t>
            </a:r>
            <a:r>
              <a:rPr lang="ru-RU" sz="2400" dirty="0" err="1">
                <a:solidFill>
                  <a:schemeClr val="dk1"/>
                </a:solidFill>
              </a:rPr>
              <a:t>двухкоренным</a:t>
            </a:r>
            <a:r>
              <a:rPr lang="ru-RU" sz="2400" dirty="0">
                <a:solidFill>
                  <a:schemeClr val="dk1"/>
                </a:solidFill>
              </a:rPr>
              <a:t> словом. </a:t>
            </a:r>
            <a:endParaRPr sz="2400" dirty="0">
              <a:solidFill>
                <a:schemeClr val="dk1"/>
              </a:solidFill>
            </a:endParaRPr>
          </a:p>
        </p:txBody>
      </p:sp>
      <p:sp>
        <p:nvSpPr>
          <p:cNvPr id="502" name="Google Shape;502;p40"/>
          <p:cNvSpPr txBox="1"/>
          <p:nvPr/>
        </p:nvSpPr>
        <p:spPr>
          <a:xfrm rot="516">
            <a:off x="2669165" y="5406040"/>
            <a:ext cx="7204188" cy="706481"/>
          </a:xfrm>
          <a:prstGeom prst="rect">
            <a:avLst/>
          </a:prstGeom>
          <a:noFill/>
          <a:ln>
            <a:noFill/>
          </a:ln>
        </p:spPr>
        <p:txBody>
          <a:bodyPr spcFirstLastPara="1" wrap="square" lIns="121900" tIns="121900" rIns="121900" bIns="121900" anchor="ctr" anchorCtr="0">
            <a:noAutofit/>
          </a:bodyPr>
          <a:lstStyle/>
          <a:p>
            <a:pPr>
              <a:buClr>
                <a:srgbClr val="E6215A"/>
              </a:buClr>
              <a:buSzPts val="4800"/>
            </a:pPr>
            <a:r>
              <a:rPr lang="ru-RU" sz="2400" b="1">
                <a:solidFill>
                  <a:srgbClr val="E6215A"/>
                </a:solidFill>
              </a:rPr>
              <a:t>Ответ: небоскрёб</a:t>
            </a:r>
            <a:endParaRPr sz="2400">
              <a:solidFill>
                <a:srgbClr val="E6215A"/>
              </a:solidFill>
            </a:endParaRPr>
          </a:p>
        </p:txBody>
      </p:sp>
      <p:sp>
        <p:nvSpPr>
          <p:cNvPr id="9"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4</a:t>
            </a:r>
            <a:endParaRPr lang="ru-RU" sz="4267" b="1" dirty="0">
              <a:solidFill>
                <a:schemeClr val="accent1"/>
              </a:solidFill>
              <a:latin typeface="Ultra"/>
              <a:ea typeface="Ultra"/>
              <a:cs typeface="Ultra"/>
              <a:sym typeface="Ultra"/>
            </a:endParaRPr>
          </a:p>
        </p:txBody>
      </p:sp>
      <p:sp>
        <p:nvSpPr>
          <p:cNvPr id="10"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spTree>
    <p:extLst>
      <p:ext uri="{BB962C8B-B14F-4D97-AF65-F5344CB8AC3E}">
        <p14:creationId xmlns:p14="http://schemas.microsoft.com/office/powerpoint/2010/main" val="264858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2"/>
                                        </p:tgtEl>
                                        <p:attrNameLst>
                                          <p:attrName>style.visibility</p:attrName>
                                        </p:attrNameLst>
                                      </p:cBhvr>
                                      <p:to>
                                        <p:strVal val="visible"/>
                                      </p:to>
                                    </p:set>
                                    <p:animEffect transition="in" filter="fade">
                                      <p:cBhvr>
                                        <p:cTn id="7" dur="500"/>
                                        <p:tgtEl>
                                          <p:spTgt spid="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12" name="Google Shape;512;p41"/>
          <p:cNvSpPr txBox="1"/>
          <p:nvPr/>
        </p:nvSpPr>
        <p:spPr>
          <a:xfrm rot="516">
            <a:off x="720298" y="2172268"/>
            <a:ext cx="11039646" cy="2116698"/>
          </a:xfrm>
          <a:prstGeom prst="rect">
            <a:avLst/>
          </a:prstGeom>
          <a:noFill/>
          <a:ln>
            <a:noFill/>
          </a:ln>
        </p:spPr>
        <p:txBody>
          <a:bodyPr spcFirstLastPara="1" wrap="square" lIns="121900" tIns="121900" rIns="121900" bIns="121900" anchor="t" anchorCtr="0">
            <a:noAutofit/>
          </a:bodyPr>
          <a:lstStyle/>
          <a:p>
            <a:pPr>
              <a:buClr>
                <a:schemeClr val="dk1"/>
              </a:buClr>
              <a:buSzPts val="4800"/>
            </a:pPr>
            <a:r>
              <a:rPr lang="ru-RU" sz="2400">
                <a:solidFill>
                  <a:schemeClr val="dk1"/>
                </a:solidFill>
              </a:rPr>
              <a:t>До чего техника дошла! Некоторые современные принтеры при печати или копировании определённых изображений могут отключиться, запечатать лист чёрной краской, оставить его пустым. Назовите двухкоренным словом, с чем таким образом борются создатели принтеров? </a:t>
            </a:r>
            <a:endParaRPr sz="2400">
              <a:solidFill>
                <a:schemeClr val="dk1"/>
              </a:solidFill>
            </a:endParaRPr>
          </a:p>
        </p:txBody>
      </p:sp>
      <p:sp>
        <p:nvSpPr>
          <p:cNvPr id="513" name="Google Shape;513;p41"/>
          <p:cNvSpPr txBox="1"/>
          <p:nvPr/>
        </p:nvSpPr>
        <p:spPr>
          <a:xfrm rot="516">
            <a:off x="2669165" y="5406040"/>
            <a:ext cx="7204188" cy="706481"/>
          </a:xfrm>
          <a:prstGeom prst="rect">
            <a:avLst/>
          </a:prstGeom>
          <a:noFill/>
          <a:ln>
            <a:noFill/>
          </a:ln>
        </p:spPr>
        <p:txBody>
          <a:bodyPr spcFirstLastPara="1" wrap="square" lIns="121900" tIns="121900" rIns="121900" bIns="121900" anchor="ctr" anchorCtr="0">
            <a:noAutofit/>
          </a:bodyPr>
          <a:lstStyle/>
          <a:p>
            <a:pPr>
              <a:buClr>
                <a:srgbClr val="E6215A"/>
              </a:buClr>
              <a:buSzPts val="4800"/>
            </a:pPr>
            <a:r>
              <a:rPr lang="ru-RU" sz="2400" b="1">
                <a:solidFill>
                  <a:srgbClr val="E6215A"/>
                </a:solidFill>
              </a:rPr>
              <a:t>Ответ: фальшивомонетничество</a:t>
            </a:r>
            <a:endParaRPr sz="2400">
              <a:solidFill>
                <a:srgbClr val="E6215A"/>
              </a:solidFill>
            </a:endParaRPr>
          </a:p>
        </p:txBody>
      </p:sp>
      <p:sp>
        <p:nvSpPr>
          <p:cNvPr id="9"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5</a:t>
            </a:r>
            <a:endParaRPr lang="ru-RU" sz="4267" b="1" dirty="0">
              <a:solidFill>
                <a:schemeClr val="accent1"/>
              </a:solidFill>
              <a:latin typeface="Ultra"/>
              <a:ea typeface="Ultra"/>
              <a:cs typeface="Ultra"/>
              <a:sym typeface="Ultra"/>
            </a:endParaRPr>
          </a:p>
        </p:txBody>
      </p:sp>
      <p:sp>
        <p:nvSpPr>
          <p:cNvPr id="10"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spTree>
    <p:extLst>
      <p:ext uri="{BB962C8B-B14F-4D97-AF65-F5344CB8AC3E}">
        <p14:creationId xmlns:p14="http://schemas.microsoft.com/office/powerpoint/2010/main" val="304842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3"/>
                                        </p:tgtEl>
                                        <p:attrNameLst>
                                          <p:attrName>style.visibility</p:attrName>
                                        </p:attrNameLst>
                                      </p:cBhvr>
                                      <p:to>
                                        <p:strVal val="visible"/>
                                      </p:to>
                                    </p:set>
                                    <p:animEffect transition="in" filter="fade">
                                      <p:cBhvr>
                                        <p:cTn id="7" dur="500"/>
                                        <p:tgtEl>
                                          <p:spTgt spid="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endParaRPr lang="ru-RU"/>
          </a:p>
        </p:txBody>
      </p:sp>
      <p:sp>
        <p:nvSpPr>
          <p:cNvPr id="3" name="Заголовок 2"/>
          <p:cNvSpPr>
            <a:spLocks noGrp="1"/>
          </p:cNvSpPr>
          <p:nvPr>
            <p:ph type="title"/>
          </p:nvPr>
        </p:nvSpPr>
        <p:spPr/>
        <p:txBody>
          <a:bodyPr/>
          <a:lstStyle/>
          <a:p>
            <a:r>
              <a:rPr lang="ru-RU" dirty="0" smtClean="0"/>
              <a:t>Раунд 4</a:t>
            </a:r>
            <a:endParaRPr lang="ru-RU" dirty="0"/>
          </a:p>
        </p:txBody>
      </p:sp>
      <p:sp>
        <p:nvSpPr>
          <p:cNvPr id="4" name="Текст 3"/>
          <p:cNvSpPr>
            <a:spLocks noGrp="1"/>
          </p:cNvSpPr>
          <p:nvPr>
            <p:ph type="body" idx="2"/>
          </p:nvPr>
        </p:nvSpPr>
        <p:spPr/>
        <p:txBody>
          <a:bodyPr/>
          <a:lstStyle/>
          <a:p>
            <a:endParaRPr lang="ru-RU" dirty="0"/>
          </a:p>
        </p:txBody>
      </p:sp>
      <p:sp>
        <p:nvSpPr>
          <p:cNvPr id="8" name="Google Shape;129;p3"/>
          <p:cNvSpPr txBox="1">
            <a:spLocks/>
          </p:cNvSpPr>
          <p:nvPr/>
        </p:nvSpPr>
        <p:spPr>
          <a:xfrm>
            <a:off x="638612" y="2114528"/>
            <a:ext cx="5420675" cy="3302000"/>
          </a:xfrm>
          <a:prstGeom prst="rect">
            <a:avLst/>
          </a:prstGeom>
          <a:noFill/>
          <a:ln>
            <a:noFill/>
          </a:ln>
        </p:spPr>
        <p:txBody>
          <a:bodyPr spcFirstLastPara="1" wrap="square" lIns="25400" tIns="25400" rIns="25400" bIns="25400" anchor="ctr"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nSpc>
                <a:spcPct val="100000"/>
              </a:lnSpc>
              <a:spcBef>
                <a:spcPts val="0"/>
              </a:spcBef>
              <a:buClr>
                <a:srgbClr val="004F9E"/>
              </a:buClr>
              <a:buSzPts val="20000"/>
              <a:buFont typeface="Arial"/>
              <a:buNone/>
            </a:pPr>
            <a:r>
              <a:rPr lang="ru-RU" sz="6000" b="1" dirty="0" smtClean="0">
                <a:solidFill>
                  <a:schemeClr val="accent1"/>
                </a:solidFill>
                <a:latin typeface="Arial Black"/>
                <a:ea typeface="Arial Black"/>
                <a:cs typeface="Arial Black"/>
                <a:sym typeface="Arial Black"/>
              </a:rPr>
              <a:t>Деньги в</a:t>
            </a:r>
          </a:p>
          <a:p>
            <a:pPr marL="0" indent="0">
              <a:lnSpc>
                <a:spcPct val="100000"/>
              </a:lnSpc>
              <a:spcBef>
                <a:spcPts val="0"/>
              </a:spcBef>
              <a:buClr>
                <a:srgbClr val="004F9E"/>
              </a:buClr>
              <a:buSzPts val="20000"/>
              <a:buFont typeface="Arial"/>
              <a:buNone/>
            </a:pPr>
            <a:r>
              <a:rPr lang="ru-RU" sz="6000" b="1" dirty="0" smtClean="0">
                <a:solidFill>
                  <a:schemeClr val="accent1"/>
                </a:solidFill>
                <a:latin typeface="Arial Black"/>
                <a:ea typeface="Arial Black"/>
                <a:cs typeface="Arial Black"/>
                <a:sym typeface="Arial Black"/>
              </a:rPr>
              <a:t>культуре</a:t>
            </a:r>
            <a:endParaRPr lang="ru-RU" sz="6000" b="1" dirty="0">
              <a:solidFill>
                <a:schemeClr val="accent1"/>
              </a:solidFill>
              <a:latin typeface="Arial Black"/>
              <a:ea typeface="Arial Black"/>
              <a:cs typeface="Arial Black"/>
              <a:sym typeface="Arial Black"/>
            </a:endParaRPr>
          </a:p>
        </p:txBody>
      </p:sp>
      <p:pic>
        <p:nvPicPr>
          <p:cNvPr id="9" name="Google Shape;519;p42"/>
          <p:cNvPicPr preferRelativeResize="0"/>
          <p:nvPr/>
        </p:nvPicPr>
        <p:blipFill rotWithShape="1">
          <a:blip r:embed="rId2">
            <a:alphaModFix/>
          </a:blip>
          <a:srcRect/>
          <a:stretch/>
        </p:blipFill>
        <p:spPr>
          <a:xfrm flipH="1">
            <a:off x="6910372" y="1424950"/>
            <a:ext cx="3504575" cy="4681156"/>
          </a:xfrm>
          <a:prstGeom prst="rect">
            <a:avLst/>
          </a:prstGeom>
          <a:noFill/>
          <a:ln>
            <a:noFill/>
          </a:ln>
        </p:spPr>
      </p:pic>
    </p:spTree>
    <p:extLst>
      <p:ext uri="{BB962C8B-B14F-4D97-AF65-F5344CB8AC3E}">
        <p14:creationId xmlns:p14="http://schemas.microsoft.com/office/powerpoint/2010/main" val="2731946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txBox="1">
            <a:spLocks noGrp="1"/>
          </p:cNvSpPr>
          <p:nvPr>
            <p:ph type="ctrTitle" idx="4294967295"/>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p>
            <a:pPr>
              <a:lnSpc>
                <a:spcPct val="100000"/>
              </a:lnSpc>
              <a:buClr>
                <a:srgbClr val="7359A2"/>
              </a:buClr>
              <a:buSzPts val="8533"/>
            </a:pPr>
            <a:r>
              <a:rPr lang="ru-RU" sz="4267" b="1" dirty="0">
                <a:solidFill>
                  <a:schemeClr val="accent1"/>
                </a:solidFill>
                <a:latin typeface="Ultra"/>
                <a:ea typeface="Ultra"/>
                <a:cs typeface="Ultra"/>
                <a:sym typeface="Ultra"/>
              </a:rPr>
              <a:t>Вопрос 1</a:t>
            </a:r>
            <a:endParaRPr sz="4267" b="1" dirty="0">
              <a:solidFill>
                <a:schemeClr val="accent1"/>
              </a:solidFill>
              <a:latin typeface="Ultra"/>
              <a:ea typeface="Ultra"/>
              <a:cs typeface="Ultra"/>
              <a:sym typeface="Ultra"/>
            </a:endParaRPr>
          </a:p>
        </p:txBody>
      </p:sp>
      <p:sp>
        <p:nvSpPr>
          <p:cNvPr id="136" name="Google Shape;136;p4"/>
          <p:cNvSpPr txBox="1">
            <a:spLocks noGrp="1"/>
          </p:cNvSpPr>
          <p:nvPr>
            <p:ph type="ctrTitle" idx="4294967295"/>
          </p:nvPr>
        </p:nvSpPr>
        <p:spPr>
          <a:xfrm rot="516">
            <a:off x="720654" y="2185829"/>
            <a:ext cx="11046034" cy="2792567"/>
          </a:xfrm>
          <a:prstGeom prst="rect">
            <a:avLst/>
          </a:prstGeom>
          <a:noFill/>
          <a:ln>
            <a:noFill/>
          </a:ln>
        </p:spPr>
        <p:txBody>
          <a:bodyPr spcFirstLastPara="1" wrap="square" lIns="121900" tIns="121900" rIns="121900" bIns="121900" anchor="t" anchorCtr="0">
            <a:noAutofit/>
          </a:bodyPr>
          <a:lstStyle/>
          <a:p>
            <a:pPr>
              <a:lnSpc>
                <a:spcPct val="100000"/>
              </a:lnSpc>
              <a:buClr>
                <a:srgbClr val="000000"/>
              </a:buClr>
              <a:buSzPts val="4800"/>
            </a:pPr>
            <a:r>
              <a:rPr lang="ru-RU" sz="2400">
                <a:solidFill>
                  <a:srgbClr val="000000"/>
                </a:solidFill>
                <a:latin typeface="Arial"/>
                <a:ea typeface="Arial"/>
                <a:cs typeface="Arial"/>
                <a:sym typeface="Arial"/>
              </a:rPr>
              <a:t>Законодательство России регулирует условия работы молодых ребят в возрасте от 14 до 18 лет. Например, работодателям нельзя привлекать подростков к работе с вредными условиями труда, на подземные работы – в шахты, работу вахтовым методом. Также работодателям запрещено предлагать для подростков этого возраста работу ИМ, ведь у них нет соответствующего документа. </a:t>
            </a:r>
            <a:br>
              <a:rPr lang="ru-RU" sz="2400">
                <a:solidFill>
                  <a:srgbClr val="000000"/>
                </a:solidFill>
                <a:latin typeface="Arial"/>
                <a:ea typeface="Arial"/>
                <a:cs typeface="Arial"/>
                <a:sym typeface="Arial"/>
              </a:rPr>
            </a:br>
            <a:r>
              <a:rPr lang="ru-RU" sz="2400">
                <a:solidFill>
                  <a:srgbClr val="000000"/>
                </a:solidFill>
                <a:latin typeface="Arial"/>
                <a:ea typeface="Arial"/>
                <a:cs typeface="Arial"/>
                <a:sym typeface="Arial"/>
              </a:rPr>
              <a:t>Кто такой ОН? </a:t>
            </a:r>
            <a:endParaRPr sz="2400">
              <a:solidFill>
                <a:srgbClr val="000000"/>
              </a:solidFill>
              <a:latin typeface="Arial"/>
              <a:ea typeface="Arial"/>
              <a:cs typeface="Arial"/>
              <a:sym typeface="Arial"/>
            </a:endParaRPr>
          </a:p>
        </p:txBody>
      </p:sp>
      <p:sp>
        <p:nvSpPr>
          <p:cNvPr id="137"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pic>
        <p:nvPicPr>
          <p:cNvPr id="7"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9838165" y="5697650"/>
            <a:ext cx="1928386" cy="358699"/>
          </a:xfrm>
          <a:prstGeom prst="rect">
            <a:avLst/>
          </a:prstGeom>
        </p:spPr>
      </p:pic>
    </p:spTree>
    <p:extLst>
      <p:ext uri="{BB962C8B-B14F-4D97-AF65-F5344CB8AC3E}">
        <p14:creationId xmlns:p14="http://schemas.microsoft.com/office/powerpoint/2010/main" val="220540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7" name="Google Shape;527;p43"/>
          <p:cNvSpPr txBox="1"/>
          <p:nvPr/>
        </p:nvSpPr>
        <p:spPr>
          <a:xfrm rot="516">
            <a:off x="720545" y="2276352"/>
            <a:ext cx="5705655" cy="3158284"/>
          </a:xfrm>
          <a:prstGeom prst="rect">
            <a:avLst/>
          </a:prstGeom>
          <a:noFill/>
          <a:ln>
            <a:noFill/>
          </a:ln>
        </p:spPr>
        <p:txBody>
          <a:bodyPr spcFirstLastPara="1" wrap="square" lIns="121900" tIns="121900" rIns="121900" bIns="121900" anchor="t" anchorCtr="0">
            <a:noAutofit/>
          </a:bodyPr>
          <a:lstStyle/>
          <a:p>
            <a:pPr>
              <a:buClr>
                <a:schemeClr val="dk1"/>
              </a:buClr>
              <a:buSzPts val="4800"/>
            </a:pPr>
            <a:r>
              <a:rPr lang="ru-RU" sz="2400" dirty="0">
                <a:solidFill>
                  <a:schemeClr val="dk1"/>
                </a:solidFill>
              </a:rPr>
              <a:t>В 2020 году правительство Германии обязало все предприятия общественного питания выдавать чеки вне зависимости от того, нужны они клиенту или нет. В знак протеста некоторые кондитеры решили сделать чеки такими, как на картинке. Какими? </a:t>
            </a:r>
            <a:endParaRPr sz="700" dirty="0"/>
          </a:p>
        </p:txBody>
      </p:sp>
      <p:pic>
        <p:nvPicPr>
          <p:cNvPr id="531" name="Google Shape;531;p43"/>
          <p:cNvPicPr preferRelativeResize="0"/>
          <p:nvPr/>
        </p:nvPicPr>
        <p:blipFill rotWithShape="1">
          <a:blip r:embed="rId5">
            <a:alphaModFix/>
          </a:blip>
          <a:srcRect/>
          <a:stretch/>
        </p:blipFill>
        <p:spPr>
          <a:xfrm>
            <a:off x="6580561" y="1746241"/>
            <a:ext cx="5050971" cy="2844901"/>
          </a:xfrm>
          <a:prstGeom prst="rect">
            <a:avLst/>
          </a:prstGeom>
          <a:noFill/>
          <a:ln>
            <a:noFill/>
          </a:ln>
        </p:spPr>
      </p:pic>
      <p:sp>
        <p:nvSpPr>
          <p:cNvPr id="10"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smtClean="0">
                <a:solidFill>
                  <a:schemeClr val="accent1"/>
                </a:solidFill>
                <a:latin typeface="Ultra"/>
                <a:ea typeface="Ultra"/>
                <a:cs typeface="Ultra"/>
                <a:sym typeface="Ultra"/>
              </a:rPr>
              <a:t>Вопрос 1</a:t>
            </a:r>
            <a:endParaRPr lang="ru-RU" sz="4267" b="1" dirty="0">
              <a:solidFill>
                <a:schemeClr val="accent1"/>
              </a:solidFill>
              <a:latin typeface="Ultra"/>
              <a:ea typeface="Ultra"/>
              <a:cs typeface="Ultra"/>
              <a:sym typeface="Ultra"/>
            </a:endParaRPr>
          </a:p>
        </p:txBody>
      </p:sp>
      <p:sp>
        <p:nvSpPr>
          <p:cNvPr id="11"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pic>
        <p:nvPicPr>
          <p:cNvPr id="7"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3600" t="34509" r="2049" b="34291"/>
          <a:stretch/>
        </p:blipFill>
        <p:spPr>
          <a:xfrm>
            <a:off x="9838165" y="5697650"/>
            <a:ext cx="1928386" cy="358699"/>
          </a:xfrm>
          <a:prstGeom prst="rect">
            <a:avLst/>
          </a:prstGeom>
        </p:spPr>
      </p:pic>
    </p:spTree>
    <p:extLst>
      <p:ext uri="{BB962C8B-B14F-4D97-AF65-F5344CB8AC3E}">
        <p14:creationId xmlns:p14="http://schemas.microsoft.com/office/powerpoint/2010/main" val="404833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txBox="1">
            <a:spLocks noGrp="1"/>
          </p:cNvSpPr>
          <p:nvPr>
            <p:ph type="ctrTitle" idx="4294967295"/>
          </p:nvPr>
        </p:nvSpPr>
        <p:spPr>
          <a:xfrm rot="516">
            <a:off x="720276" y="2172268"/>
            <a:ext cx="11039655" cy="2236420"/>
          </a:xfrm>
          <a:prstGeom prst="rect">
            <a:avLst/>
          </a:prstGeom>
          <a:noFill/>
          <a:ln>
            <a:noFill/>
          </a:ln>
        </p:spPr>
        <p:txBody>
          <a:bodyPr spcFirstLastPara="1" wrap="square" lIns="121900" tIns="121900" rIns="121900" bIns="121900" anchor="t" anchorCtr="0">
            <a:noAutofit/>
          </a:bodyPr>
          <a:lstStyle/>
          <a:p>
            <a:pPr>
              <a:lnSpc>
                <a:spcPct val="100000"/>
              </a:lnSpc>
              <a:buSzPts val="4800"/>
            </a:pPr>
            <a:r>
              <a:rPr lang="ru-RU" sz="2400">
                <a:latin typeface="Arial"/>
                <a:ea typeface="Arial"/>
                <a:cs typeface="Arial"/>
                <a:sym typeface="Arial"/>
              </a:rPr>
              <a:t>На съемки фильма "Титаник" было потрачено 200 миллионов долларов, что с учётом инфляции больше, чем стоимость съёмок “Аватара”, любой части “Трансформеров” и даже больше стоимости… Чего?</a:t>
            </a:r>
            <a:br>
              <a:rPr lang="ru-RU" sz="2400">
                <a:latin typeface="Arial"/>
                <a:ea typeface="Arial"/>
                <a:cs typeface="Arial"/>
                <a:sym typeface="Arial"/>
              </a:rPr>
            </a:br>
            <a:endParaRPr sz="2400">
              <a:latin typeface="Arial"/>
              <a:ea typeface="Arial"/>
              <a:cs typeface="Arial"/>
              <a:sym typeface="Arial"/>
            </a:endParaRPr>
          </a:p>
        </p:txBody>
      </p:sp>
      <p:sp>
        <p:nvSpPr>
          <p:cNvPr id="9"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2</a:t>
            </a:r>
            <a:endParaRPr lang="ru-RU" sz="4267" b="1" dirty="0">
              <a:solidFill>
                <a:schemeClr val="accent1"/>
              </a:solidFill>
              <a:latin typeface="Ultra"/>
              <a:ea typeface="Ultra"/>
              <a:cs typeface="Ultra"/>
              <a:sym typeface="Ultra"/>
            </a:endParaRPr>
          </a:p>
        </p:txBody>
      </p:sp>
      <p:sp>
        <p:nvSpPr>
          <p:cNvPr id="10"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pic>
        <p:nvPicPr>
          <p:cNvPr id="6"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9838165" y="5697650"/>
            <a:ext cx="1928386" cy="358699"/>
          </a:xfrm>
          <a:prstGeom prst="rect">
            <a:avLst/>
          </a:prstGeom>
        </p:spPr>
      </p:pic>
    </p:spTree>
    <p:extLst>
      <p:ext uri="{BB962C8B-B14F-4D97-AF65-F5344CB8AC3E}">
        <p14:creationId xmlns:p14="http://schemas.microsoft.com/office/powerpoint/2010/main" val="406372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5"/>
          <p:cNvSpPr txBox="1">
            <a:spLocks noGrp="1"/>
          </p:cNvSpPr>
          <p:nvPr>
            <p:ph type="ctrTitle" idx="4294967295"/>
          </p:nvPr>
        </p:nvSpPr>
        <p:spPr>
          <a:xfrm rot="516">
            <a:off x="720276" y="2172268"/>
            <a:ext cx="11039655" cy="2236420"/>
          </a:xfrm>
          <a:prstGeom prst="rect">
            <a:avLst/>
          </a:prstGeom>
          <a:noFill/>
          <a:ln>
            <a:noFill/>
          </a:ln>
        </p:spPr>
        <p:txBody>
          <a:bodyPr spcFirstLastPara="1" wrap="square" lIns="121900" tIns="121900" rIns="121900" bIns="121900" anchor="t" anchorCtr="0">
            <a:noAutofit/>
          </a:bodyPr>
          <a:lstStyle/>
          <a:p>
            <a:pPr>
              <a:lnSpc>
                <a:spcPct val="100000"/>
              </a:lnSpc>
              <a:buSzPts val="4800"/>
            </a:pPr>
            <a:r>
              <a:rPr lang="ru-RU" sz="2400">
                <a:latin typeface="Arial"/>
                <a:ea typeface="Arial"/>
                <a:cs typeface="Arial"/>
                <a:sym typeface="Arial"/>
              </a:rPr>
              <a:t>Мы привыкли, что несущие военную службу собаки используются либо для помощи в обезвреживании противника, либо для поиска опасных веществ. Но оказывается, что способности собак гораздо шире. Например, в аэропорту собака вполне способна вести поиск даже денег. Заголовок статьи, рассказывающей, что собаки могут обнаружить разные нелегально перевозимые предметы, опровергает одну известную фразу. Какую?</a:t>
            </a:r>
            <a:br>
              <a:rPr lang="ru-RU" sz="2400">
                <a:latin typeface="Arial"/>
                <a:ea typeface="Arial"/>
                <a:cs typeface="Arial"/>
                <a:sym typeface="Arial"/>
              </a:rPr>
            </a:br>
            <a:endParaRPr sz="2400">
              <a:latin typeface="Arial"/>
              <a:ea typeface="Arial"/>
              <a:cs typeface="Arial"/>
              <a:sym typeface="Arial"/>
            </a:endParaRPr>
          </a:p>
        </p:txBody>
      </p:sp>
      <p:sp>
        <p:nvSpPr>
          <p:cNvPr id="9"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3</a:t>
            </a:r>
            <a:endParaRPr lang="ru-RU" sz="4267" b="1" dirty="0">
              <a:solidFill>
                <a:schemeClr val="accent1"/>
              </a:solidFill>
              <a:latin typeface="Ultra"/>
              <a:ea typeface="Ultra"/>
              <a:cs typeface="Ultra"/>
              <a:sym typeface="Ultra"/>
            </a:endParaRPr>
          </a:p>
        </p:txBody>
      </p:sp>
      <p:sp>
        <p:nvSpPr>
          <p:cNvPr id="10"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pic>
        <p:nvPicPr>
          <p:cNvPr id="11"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9838165" y="5697650"/>
            <a:ext cx="1928386" cy="358699"/>
          </a:xfrm>
          <a:prstGeom prst="rect">
            <a:avLst/>
          </a:prstGeom>
        </p:spPr>
      </p:pic>
    </p:spTree>
    <p:extLst>
      <p:ext uri="{BB962C8B-B14F-4D97-AF65-F5344CB8AC3E}">
        <p14:creationId xmlns:p14="http://schemas.microsoft.com/office/powerpoint/2010/main" val="392449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46"/>
          <p:cNvSpPr txBox="1">
            <a:spLocks noGrp="1"/>
          </p:cNvSpPr>
          <p:nvPr>
            <p:ph type="ctrTitle" idx="4294967295"/>
          </p:nvPr>
        </p:nvSpPr>
        <p:spPr>
          <a:xfrm rot="516">
            <a:off x="720276" y="2172268"/>
            <a:ext cx="11039655" cy="2236420"/>
          </a:xfrm>
          <a:prstGeom prst="rect">
            <a:avLst/>
          </a:prstGeom>
          <a:noFill/>
          <a:ln>
            <a:noFill/>
          </a:ln>
        </p:spPr>
        <p:txBody>
          <a:bodyPr spcFirstLastPara="1" wrap="square" lIns="121900" tIns="121900" rIns="121900" bIns="121900" anchor="t" anchorCtr="0">
            <a:noAutofit/>
          </a:bodyPr>
          <a:lstStyle/>
          <a:p>
            <a:pPr>
              <a:lnSpc>
                <a:spcPct val="100000"/>
              </a:lnSpc>
              <a:buSzPts val="4800"/>
            </a:pPr>
            <a:r>
              <a:rPr lang="ru-RU" sz="2400">
                <a:latin typeface="Arial"/>
                <a:ea typeface="Arial"/>
                <a:cs typeface="Arial"/>
                <a:sym typeface="Arial"/>
              </a:rPr>
              <a:t>У индейцев племени квактул существует забавный обычай: если кто-нибудь берет в долг деньги, то становится ТАКИМ. ТАКИМ является один из наших пальцев. Назовите словом с приставкой, каким ТАКИМ? </a:t>
            </a:r>
            <a:br>
              <a:rPr lang="ru-RU" sz="2400">
                <a:latin typeface="Arial"/>
                <a:ea typeface="Arial"/>
                <a:cs typeface="Arial"/>
                <a:sym typeface="Arial"/>
              </a:rPr>
            </a:br>
            <a:endParaRPr sz="2400">
              <a:latin typeface="Arial"/>
              <a:ea typeface="Arial"/>
              <a:cs typeface="Arial"/>
              <a:sym typeface="Arial"/>
            </a:endParaRPr>
          </a:p>
        </p:txBody>
      </p:sp>
      <p:sp>
        <p:nvSpPr>
          <p:cNvPr id="9"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4</a:t>
            </a:r>
            <a:endParaRPr lang="ru-RU" sz="4267" b="1" dirty="0">
              <a:solidFill>
                <a:schemeClr val="accent1"/>
              </a:solidFill>
              <a:latin typeface="Ultra"/>
              <a:ea typeface="Ultra"/>
              <a:cs typeface="Ultra"/>
              <a:sym typeface="Ultra"/>
            </a:endParaRPr>
          </a:p>
        </p:txBody>
      </p:sp>
      <p:sp>
        <p:nvSpPr>
          <p:cNvPr id="10"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pic>
        <p:nvPicPr>
          <p:cNvPr id="6"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9838165" y="5697650"/>
            <a:ext cx="1928386" cy="358699"/>
          </a:xfrm>
          <a:prstGeom prst="rect">
            <a:avLst/>
          </a:prstGeom>
        </p:spPr>
      </p:pic>
    </p:spTree>
    <p:extLst>
      <p:ext uri="{BB962C8B-B14F-4D97-AF65-F5344CB8AC3E}">
        <p14:creationId xmlns:p14="http://schemas.microsoft.com/office/powerpoint/2010/main" val="391440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72" name="Google Shape;572;p47"/>
          <p:cNvSpPr txBox="1"/>
          <p:nvPr/>
        </p:nvSpPr>
        <p:spPr>
          <a:xfrm rot="516">
            <a:off x="720545" y="2276348"/>
            <a:ext cx="5705655" cy="3158288"/>
          </a:xfrm>
          <a:prstGeom prst="rect">
            <a:avLst/>
          </a:prstGeom>
          <a:noFill/>
          <a:ln>
            <a:noFill/>
          </a:ln>
        </p:spPr>
        <p:txBody>
          <a:bodyPr spcFirstLastPara="1" wrap="square" lIns="121900" tIns="121900" rIns="121900" bIns="121900" anchor="t" anchorCtr="0">
            <a:noAutofit/>
          </a:bodyPr>
          <a:lstStyle/>
          <a:p>
            <a:pPr>
              <a:buClr>
                <a:schemeClr val="dk1"/>
              </a:buClr>
              <a:buSzPts val="4800"/>
            </a:pPr>
            <a:r>
              <a:rPr lang="ru-RU" sz="2400" dirty="0">
                <a:solidFill>
                  <a:schemeClr val="dk1"/>
                </a:solidFill>
              </a:rPr>
              <a:t>Перед вами часы с необычным циферблатом, которые наглядно иллюстрируют одну поговорку. Через минуту напишите эту поговорку. </a:t>
            </a:r>
            <a:endParaRPr sz="700" dirty="0"/>
          </a:p>
        </p:txBody>
      </p:sp>
      <p:pic>
        <p:nvPicPr>
          <p:cNvPr id="575" name="Google Shape;575;p47"/>
          <p:cNvPicPr preferRelativeResize="0"/>
          <p:nvPr/>
        </p:nvPicPr>
        <p:blipFill rotWithShape="1">
          <a:blip r:embed="rId5">
            <a:alphaModFix/>
          </a:blip>
          <a:srcRect/>
          <a:stretch/>
        </p:blipFill>
        <p:spPr>
          <a:xfrm>
            <a:off x="6719702" y="802389"/>
            <a:ext cx="4963886" cy="4963886"/>
          </a:xfrm>
          <a:prstGeom prst="rect">
            <a:avLst/>
          </a:prstGeom>
          <a:noFill/>
          <a:ln>
            <a:noFill/>
          </a:ln>
        </p:spPr>
      </p:pic>
      <p:sp>
        <p:nvSpPr>
          <p:cNvPr id="10"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5</a:t>
            </a:r>
            <a:endParaRPr lang="ru-RU" sz="4267" b="1" dirty="0">
              <a:solidFill>
                <a:schemeClr val="accent1"/>
              </a:solidFill>
              <a:latin typeface="Ultra"/>
              <a:ea typeface="Ultra"/>
              <a:cs typeface="Ultra"/>
              <a:sym typeface="Ultra"/>
            </a:endParaRPr>
          </a:p>
        </p:txBody>
      </p:sp>
      <p:sp>
        <p:nvSpPr>
          <p:cNvPr id="11"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pic>
        <p:nvPicPr>
          <p:cNvPr id="12"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3600" t="34509" r="2049" b="34291"/>
          <a:stretch/>
        </p:blipFill>
        <p:spPr>
          <a:xfrm>
            <a:off x="9838165" y="5697650"/>
            <a:ext cx="1928386" cy="358699"/>
          </a:xfrm>
          <a:prstGeom prst="rect">
            <a:avLst/>
          </a:prstGeom>
        </p:spPr>
      </p:pic>
    </p:spTree>
    <p:extLst>
      <p:ext uri="{BB962C8B-B14F-4D97-AF65-F5344CB8AC3E}">
        <p14:creationId xmlns:p14="http://schemas.microsoft.com/office/powerpoint/2010/main" val="123277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endParaRPr lang="ru-RU"/>
          </a:p>
        </p:txBody>
      </p:sp>
      <p:sp>
        <p:nvSpPr>
          <p:cNvPr id="3" name="Заголовок 2"/>
          <p:cNvSpPr>
            <a:spLocks noGrp="1"/>
          </p:cNvSpPr>
          <p:nvPr>
            <p:ph type="title"/>
          </p:nvPr>
        </p:nvSpPr>
        <p:spPr/>
        <p:txBody>
          <a:bodyPr/>
          <a:lstStyle/>
          <a:p>
            <a:r>
              <a:rPr lang="ru-RU" dirty="0" smtClean="0"/>
              <a:t>Раунд 4: ответы</a:t>
            </a:r>
            <a:endParaRPr lang="ru-RU" dirty="0"/>
          </a:p>
        </p:txBody>
      </p:sp>
      <p:sp>
        <p:nvSpPr>
          <p:cNvPr id="4" name="Текст 3"/>
          <p:cNvSpPr>
            <a:spLocks noGrp="1"/>
          </p:cNvSpPr>
          <p:nvPr>
            <p:ph type="body" idx="2"/>
          </p:nvPr>
        </p:nvSpPr>
        <p:spPr/>
        <p:txBody>
          <a:bodyPr/>
          <a:lstStyle/>
          <a:p>
            <a:endParaRPr lang="ru-RU" dirty="0"/>
          </a:p>
        </p:txBody>
      </p:sp>
      <p:sp>
        <p:nvSpPr>
          <p:cNvPr id="8" name="Google Shape;129;p3"/>
          <p:cNvSpPr txBox="1">
            <a:spLocks/>
          </p:cNvSpPr>
          <p:nvPr/>
        </p:nvSpPr>
        <p:spPr>
          <a:xfrm>
            <a:off x="638612" y="2114528"/>
            <a:ext cx="5420675" cy="3302000"/>
          </a:xfrm>
          <a:prstGeom prst="rect">
            <a:avLst/>
          </a:prstGeom>
          <a:noFill/>
          <a:ln>
            <a:noFill/>
          </a:ln>
        </p:spPr>
        <p:txBody>
          <a:bodyPr spcFirstLastPara="1" wrap="square" lIns="25400" tIns="25400" rIns="25400" bIns="25400" anchor="ctr"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nSpc>
                <a:spcPct val="100000"/>
              </a:lnSpc>
              <a:spcBef>
                <a:spcPts val="0"/>
              </a:spcBef>
              <a:buClr>
                <a:srgbClr val="004F9E"/>
              </a:buClr>
              <a:buSzPts val="20000"/>
              <a:buFont typeface="Arial"/>
              <a:buNone/>
            </a:pPr>
            <a:r>
              <a:rPr lang="ru-RU" sz="6000" b="1" dirty="0" smtClean="0">
                <a:solidFill>
                  <a:schemeClr val="accent1"/>
                </a:solidFill>
                <a:latin typeface="Arial Black"/>
                <a:ea typeface="Arial Black"/>
                <a:cs typeface="Arial Black"/>
                <a:sym typeface="Arial Black"/>
              </a:rPr>
              <a:t>Деньги в</a:t>
            </a:r>
          </a:p>
          <a:p>
            <a:pPr marL="0" indent="0">
              <a:lnSpc>
                <a:spcPct val="100000"/>
              </a:lnSpc>
              <a:spcBef>
                <a:spcPts val="0"/>
              </a:spcBef>
              <a:buClr>
                <a:srgbClr val="004F9E"/>
              </a:buClr>
              <a:buSzPts val="20000"/>
              <a:buFont typeface="Arial"/>
              <a:buNone/>
            </a:pPr>
            <a:r>
              <a:rPr lang="ru-RU" sz="6000" b="1" dirty="0" smtClean="0">
                <a:solidFill>
                  <a:schemeClr val="accent1"/>
                </a:solidFill>
                <a:latin typeface="Arial Black"/>
                <a:ea typeface="Arial Black"/>
                <a:cs typeface="Arial Black"/>
                <a:sym typeface="Arial Black"/>
              </a:rPr>
              <a:t>культуре</a:t>
            </a:r>
            <a:endParaRPr lang="ru-RU" sz="6000" b="1" dirty="0">
              <a:solidFill>
                <a:schemeClr val="accent1"/>
              </a:solidFill>
              <a:latin typeface="Arial Black"/>
              <a:ea typeface="Arial Black"/>
              <a:cs typeface="Arial Black"/>
              <a:sym typeface="Arial Black"/>
            </a:endParaRPr>
          </a:p>
        </p:txBody>
      </p:sp>
      <p:pic>
        <p:nvPicPr>
          <p:cNvPr id="9" name="Google Shape;519;p42"/>
          <p:cNvPicPr preferRelativeResize="0"/>
          <p:nvPr/>
        </p:nvPicPr>
        <p:blipFill rotWithShape="1">
          <a:blip r:embed="rId2">
            <a:alphaModFix/>
          </a:blip>
          <a:srcRect/>
          <a:stretch/>
        </p:blipFill>
        <p:spPr>
          <a:xfrm flipH="1">
            <a:off x="6910372" y="1424950"/>
            <a:ext cx="3504575" cy="4681156"/>
          </a:xfrm>
          <a:prstGeom prst="rect">
            <a:avLst/>
          </a:prstGeom>
          <a:noFill/>
          <a:ln>
            <a:noFill/>
          </a:ln>
        </p:spPr>
      </p:pic>
    </p:spTree>
    <p:extLst>
      <p:ext uri="{BB962C8B-B14F-4D97-AF65-F5344CB8AC3E}">
        <p14:creationId xmlns:p14="http://schemas.microsoft.com/office/powerpoint/2010/main" val="3054630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9" name="Google Shape;599;p50"/>
          <p:cNvSpPr txBox="1"/>
          <p:nvPr/>
        </p:nvSpPr>
        <p:spPr>
          <a:xfrm rot="516">
            <a:off x="720554" y="2162048"/>
            <a:ext cx="5705655" cy="3272588"/>
          </a:xfrm>
          <a:prstGeom prst="rect">
            <a:avLst/>
          </a:prstGeom>
          <a:noFill/>
          <a:ln>
            <a:noFill/>
          </a:ln>
        </p:spPr>
        <p:txBody>
          <a:bodyPr spcFirstLastPara="1" wrap="square" lIns="121900" tIns="121900" rIns="121900" bIns="121900" anchor="t" anchorCtr="0">
            <a:noAutofit/>
          </a:bodyPr>
          <a:lstStyle/>
          <a:p>
            <a:pPr>
              <a:buClr>
                <a:schemeClr val="dk1"/>
              </a:buClr>
              <a:buSzPts val="4800"/>
            </a:pPr>
            <a:r>
              <a:rPr lang="ru-RU" sz="2400" dirty="0">
                <a:solidFill>
                  <a:schemeClr val="dk1"/>
                </a:solidFill>
              </a:rPr>
              <a:t>В 2020 году правительство Германии обязало все предприятия общественного питания выдавать чеки вне зависимости от того, нужны они клиенту или нет. В знак протеста некоторые кондитеры решили сделать чеки такими, как на картинке. Какими? </a:t>
            </a:r>
            <a:endParaRPr sz="700" dirty="0"/>
          </a:p>
        </p:txBody>
      </p:sp>
      <p:pic>
        <p:nvPicPr>
          <p:cNvPr id="602" name="Google Shape;602;p50"/>
          <p:cNvPicPr preferRelativeResize="0"/>
          <p:nvPr/>
        </p:nvPicPr>
        <p:blipFill rotWithShape="1">
          <a:blip r:embed="rId3">
            <a:alphaModFix/>
          </a:blip>
          <a:srcRect/>
          <a:stretch/>
        </p:blipFill>
        <p:spPr>
          <a:xfrm>
            <a:off x="6580561" y="1746241"/>
            <a:ext cx="5050971" cy="2844901"/>
          </a:xfrm>
          <a:prstGeom prst="rect">
            <a:avLst/>
          </a:prstGeom>
          <a:noFill/>
          <a:ln>
            <a:noFill/>
          </a:ln>
        </p:spPr>
      </p:pic>
      <p:sp>
        <p:nvSpPr>
          <p:cNvPr id="603" name="Google Shape;603;p50"/>
          <p:cNvSpPr txBox="1"/>
          <p:nvPr/>
        </p:nvSpPr>
        <p:spPr>
          <a:xfrm rot="516">
            <a:off x="2669165" y="5406040"/>
            <a:ext cx="7204188" cy="706481"/>
          </a:xfrm>
          <a:prstGeom prst="rect">
            <a:avLst/>
          </a:prstGeom>
          <a:noFill/>
          <a:ln>
            <a:noFill/>
          </a:ln>
        </p:spPr>
        <p:txBody>
          <a:bodyPr spcFirstLastPara="1" wrap="square" lIns="121900" tIns="121900" rIns="121900" bIns="121900" anchor="ctr" anchorCtr="0">
            <a:noAutofit/>
          </a:bodyPr>
          <a:lstStyle/>
          <a:p>
            <a:pPr>
              <a:buClr>
                <a:srgbClr val="E6215A"/>
              </a:buClr>
              <a:buSzPts val="4800"/>
            </a:pPr>
            <a:r>
              <a:rPr lang="ru-RU" sz="2400" b="1">
                <a:solidFill>
                  <a:srgbClr val="E6215A"/>
                </a:solidFill>
              </a:rPr>
              <a:t>Ответ: съедобными</a:t>
            </a:r>
            <a:endParaRPr sz="2400">
              <a:solidFill>
                <a:srgbClr val="E6215A"/>
              </a:solidFill>
            </a:endParaRPr>
          </a:p>
        </p:txBody>
      </p:sp>
      <p:sp>
        <p:nvSpPr>
          <p:cNvPr id="10"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smtClean="0">
                <a:solidFill>
                  <a:schemeClr val="accent1"/>
                </a:solidFill>
                <a:latin typeface="Ultra"/>
                <a:ea typeface="Ultra"/>
                <a:cs typeface="Ultra"/>
                <a:sym typeface="Ultra"/>
              </a:rPr>
              <a:t>Вопрос 1</a:t>
            </a:r>
            <a:endParaRPr lang="ru-RU" sz="4267" b="1" dirty="0">
              <a:solidFill>
                <a:schemeClr val="accent1"/>
              </a:solidFill>
              <a:latin typeface="Ultra"/>
              <a:ea typeface="Ultra"/>
              <a:cs typeface="Ultra"/>
              <a:sym typeface="Ultra"/>
            </a:endParaRPr>
          </a:p>
        </p:txBody>
      </p:sp>
      <p:sp>
        <p:nvSpPr>
          <p:cNvPr id="11"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spTree>
    <p:extLst>
      <p:ext uri="{BB962C8B-B14F-4D97-AF65-F5344CB8AC3E}">
        <p14:creationId xmlns:p14="http://schemas.microsoft.com/office/powerpoint/2010/main" val="190052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3"/>
                                        </p:tgtEl>
                                        <p:attrNameLst>
                                          <p:attrName>style.visibility</p:attrName>
                                        </p:attrNameLst>
                                      </p:cBhvr>
                                      <p:to>
                                        <p:strVal val="visible"/>
                                      </p:to>
                                    </p:set>
                                    <p:animEffect transition="in" filter="fade">
                                      <p:cBhvr>
                                        <p:cTn id="7" dur="500"/>
                                        <p:tgtEl>
                                          <p:spTgt spid="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1"/>
          <p:cNvSpPr txBox="1">
            <a:spLocks noGrp="1"/>
          </p:cNvSpPr>
          <p:nvPr>
            <p:ph type="ctrTitle" idx="4294967295"/>
          </p:nvPr>
        </p:nvSpPr>
        <p:spPr>
          <a:xfrm rot="516">
            <a:off x="720276" y="2172268"/>
            <a:ext cx="11039655" cy="2236420"/>
          </a:xfrm>
          <a:prstGeom prst="rect">
            <a:avLst/>
          </a:prstGeom>
          <a:noFill/>
          <a:ln>
            <a:noFill/>
          </a:ln>
        </p:spPr>
        <p:txBody>
          <a:bodyPr spcFirstLastPara="1" wrap="square" lIns="121900" tIns="121900" rIns="121900" bIns="121900" anchor="t" anchorCtr="0">
            <a:noAutofit/>
          </a:bodyPr>
          <a:lstStyle/>
          <a:p>
            <a:pPr>
              <a:lnSpc>
                <a:spcPct val="100000"/>
              </a:lnSpc>
              <a:buSzPts val="4800"/>
            </a:pPr>
            <a:r>
              <a:rPr lang="ru-RU" sz="2400">
                <a:latin typeface="Arial"/>
                <a:ea typeface="Arial"/>
                <a:cs typeface="Arial"/>
                <a:sym typeface="Arial"/>
              </a:rPr>
              <a:t>На съемки фильма "Титаник" было потрачено 200 миллионов долларов, что с учётом инфляции больше, чем стоимость съёмок “Аватара”, любой части “Трансформеров” и даже больше стоимости… Чего?</a:t>
            </a:r>
            <a:br>
              <a:rPr lang="ru-RU" sz="2400">
                <a:latin typeface="Arial"/>
                <a:ea typeface="Arial"/>
                <a:cs typeface="Arial"/>
                <a:sym typeface="Arial"/>
              </a:rPr>
            </a:br>
            <a:endParaRPr sz="2400">
              <a:latin typeface="Arial"/>
              <a:ea typeface="Arial"/>
              <a:cs typeface="Arial"/>
              <a:sym typeface="Arial"/>
            </a:endParaRPr>
          </a:p>
        </p:txBody>
      </p:sp>
      <p:sp>
        <p:nvSpPr>
          <p:cNvPr id="614" name="Google Shape;614;p51"/>
          <p:cNvSpPr txBox="1"/>
          <p:nvPr/>
        </p:nvSpPr>
        <p:spPr>
          <a:xfrm rot="516">
            <a:off x="2669165" y="5406039"/>
            <a:ext cx="7204188" cy="706481"/>
          </a:xfrm>
          <a:prstGeom prst="rect">
            <a:avLst/>
          </a:prstGeom>
          <a:noFill/>
          <a:ln>
            <a:noFill/>
          </a:ln>
        </p:spPr>
        <p:txBody>
          <a:bodyPr spcFirstLastPara="1" wrap="square" lIns="121900" tIns="121900" rIns="121900" bIns="121900" anchor="ctr" anchorCtr="0">
            <a:noAutofit/>
          </a:bodyPr>
          <a:lstStyle/>
          <a:p>
            <a:pPr>
              <a:buClr>
                <a:srgbClr val="E6215A"/>
              </a:buClr>
              <a:buSzPts val="4800"/>
            </a:pPr>
            <a:r>
              <a:rPr lang="ru-RU" sz="2400" b="1">
                <a:solidFill>
                  <a:srgbClr val="E6215A"/>
                </a:solidFill>
              </a:rPr>
              <a:t>Ответ: строительства самого "Титаника" </a:t>
            </a:r>
            <a:endParaRPr sz="2400">
              <a:solidFill>
                <a:srgbClr val="E6215A"/>
              </a:solidFill>
            </a:endParaRPr>
          </a:p>
        </p:txBody>
      </p:sp>
      <p:sp>
        <p:nvSpPr>
          <p:cNvPr id="9"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2</a:t>
            </a:r>
            <a:endParaRPr lang="ru-RU" sz="4267" b="1" dirty="0">
              <a:solidFill>
                <a:schemeClr val="accent1"/>
              </a:solidFill>
              <a:latin typeface="Ultra"/>
              <a:ea typeface="Ultra"/>
              <a:cs typeface="Ultra"/>
              <a:sym typeface="Ultra"/>
            </a:endParaRPr>
          </a:p>
        </p:txBody>
      </p:sp>
      <p:sp>
        <p:nvSpPr>
          <p:cNvPr id="10"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spTree>
    <p:extLst>
      <p:ext uri="{BB962C8B-B14F-4D97-AF65-F5344CB8AC3E}">
        <p14:creationId xmlns:p14="http://schemas.microsoft.com/office/powerpoint/2010/main" val="125678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
                                        </p:tgtEl>
                                        <p:attrNameLst>
                                          <p:attrName>style.visibility</p:attrName>
                                        </p:attrNameLst>
                                      </p:cBhvr>
                                      <p:to>
                                        <p:strVal val="visible"/>
                                      </p:to>
                                    </p:set>
                                    <p:animEffect transition="in" filter="fade">
                                      <p:cBhvr>
                                        <p:cTn id="7" dur="500"/>
                                        <p:tgtEl>
                                          <p:spTgt spid="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52"/>
          <p:cNvSpPr txBox="1">
            <a:spLocks noGrp="1"/>
          </p:cNvSpPr>
          <p:nvPr>
            <p:ph type="ctrTitle" idx="4294967295"/>
          </p:nvPr>
        </p:nvSpPr>
        <p:spPr>
          <a:xfrm rot="516">
            <a:off x="720276" y="2172268"/>
            <a:ext cx="11039655" cy="2236420"/>
          </a:xfrm>
          <a:prstGeom prst="rect">
            <a:avLst/>
          </a:prstGeom>
          <a:noFill/>
          <a:ln>
            <a:noFill/>
          </a:ln>
        </p:spPr>
        <p:txBody>
          <a:bodyPr spcFirstLastPara="1" wrap="square" lIns="121900" tIns="121900" rIns="121900" bIns="121900" anchor="t" anchorCtr="0">
            <a:noAutofit/>
          </a:bodyPr>
          <a:lstStyle/>
          <a:p>
            <a:pPr>
              <a:lnSpc>
                <a:spcPct val="100000"/>
              </a:lnSpc>
              <a:buSzPts val="4800"/>
            </a:pPr>
            <a:r>
              <a:rPr lang="ru-RU" sz="2400">
                <a:latin typeface="Arial"/>
                <a:ea typeface="Arial"/>
                <a:cs typeface="Arial"/>
                <a:sym typeface="Arial"/>
              </a:rPr>
              <a:t>Мы привыкли, что несущие военную службу собаки используются либо для помощи в обезвреживании противника, либо для поиска опасных веществ. Но оказывается, что способности собак гораздо шире. Например, в аэропорту собака вполне способна вести поиск даже денег. Заголовок статьи, рассказывающей, что собаки могут обнаружить разные нелегально перевозимые предметы, опровергает одну известную фразу. Какую?</a:t>
            </a:r>
            <a:br>
              <a:rPr lang="ru-RU" sz="2400">
                <a:latin typeface="Arial"/>
                <a:ea typeface="Arial"/>
                <a:cs typeface="Arial"/>
                <a:sym typeface="Arial"/>
              </a:rPr>
            </a:br>
            <a:endParaRPr sz="2400">
              <a:latin typeface="Arial"/>
              <a:ea typeface="Arial"/>
              <a:cs typeface="Arial"/>
              <a:sym typeface="Arial"/>
            </a:endParaRPr>
          </a:p>
        </p:txBody>
      </p:sp>
      <p:sp>
        <p:nvSpPr>
          <p:cNvPr id="625" name="Google Shape;625;p52"/>
          <p:cNvSpPr txBox="1"/>
          <p:nvPr/>
        </p:nvSpPr>
        <p:spPr>
          <a:xfrm rot="516">
            <a:off x="2669165" y="5406039"/>
            <a:ext cx="7204188" cy="706481"/>
          </a:xfrm>
          <a:prstGeom prst="rect">
            <a:avLst/>
          </a:prstGeom>
          <a:noFill/>
          <a:ln>
            <a:noFill/>
          </a:ln>
        </p:spPr>
        <p:txBody>
          <a:bodyPr spcFirstLastPara="1" wrap="square" lIns="121900" tIns="121900" rIns="121900" bIns="121900" anchor="ctr" anchorCtr="0">
            <a:noAutofit/>
          </a:bodyPr>
          <a:lstStyle/>
          <a:p>
            <a:pPr>
              <a:buClr>
                <a:srgbClr val="E6215A"/>
              </a:buClr>
              <a:buSzPts val="4800"/>
            </a:pPr>
            <a:r>
              <a:rPr lang="ru-RU" sz="2400" b="1">
                <a:solidFill>
                  <a:srgbClr val="E6215A"/>
                </a:solidFill>
              </a:rPr>
              <a:t>Ответ: деньги не пахнут</a:t>
            </a:r>
            <a:endParaRPr sz="2400">
              <a:solidFill>
                <a:srgbClr val="E6215A"/>
              </a:solidFill>
            </a:endParaRPr>
          </a:p>
        </p:txBody>
      </p:sp>
      <p:sp>
        <p:nvSpPr>
          <p:cNvPr id="9"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3</a:t>
            </a:r>
            <a:endParaRPr lang="ru-RU" sz="4267" b="1" dirty="0">
              <a:solidFill>
                <a:schemeClr val="accent1"/>
              </a:solidFill>
              <a:latin typeface="Ultra"/>
              <a:ea typeface="Ultra"/>
              <a:cs typeface="Ultra"/>
              <a:sym typeface="Ultra"/>
            </a:endParaRPr>
          </a:p>
        </p:txBody>
      </p:sp>
      <p:sp>
        <p:nvSpPr>
          <p:cNvPr id="10"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spTree>
    <p:extLst>
      <p:ext uri="{BB962C8B-B14F-4D97-AF65-F5344CB8AC3E}">
        <p14:creationId xmlns:p14="http://schemas.microsoft.com/office/powerpoint/2010/main" val="231889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5"/>
                                        </p:tgtEl>
                                        <p:attrNameLst>
                                          <p:attrName>style.visibility</p:attrName>
                                        </p:attrNameLst>
                                      </p:cBhvr>
                                      <p:to>
                                        <p:strVal val="visible"/>
                                      </p:to>
                                    </p:set>
                                    <p:animEffect transition="in" filter="fade">
                                      <p:cBhvr>
                                        <p:cTn id="7" dur="500"/>
                                        <p:tgtEl>
                                          <p:spTgt spid="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53"/>
          <p:cNvSpPr txBox="1">
            <a:spLocks noGrp="1"/>
          </p:cNvSpPr>
          <p:nvPr>
            <p:ph type="ctrTitle" idx="4294967295"/>
          </p:nvPr>
        </p:nvSpPr>
        <p:spPr>
          <a:xfrm rot="516">
            <a:off x="720276" y="2172268"/>
            <a:ext cx="11039655" cy="2236420"/>
          </a:xfrm>
          <a:prstGeom prst="rect">
            <a:avLst/>
          </a:prstGeom>
          <a:noFill/>
          <a:ln>
            <a:noFill/>
          </a:ln>
        </p:spPr>
        <p:txBody>
          <a:bodyPr spcFirstLastPara="1" wrap="square" lIns="121900" tIns="121900" rIns="121900" bIns="121900" anchor="t" anchorCtr="0">
            <a:noAutofit/>
          </a:bodyPr>
          <a:lstStyle/>
          <a:p>
            <a:pPr>
              <a:lnSpc>
                <a:spcPct val="100000"/>
              </a:lnSpc>
              <a:buSzPts val="4800"/>
            </a:pPr>
            <a:r>
              <a:rPr lang="ru-RU" sz="2400">
                <a:latin typeface="Arial"/>
                <a:ea typeface="Arial"/>
                <a:cs typeface="Arial"/>
                <a:sym typeface="Arial"/>
              </a:rPr>
              <a:t>У индейцев племени квактул существует забавный обычай: если кто-нибудь берет в долг деньги, то становится ТАКИМ. ТАКИМ является один из наших пальцев. Назовите словом с приставкой, каким ТАКИМ? </a:t>
            </a:r>
            <a:br>
              <a:rPr lang="ru-RU" sz="2400">
                <a:latin typeface="Arial"/>
                <a:ea typeface="Arial"/>
                <a:cs typeface="Arial"/>
                <a:sym typeface="Arial"/>
              </a:rPr>
            </a:br>
            <a:endParaRPr sz="2400">
              <a:latin typeface="Arial"/>
              <a:ea typeface="Arial"/>
              <a:cs typeface="Arial"/>
              <a:sym typeface="Arial"/>
            </a:endParaRPr>
          </a:p>
        </p:txBody>
      </p:sp>
      <p:sp>
        <p:nvSpPr>
          <p:cNvPr id="636" name="Google Shape;636;p53"/>
          <p:cNvSpPr txBox="1"/>
          <p:nvPr/>
        </p:nvSpPr>
        <p:spPr>
          <a:xfrm rot="516">
            <a:off x="2669165" y="5406039"/>
            <a:ext cx="7204188" cy="706481"/>
          </a:xfrm>
          <a:prstGeom prst="rect">
            <a:avLst/>
          </a:prstGeom>
          <a:noFill/>
          <a:ln>
            <a:noFill/>
          </a:ln>
        </p:spPr>
        <p:txBody>
          <a:bodyPr spcFirstLastPara="1" wrap="square" lIns="121900" tIns="121900" rIns="121900" bIns="121900" anchor="ctr" anchorCtr="0">
            <a:noAutofit/>
          </a:bodyPr>
          <a:lstStyle/>
          <a:p>
            <a:pPr>
              <a:buClr>
                <a:srgbClr val="E6215A"/>
              </a:buClr>
              <a:buSzPts val="4800"/>
            </a:pPr>
            <a:r>
              <a:rPr lang="ru-RU" sz="2400" b="1">
                <a:solidFill>
                  <a:srgbClr val="E6215A"/>
                </a:solidFill>
              </a:rPr>
              <a:t>Ответ: безымянным</a:t>
            </a:r>
            <a:endParaRPr sz="2400">
              <a:solidFill>
                <a:srgbClr val="E6215A"/>
              </a:solidFill>
            </a:endParaRPr>
          </a:p>
        </p:txBody>
      </p:sp>
      <p:sp>
        <p:nvSpPr>
          <p:cNvPr id="9"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4</a:t>
            </a:r>
            <a:endParaRPr lang="ru-RU" sz="4267" b="1" dirty="0">
              <a:solidFill>
                <a:schemeClr val="accent1"/>
              </a:solidFill>
              <a:latin typeface="Ultra"/>
              <a:ea typeface="Ultra"/>
              <a:cs typeface="Ultra"/>
              <a:sym typeface="Ultra"/>
            </a:endParaRPr>
          </a:p>
        </p:txBody>
      </p:sp>
      <p:sp>
        <p:nvSpPr>
          <p:cNvPr id="10"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spTree>
    <p:extLst>
      <p:ext uri="{BB962C8B-B14F-4D97-AF65-F5344CB8AC3E}">
        <p14:creationId xmlns:p14="http://schemas.microsoft.com/office/powerpoint/2010/main" val="403932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6"/>
                                        </p:tgtEl>
                                        <p:attrNameLst>
                                          <p:attrName>style.visibility</p:attrName>
                                        </p:attrNameLst>
                                      </p:cBhvr>
                                      <p:to>
                                        <p:strVal val="visible"/>
                                      </p:to>
                                    </p:set>
                                    <p:animEffect transition="in" filter="fade">
                                      <p:cBhvr>
                                        <p:cTn id="7" dur="500"/>
                                        <p:tgtEl>
                                          <p:spTgt spid="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a:spLocks noGrp="1"/>
          </p:cNvSpPr>
          <p:nvPr>
            <p:ph type="ctrTitle" idx="4294967295"/>
          </p:nvPr>
        </p:nvSpPr>
        <p:spPr>
          <a:xfrm rot="516">
            <a:off x="720307" y="2173072"/>
            <a:ext cx="10277845" cy="1785981"/>
          </a:xfrm>
          <a:prstGeom prst="rect">
            <a:avLst/>
          </a:prstGeom>
          <a:noFill/>
          <a:ln>
            <a:noFill/>
          </a:ln>
        </p:spPr>
        <p:txBody>
          <a:bodyPr spcFirstLastPara="1" wrap="square" lIns="121900" tIns="121900" rIns="121900" bIns="121900" anchor="t" anchorCtr="0">
            <a:noAutofit/>
          </a:bodyPr>
          <a:lstStyle/>
          <a:p>
            <a:pPr>
              <a:lnSpc>
                <a:spcPct val="100000"/>
              </a:lnSpc>
              <a:buClr>
                <a:srgbClr val="000000"/>
              </a:buClr>
              <a:buSzPts val="4800"/>
            </a:pPr>
            <a:r>
              <a:rPr lang="ru-RU" sz="2400">
                <a:solidFill>
                  <a:srgbClr val="000000"/>
                </a:solidFill>
                <a:latin typeface="Arial"/>
                <a:ea typeface="Arial"/>
                <a:cs typeface="Arial"/>
                <a:sym typeface="Arial"/>
              </a:rPr>
              <a:t>Название этой профессии образовано от латинского слова “бегать, быстро передвигаться”. Одним из самых известных представителей этой профессии является древний грек Фидиппид, который быстрее всех сообщил афинянам о победе. Что это за профессия, если известно, что это одна из самых востребованных первых профессий у молодёжи?</a:t>
            </a:r>
            <a:endParaRPr sz="2400">
              <a:solidFill>
                <a:srgbClr val="000000"/>
              </a:solidFill>
              <a:latin typeface="Arial"/>
              <a:ea typeface="Arial"/>
              <a:cs typeface="Arial"/>
              <a:sym typeface="Arial"/>
            </a:endParaRPr>
          </a:p>
        </p:txBody>
      </p:sp>
      <p:sp>
        <p:nvSpPr>
          <p:cNvPr id="10"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2</a:t>
            </a:r>
            <a:endParaRPr lang="ru-RU" sz="4267" b="1" dirty="0">
              <a:solidFill>
                <a:schemeClr val="accent1"/>
              </a:solidFill>
              <a:latin typeface="Ultra"/>
              <a:ea typeface="Ultra"/>
              <a:cs typeface="Ultra"/>
              <a:sym typeface="Ultra"/>
            </a:endParaRPr>
          </a:p>
        </p:txBody>
      </p:sp>
      <p:sp>
        <p:nvSpPr>
          <p:cNvPr id="11"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pic>
        <p:nvPicPr>
          <p:cNvPr id="7"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9838165" y="5697650"/>
            <a:ext cx="1928386" cy="358699"/>
          </a:xfrm>
          <a:prstGeom prst="rect">
            <a:avLst/>
          </a:prstGeom>
        </p:spPr>
      </p:pic>
    </p:spTree>
    <p:extLst>
      <p:ext uri="{BB962C8B-B14F-4D97-AF65-F5344CB8AC3E}">
        <p14:creationId xmlns:p14="http://schemas.microsoft.com/office/powerpoint/2010/main" val="310713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4" name="Google Shape;644;p54"/>
          <p:cNvSpPr txBox="1"/>
          <p:nvPr/>
        </p:nvSpPr>
        <p:spPr>
          <a:xfrm rot="516">
            <a:off x="720554" y="2162050"/>
            <a:ext cx="5705655" cy="3272585"/>
          </a:xfrm>
          <a:prstGeom prst="rect">
            <a:avLst/>
          </a:prstGeom>
          <a:noFill/>
          <a:ln>
            <a:noFill/>
          </a:ln>
        </p:spPr>
        <p:txBody>
          <a:bodyPr spcFirstLastPara="1" wrap="square" lIns="121900" tIns="121900" rIns="121900" bIns="121900" anchor="t" anchorCtr="0">
            <a:noAutofit/>
          </a:bodyPr>
          <a:lstStyle/>
          <a:p>
            <a:pPr>
              <a:buClr>
                <a:schemeClr val="dk1"/>
              </a:buClr>
              <a:buSzPts val="4800"/>
            </a:pPr>
            <a:r>
              <a:rPr lang="ru-RU" sz="2400" dirty="0">
                <a:solidFill>
                  <a:schemeClr val="dk1"/>
                </a:solidFill>
              </a:rPr>
              <a:t>Перед вами часы с необычным циферблатом, которые наглядно иллюстрируют одну поговорку. Через минуту напишите эту поговорку. </a:t>
            </a:r>
            <a:endParaRPr sz="700" dirty="0"/>
          </a:p>
        </p:txBody>
      </p:sp>
      <p:pic>
        <p:nvPicPr>
          <p:cNvPr id="647" name="Google Shape;647;p54"/>
          <p:cNvPicPr preferRelativeResize="0"/>
          <p:nvPr/>
        </p:nvPicPr>
        <p:blipFill rotWithShape="1">
          <a:blip r:embed="rId3">
            <a:alphaModFix/>
          </a:blip>
          <a:srcRect/>
          <a:stretch/>
        </p:blipFill>
        <p:spPr>
          <a:xfrm>
            <a:off x="6719702" y="802389"/>
            <a:ext cx="4963886" cy="4963886"/>
          </a:xfrm>
          <a:prstGeom prst="rect">
            <a:avLst/>
          </a:prstGeom>
          <a:noFill/>
          <a:ln>
            <a:noFill/>
          </a:ln>
        </p:spPr>
      </p:pic>
      <p:sp>
        <p:nvSpPr>
          <p:cNvPr id="648" name="Google Shape;648;p54"/>
          <p:cNvSpPr txBox="1"/>
          <p:nvPr/>
        </p:nvSpPr>
        <p:spPr>
          <a:xfrm rot="516">
            <a:off x="2669165" y="5406039"/>
            <a:ext cx="7204188" cy="706481"/>
          </a:xfrm>
          <a:prstGeom prst="rect">
            <a:avLst/>
          </a:prstGeom>
          <a:noFill/>
          <a:ln>
            <a:noFill/>
          </a:ln>
        </p:spPr>
        <p:txBody>
          <a:bodyPr spcFirstLastPara="1" wrap="square" lIns="121900" tIns="121900" rIns="121900" bIns="121900" anchor="ctr" anchorCtr="0">
            <a:noAutofit/>
          </a:bodyPr>
          <a:lstStyle/>
          <a:p>
            <a:pPr>
              <a:buClr>
                <a:srgbClr val="E6215A"/>
              </a:buClr>
              <a:buSzPts val="4800"/>
            </a:pPr>
            <a:r>
              <a:rPr lang="ru-RU" sz="2400" b="1">
                <a:solidFill>
                  <a:srgbClr val="E6215A"/>
                </a:solidFill>
              </a:rPr>
              <a:t>Ответ: время – деньги</a:t>
            </a:r>
            <a:endParaRPr sz="2400">
              <a:solidFill>
                <a:srgbClr val="E6215A"/>
              </a:solidFill>
            </a:endParaRPr>
          </a:p>
        </p:txBody>
      </p:sp>
      <p:sp>
        <p:nvSpPr>
          <p:cNvPr id="10"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5</a:t>
            </a:r>
            <a:endParaRPr lang="ru-RU" sz="4267" b="1" dirty="0">
              <a:solidFill>
                <a:schemeClr val="accent1"/>
              </a:solidFill>
              <a:latin typeface="Ultra"/>
              <a:ea typeface="Ultra"/>
              <a:cs typeface="Ultra"/>
              <a:sym typeface="Ultra"/>
            </a:endParaRPr>
          </a:p>
        </p:txBody>
      </p:sp>
      <p:sp>
        <p:nvSpPr>
          <p:cNvPr id="11"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spTree>
    <p:extLst>
      <p:ext uri="{BB962C8B-B14F-4D97-AF65-F5344CB8AC3E}">
        <p14:creationId xmlns:p14="http://schemas.microsoft.com/office/powerpoint/2010/main" val="138247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8"/>
                                        </p:tgtEl>
                                        <p:attrNameLst>
                                          <p:attrName>style.visibility</p:attrName>
                                        </p:attrNameLst>
                                      </p:cBhvr>
                                      <p:to>
                                        <p:strVal val="visible"/>
                                      </p:to>
                                    </p:set>
                                    <p:animEffect transition="in" filter="fade">
                                      <p:cBhvr>
                                        <p:cTn id="7" dur="500"/>
                                        <p:tgtEl>
                                          <p:spTgt spid="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8"/>
          <p:cNvSpPr txBox="1"/>
          <p:nvPr/>
        </p:nvSpPr>
        <p:spPr>
          <a:xfrm>
            <a:off x="3170137" y="1998982"/>
            <a:ext cx="5851726" cy="1595686"/>
          </a:xfrm>
          <a:prstGeom prst="rect">
            <a:avLst/>
          </a:prstGeom>
          <a:noFill/>
          <a:ln>
            <a:noFill/>
          </a:ln>
        </p:spPr>
        <p:txBody>
          <a:bodyPr spcFirstLastPara="1" wrap="square" lIns="28200" tIns="28200" rIns="28200" bIns="28200" anchor="ctr" anchorCtr="0">
            <a:spAutoFit/>
          </a:bodyPr>
          <a:lstStyle/>
          <a:p>
            <a:pPr marL="0" marR="0" lvl="0" indent="0" algn="ctr" rtl="0">
              <a:spcBef>
                <a:spcPts val="0"/>
              </a:spcBef>
              <a:spcAft>
                <a:spcPts val="0"/>
              </a:spcAft>
              <a:buClr>
                <a:srgbClr val="FFFFFF"/>
              </a:buClr>
              <a:buSzPts val="3333"/>
              <a:buFont typeface="Raleway"/>
              <a:buNone/>
            </a:pPr>
            <a:r>
              <a:rPr lang="ru-RU" sz="3333" b="1" i="0" u="none" strike="noStrike" cap="none">
                <a:solidFill>
                  <a:srgbClr val="FFFFFF"/>
                </a:solidFill>
                <a:latin typeface="Raleway"/>
                <a:ea typeface="Raleway"/>
                <a:cs typeface="Raleway"/>
                <a:sym typeface="Raleway"/>
              </a:rPr>
              <a:t>До встречи на других мероприятиях по финансовой грамотности! </a:t>
            </a:r>
            <a:endParaRPr sz="1792" b="1" i="0" u="none" strike="noStrike" cap="none">
              <a:solidFill>
                <a:srgbClr val="FFFFFF"/>
              </a:solidFill>
              <a:latin typeface="Raleway"/>
              <a:ea typeface="Raleway"/>
              <a:cs typeface="Raleway"/>
              <a:sym typeface="Raleway"/>
            </a:endParaRPr>
          </a:p>
        </p:txBody>
      </p:sp>
      <p:sp>
        <p:nvSpPr>
          <p:cNvPr id="376" name="Google Shape;376;p18"/>
          <p:cNvSpPr txBox="1"/>
          <p:nvPr/>
        </p:nvSpPr>
        <p:spPr>
          <a:xfrm>
            <a:off x="4637946" y="5367197"/>
            <a:ext cx="6264221" cy="3317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1556"/>
              <a:buFont typeface="Raleway Light"/>
              <a:buNone/>
            </a:pPr>
            <a:r>
              <a:rPr lang="ru-RU" sz="1556" b="0" i="0" u="none" strike="noStrike" cap="none">
                <a:solidFill>
                  <a:srgbClr val="FFFFFF"/>
                </a:solidFill>
                <a:latin typeface="Raleway Light"/>
                <a:ea typeface="Raleway Light"/>
                <a:cs typeface="Raleway Light"/>
                <a:sym typeface="Raleway Light"/>
              </a:rPr>
              <a:t>Тематический этап «Первые деньги»</a:t>
            </a:r>
            <a:endParaRPr sz="1556" b="0" i="0" u="none" strike="noStrike" cap="none">
              <a:solidFill>
                <a:srgbClr val="FFFFFF"/>
              </a:solidFill>
              <a:latin typeface="Raleway Light"/>
              <a:ea typeface="Raleway Light"/>
              <a:cs typeface="Raleway Light"/>
              <a:sym typeface="Raleway Ligh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a:spLocks noGrp="1"/>
          </p:cNvSpPr>
          <p:nvPr>
            <p:ph type="body" idx="1"/>
          </p:nvPr>
        </p:nvSpPr>
        <p:spPr>
          <a:xfrm>
            <a:off x="2688221" y="2093511"/>
            <a:ext cx="4975223" cy="570693"/>
          </a:xfrm>
          <a:prstGeom prst="rect">
            <a:avLst/>
          </a:prstGeom>
          <a:noFill/>
          <a:ln>
            <a:noFill/>
          </a:ln>
        </p:spPr>
        <p:txBody>
          <a:bodyPr spcFirstLastPara="1" wrap="square" lIns="91425" tIns="45700" rIns="91425" bIns="45700" anchor="t" anchorCtr="0">
            <a:normAutofit/>
          </a:bodyPr>
          <a:lstStyle/>
          <a:p>
            <a:pPr marL="0" indent="0">
              <a:spcBef>
                <a:spcPts val="0"/>
              </a:spcBef>
            </a:pPr>
            <a:r>
              <a:rPr lang="ru-RU" sz="3300" b="1"/>
              <a:t>КВИЗ</a:t>
            </a:r>
            <a:endParaRPr sz="3300" b="1"/>
          </a:p>
        </p:txBody>
      </p:sp>
      <p:pic>
        <p:nvPicPr>
          <p:cNvPr id="84" name="Google Shape;84;p1"/>
          <p:cNvPicPr preferRelativeResize="0"/>
          <p:nvPr/>
        </p:nvPicPr>
        <p:blipFill rotWithShape="1">
          <a:blip r:embed="rId3">
            <a:alphaModFix/>
          </a:blip>
          <a:srcRect/>
          <a:stretch/>
        </p:blipFill>
        <p:spPr>
          <a:xfrm>
            <a:off x="8568157" y="2805875"/>
            <a:ext cx="2971863" cy="4052126"/>
          </a:xfrm>
          <a:prstGeom prst="rect">
            <a:avLst/>
          </a:prstGeom>
          <a:noFill/>
          <a:ln>
            <a:noFill/>
          </a:ln>
        </p:spPr>
      </p:pic>
      <p:pic>
        <p:nvPicPr>
          <p:cNvPr id="85" name="Google Shape;85;p1"/>
          <p:cNvPicPr preferRelativeResize="0"/>
          <p:nvPr/>
        </p:nvPicPr>
        <p:blipFill rotWithShape="1">
          <a:blip r:embed="rId4">
            <a:alphaModFix/>
          </a:blip>
          <a:srcRect/>
          <a:stretch/>
        </p:blipFill>
        <p:spPr>
          <a:xfrm>
            <a:off x="11252932" y="2654300"/>
            <a:ext cx="393700" cy="990600"/>
          </a:xfrm>
          <a:prstGeom prst="rect">
            <a:avLst/>
          </a:prstGeom>
          <a:noFill/>
          <a:ln>
            <a:noFill/>
          </a:ln>
        </p:spPr>
      </p:pic>
      <p:pic>
        <p:nvPicPr>
          <p:cNvPr id="86" name="Google Shape;86;p1"/>
          <p:cNvPicPr preferRelativeResize="0"/>
          <p:nvPr/>
        </p:nvPicPr>
        <p:blipFill rotWithShape="1">
          <a:blip r:embed="rId5">
            <a:alphaModFix/>
          </a:blip>
          <a:srcRect/>
          <a:stretch/>
        </p:blipFill>
        <p:spPr>
          <a:xfrm>
            <a:off x="7575869" y="1600200"/>
            <a:ext cx="1472627" cy="1549400"/>
          </a:xfrm>
          <a:prstGeom prst="rect">
            <a:avLst/>
          </a:prstGeom>
          <a:noFill/>
          <a:ln>
            <a:noFill/>
          </a:ln>
        </p:spPr>
      </p:pic>
      <p:grpSp>
        <p:nvGrpSpPr>
          <p:cNvPr id="87" name="Google Shape;87;p1"/>
          <p:cNvGrpSpPr/>
          <p:nvPr/>
        </p:nvGrpSpPr>
        <p:grpSpPr>
          <a:xfrm>
            <a:off x="1351845" y="1319006"/>
            <a:ext cx="7394923" cy="4045892"/>
            <a:chOff x="5225354" y="3366923"/>
            <a:chExt cx="13062646" cy="7146803"/>
          </a:xfrm>
        </p:grpSpPr>
        <p:sp>
          <p:nvSpPr>
            <p:cNvPr id="88" name="Google Shape;88;p1"/>
            <p:cNvSpPr txBox="1"/>
            <p:nvPr/>
          </p:nvSpPr>
          <p:spPr>
            <a:xfrm>
              <a:off x="6095999" y="6568301"/>
              <a:ext cx="12192001" cy="489265"/>
            </a:xfrm>
            <a:prstGeom prst="rect">
              <a:avLst/>
            </a:prstGeom>
            <a:noFill/>
            <a:ln>
              <a:noFill/>
            </a:ln>
          </p:spPr>
          <p:txBody>
            <a:bodyPr spcFirstLastPara="1" wrap="square" lIns="45713" tIns="22850" rIns="45713" bIns="22850" anchor="t" anchorCtr="0">
              <a:spAutoFit/>
            </a:bodyPr>
            <a:lstStyle/>
            <a:p>
              <a:pPr algn="ctr">
                <a:buSzPts val="3000"/>
              </a:pPr>
              <a:endParaRPr sz="1500" b="1">
                <a:latin typeface="Helvetica Neue"/>
                <a:ea typeface="Helvetica Neue"/>
                <a:cs typeface="Helvetica Neue"/>
                <a:sym typeface="Helvetica Neue"/>
              </a:endParaRPr>
            </a:p>
          </p:txBody>
        </p:sp>
        <p:sp>
          <p:nvSpPr>
            <p:cNvPr id="89" name="Google Shape;89;p1"/>
            <p:cNvSpPr txBox="1"/>
            <p:nvPr/>
          </p:nvSpPr>
          <p:spPr>
            <a:xfrm>
              <a:off x="6095999" y="6568301"/>
              <a:ext cx="12192001" cy="489265"/>
            </a:xfrm>
            <a:prstGeom prst="rect">
              <a:avLst/>
            </a:prstGeom>
            <a:noFill/>
            <a:ln>
              <a:noFill/>
            </a:ln>
          </p:spPr>
          <p:txBody>
            <a:bodyPr spcFirstLastPara="1" wrap="square" lIns="45713" tIns="22850" rIns="45713" bIns="22850" anchor="t" anchorCtr="0">
              <a:spAutoFit/>
            </a:bodyPr>
            <a:lstStyle/>
            <a:p>
              <a:pPr algn="ctr">
                <a:buSzPts val="3000"/>
              </a:pPr>
              <a:endParaRPr sz="1500" b="1">
                <a:latin typeface="Helvetica Neue"/>
                <a:ea typeface="Helvetica Neue"/>
                <a:cs typeface="Helvetica Neue"/>
                <a:sym typeface="Helvetica Neue"/>
              </a:endParaRPr>
            </a:p>
          </p:txBody>
        </p:sp>
        <p:sp>
          <p:nvSpPr>
            <p:cNvPr id="90" name="Google Shape;90;p1"/>
            <p:cNvSpPr/>
            <p:nvPr/>
          </p:nvSpPr>
          <p:spPr>
            <a:xfrm rot="-176598">
              <a:off x="5550137" y="5639624"/>
              <a:ext cx="6871070" cy="2735922"/>
            </a:xfrm>
            <a:prstGeom prst="rect">
              <a:avLst/>
            </a:prstGeom>
            <a:solidFill>
              <a:srgbClr val="E6215A"/>
            </a:solidFill>
            <a:ln>
              <a:noFill/>
            </a:ln>
          </p:spPr>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sp>
          <p:nvSpPr>
            <p:cNvPr id="91" name="Google Shape;91;p1"/>
            <p:cNvSpPr/>
            <p:nvPr/>
          </p:nvSpPr>
          <p:spPr>
            <a:xfrm>
              <a:off x="5225354" y="7876284"/>
              <a:ext cx="10225662" cy="263744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sp>
          <p:nvSpPr>
            <p:cNvPr id="92" name="Google Shape;92;p1"/>
            <p:cNvSpPr txBox="1"/>
            <p:nvPr/>
          </p:nvSpPr>
          <p:spPr>
            <a:xfrm rot="-176610">
              <a:off x="5999018" y="5819447"/>
              <a:ext cx="7099622" cy="2036493"/>
            </a:xfrm>
            <a:prstGeom prst="rect">
              <a:avLst/>
            </a:prstGeom>
            <a:noFill/>
            <a:ln>
              <a:noFill/>
            </a:ln>
          </p:spPr>
          <p:txBody>
            <a:bodyPr spcFirstLastPara="1" wrap="square" lIns="121900" tIns="121900" rIns="121900" bIns="121900" anchor="ctr" anchorCtr="0">
              <a:noAutofit/>
            </a:bodyPr>
            <a:lstStyle/>
            <a:p>
              <a:pPr>
                <a:buClr>
                  <a:schemeClr val="lt1"/>
                </a:buClr>
                <a:buSzPts val="11100"/>
              </a:pPr>
              <a:r>
                <a:rPr lang="ru-RU" sz="5550" b="1">
                  <a:solidFill>
                    <a:schemeClr val="lt1"/>
                  </a:solidFill>
                  <a:latin typeface="Arial Black"/>
                  <a:ea typeface="Arial Black"/>
                  <a:cs typeface="Arial Black"/>
                  <a:sym typeface="Arial Black"/>
                </a:rPr>
                <a:t>Первые</a:t>
              </a:r>
              <a:endParaRPr sz="5550" b="1">
                <a:solidFill>
                  <a:schemeClr val="lt1"/>
                </a:solidFill>
                <a:latin typeface="Arial Black"/>
                <a:ea typeface="Arial Black"/>
                <a:cs typeface="Arial Black"/>
                <a:sym typeface="Arial Black"/>
              </a:endParaRPr>
            </a:p>
          </p:txBody>
        </p:sp>
        <p:sp>
          <p:nvSpPr>
            <p:cNvPr id="93" name="Google Shape;93;p1"/>
            <p:cNvSpPr txBox="1"/>
            <p:nvPr/>
          </p:nvSpPr>
          <p:spPr>
            <a:xfrm>
              <a:off x="5632153" y="8322236"/>
              <a:ext cx="9818863" cy="2036494"/>
            </a:xfrm>
            <a:prstGeom prst="rect">
              <a:avLst/>
            </a:prstGeom>
            <a:noFill/>
            <a:ln>
              <a:noFill/>
            </a:ln>
          </p:spPr>
          <p:txBody>
            <a:bodyPr spcFirstLastPara="1" wrap="square" lIns="121900" tIns="121900" rIns="121900" bIns="121900" anchor="ctr" anchorCtr="0">
              <a:noAutofit/>
            </a:bodyPr>
            <a:lstStyle/>
            <a:p>
              <a:pPr>
                <a:buClr>
                  <a:schemeClr val="lt1"/>
                </a:buClr>
                <a:buSzPts val="16000"/>
              </a:pPr>
              <a:r>
                <a:rPr lang="ru-RU" sz="8000" b="1" dirty="0">
                  <a:solidFill>
                    <a:schemeClr val="lt1"/>
                  </a:solidFill>
                  <a:latin typeface="Arial Black"/>
                  <a:ea typeface="Arial Black"/>
                  <a:cs typeface="Arial Black"/>
                  <a:sym typeface="Arial Black"/>
                </a:rPr>
                <a:t>ДЕНЬГИ</a:t>
              </a:r>
              <a:endParaRPr sz="8000" b="1" dirty="0">
                <a:solidFill>
                  <a:schemeClr val="lt1"/>
                </a:solidFill>
                <a:latin typeface="Arial Black"/>
                <a:ea typeface="Arial Black"/>
                <a:cs typeface="Arial Black"/>
                <a:sym typeface="Arial Black"/>
              </a:endParaRPr>
            </a:p>
          </p:txBody>
        </p:sp>
        <p:pic>
          <p:nvPicPr>
            <p:cNvPr id="94" name="Google Shape;94;p1"/>
            <p:cNvPicPr preferRelativeResize="0"/>
            <p:nvPr/>
          </p:nvPicPr>
          <p:blipFill rotWithShape="1">
            <a:blip r:embed="rId6">
              <a:alphaModFix/>
            </a:blip>
            <a:srcRect/>
            <a:stretch/>
          </p:blipFill>
          <p:spPr>
            <a:xfrm rot="-879989">
              <a:off x="12873541" y="5383275"/>
              <a:ext cx="2899725" cy="1772054"/>
            </a:xfrm>
            <a:prstGeom prst="rect">
              <a:avLst/>
            </a:prstGeom>
            <a:noFill/>
            <a:ln>
              <a:noFill/>
            </a:ln>
          </p:spPr>
        </p:pic>
        <p:pic>
          <p:nvPicPr>
            <p:cNvPr id="95" name="Google Shape;95;p1"/>
            <p:cNvPicPr preferRelativeResize="0"/>
            <p:nvPr/>
          </p:nvPicPr>
          <p:blipFill rotWithShape="1">
            <a:blip r:embed="rId7">
              <a:alphaModFix/>
              <a:duotone>
                <a:schemeClr val="accent3">
                  <a:shade val="45000"/>
                  <a:satMod val="135000"/>
                </a:schemeClr>
                <a:prstClr val="white"/>
              </a:duotone>
            </a:blip>
            <a:srcRect/>
            <a:stretch/>
          </p:blipFill>
          <p:spPr>
            <a:xfrm rot="950093">
              <a:off x="10495809" y="3366923"/>
              <a:ext cx="2968737" cy="1814228"/>
            </a:xfrm>
            <a:prstGeom prst="rect">
              <a:avLst/>
            </a:prstGeom>
            <a:noFill/>
            <a:ln>
              <a:noFill/>
            </a:ln>
          </p:spPr>
        </p:pic>
      </p:grpSp>
    </p:spTree>
    <p:extLst>
      <p:ext uri="{BB962C8B-B14F-4D97-AF65-F5344CB8AC3E}">
        <p14:creationId xmlns:p14="http://schemas.microsoft.com/office/powerpoint/2010/main" val="3993169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txBox="1">
            <a:spLocks noGrp="1"/>
          </p:cNvSpPr>
          <p:nvPr>
            <p:ph type="ctrTitle" idx="4294967295"/>
          </p:nvPr>
        </p:nvSpPr>
        <p:spPr>
          <a:xfrm rot="516">
            <a:off x="720373" y="2083401"/>
            <a:ext cx="11046389" cy="2140262"/>
          </a:xfrm>
          <a:prstGeom prst="rect">
            <a:avLst/>
          </a:prstGeom>
          <a:noFill/>
          <a:ln>
            <a:noFill/>
          </a:ln>
        </p:spPr>
        <p:txBody>
          <a:bodyPr spcFirstLastPara="1" wrap="square" lIns="121900" tIns="121900" rIns="121900" bIns="121900" anchor="t" anchorCtr="0">
            <a:noAutofit/>
          </a:bodyPr>
          <a:lstStyle/>
          <a:p>
            <a:pPr>
              <a:lnSpc>
                <a:spcPct val="100000"/>
              </a:lnSpc>
              <a:buClr>
                <a:srgbClr val="000000"/>
              </a:buClr>
              <a:buSzPts val="4800"/>
            </a:pPr>
            <a:r>
              <a:rPr lang="ru-RU" sz="2400">
                <a:solidFill>
                  <a:srgbClr val="000000"/>
                </a:solidFill>
                <a:latin typeface="Arial"/>
                <a:ea typeface="Arial"/>
                <a:cs typeface="Arial"/>
                <a:sym typeface="Arial"/>
              </a:rPr>
              <a:t>Эта профессия появилась только в XIX веке. Первоначально, чтобы получить конечный продукт, нужно было стоять неподвижно и ждать около 10 минут. А сейчас можно получить результат за несколько секунд подручными средствами и вне зависимости от возраста. Назовите эту профессию. </a:t>
            </a:r>
            <a:endParaRPr/>
          </a:p>
        </p:txBody>
      </p:sp>
      <p:sp>
        <p:nvSpPr>
          <p:cNvPr id="8"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3</a:t>
            </a:r>
            <a:endParaRPr lang="ru-RU" sz="4267" b="1" dirty="0">
              <a:solidFill>
                <a:schemeClr val="accent1"/>
              </a:solidFill>
              <a:latin typeface="Ultra"/>
              <a:ea typeface="Ultra"/>
              <a:cs typeface="Ultra"/>
              <a:sym typeface="Ultra"/>
            </a:endParaRPr>
          </a:p>
        </p:txBody>
      </p:sp>
      <p:sp>
        <p:nvSpPr>
          <p:cNvPr id="9"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pic>
        <p:nvPicPr>
          <p:cNvPr id="6"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9838165" y="5697650"/>
            <a:ext cx="1928386" cy="358699"/>
          </a:xfrm>
          <a:prstGeom prst="rect">
            <a:avLst/>
          </a:prstGeom>
        </p:spPr>
      </p:pic>
    </p:spTree>
    <p:extLst>
      <p:ext uri="{BB962C8B-B14F-4D97-AF65-F5344CB8AC3E}">
        <p14:creationId xmlns:p14="http://schemas.microsoft.com/office/powerpoint/2010/main" val="69685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7"/>
          <p:cNvSpPr txBox="1">
            <a:spLocks noGrp="1"/>
          </p:cNvSpPr>
          <p:nvPr>
            <p:ph type="ctrTitle" idx="4294967295"/>
          </p:nvPr>
        </p:nvSpPr>
        <p:spPr>
          <a:xfrm rot="516">
            <a:off x="720280" y="2172300"/>
            <a:ext cx="11039612" cy="2519440"/>
          </a:xfrm>
          <a:prstGeom prst="rect">
            <a:avLst/>
          </a:prstGeom>
          <a:noFill/>
          <a:ln>
            <a:noFill/>
          </a:ln>
        </p:spPr>
        <p:txBody>
          <a:bodyPr spcFirstLastPara="1" wrap="square" lIns="121900" tIns="121900" rIns="121900" bIns="121900" anchor="t" anchorCtr="0">
            <a:noAutofit/>
          </a:bodyPr>
          <a:lstStyle/>
          <a:p>
            <a:pPr>
              <a:lnSpc>
                <a:spcPct val="100000"/>
              </a:lnSpc>
              <a:buClr>
                <a:srgbClr val="000000"/>
              </a:buClr>
              <a:buSzPts val="4800"/>
            </a:pPr>
            <a:r>
              <a:rPr lang="ru-RU" sz="2400">
                <a:solidFill>
                  <a:srgbClr val="000000"/>
                </a:solidFill>
                <a:latin typeface="Arial"/>
                <a:ea typeface="Arial"/>
                <a:cs typeface="Arial"/>
                <a:sym typeface="Arial"/>
              </a:rPr>
              <a:t>Блогер Артемий Лебедев сравнивал эту работу с садоводством и так говорил о сложностях этой профессии: каждый день нужно сажать новые цветы, подрезать ветки у кустов, пропалывать сорняки, чтобы в результате сад или парк был прекрасным. Чтобы людям хотелось туда приходить и проводить там время. Самому юному представителю этой профессии в России всего 3 года. Что это за профессия? </a:t>
            </a:r>
            <a:endParaRPr/>
          </a:p>
        </p:txBody>
      </p:sp>
      <p:sp>
        <p:nvSpPr>
          <p:cNvPr id="8"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4</a:t>
            </a:r>
            <a:endParaRPr lang="ru-RU" sz="4267" b="1" dirty="0">
              <a:solidFill>
                <a:schemeClr val="accent1"/>
              </a:solidFill>
              <a:latin typeface="Ultra"/>
              <a:ea typeface="Ultra"/>
              <a:cs typeface="Ultra"/>
              <a:sym typeface="Ultra"/>
            </a:endParaRPr>
          </a:p>
        </p:txBody>
      </p:sp>
      <p:sp>
        <p:nvSpPr>
          <p:cNvPr id="9"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pic>
        <p:nvPicPr>
          <p:cNvPr id="6"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9838165" y="5697650"/>
            <a:ext cx="1928386" cy="358699"/>
          </a:xfrm>
          <a:prstGeom prst="rect">
            <a:avLst/>
          </a:prstGeom>
        </p:spPr>
      </p:pic>
    </p:spTree>
    <p:extLst>
      <p:ext uri="{BB962C8B-B14F-4D97-AF65-F5344CB8AC3E}">
        <p14:creationId xmlns:p14="http://schemas.microsoft.com/office/powerpoint/2010/main" val="242458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81" name="Google Shape;181;p8"/>
          <p:cNvSpPr txBox="1"/>
          <p:nvPr/>
        </p:nvSpPr>
        <p:spPr>
          <a:xfrm rot="516">
            <a:off x="720335" y="2172300"/>
            <a:ext cx="11039612" cy="1779205"/>
          </a:xfrm>
          <a:prstGeom prst="rect">
            <a:avLst/>
          </a:prstGeom>
          <a:noFill/>
          <a:ln>
            <a:noFill/>
          </a:ln>
        </p:spPr>
        <p:txBody>
          <a:bodyPr spcFirstLastPara="1" wrap="square" lIns="121900" tIns="121900" rIns="121900" bIns="121900" anchor="t" anchorCtr="0">
            <a:noAutofit/>
          </a:bodyPr>
          <a:lstStyle/>
          <a:p>
            <a:pPr>
              <a:buSzPts val="4800"/>
            </a:pPr>
            <a:r>
              <a:rPr lang="ru-RU" sz="2400"/>
              <a:t>Именно ИМ по профессии был Герасим из произведения И.С. Тургенева “Муму”, а могут быть и подростки. Другие ОНИ придумала Мэри Андерсон, когда наблюдала, как машинист в непогоду открывает своё окно и пытается улучшить видимость подручными средствами. Назовите ИХ.</a:t>
            </a:r>
            <a:endParaRPr sz="700"/>
          </a:p>
        </p:txBody>
      </p:sp>
      <p:sp>
        <p:nvSpPr>
          <p:cNvPr id="8" name="Google Shape;135;p4"/>
          <p:cNvSpPr txBox="1">
            <a:spLocks/>
          </p:cNvSpPr>
          <p:nvPr/>
        </p:nvSpPr>
        <p:spPr>
          <a:xfrm rot="547">
            <a:off x="720211" y="1306570"/>
            <a:ext cx="3583502" cy="4833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7359A2"/>
              </a:buClr>
              <a:buSzPts val="8533"/>
            </a:pPr>
            <a:r>
              <a:rPr lang="ru-RU" sz="4267" b="1" dirty="0" smtClean="0">
                <a:solidFill>
                  <a:schemeClr val="accent1"/>
                </a:solidFill>
                <a:latin typeface="Ultra"/>
                <a:ea typeface="Ultra"/>
                <a:cs typeface="Ultra"/>
                <a:sym typeface="Ultra"/>
              </a:rPr>
              <a:t>Вопрос 5</a:t>
            </a:r>
            <a:endParaRPr lang="ru-RU" sz="4267" b="1" dirty="0">
              <a:solidFill>
                <a:schemeClr val="accent1"/>
              </a:solidFill>
              <a:latin typeface="Ultra"/>
              <a:ea typeface="Ultra"/>
              <a:cs typeface="Ultra"/>
              <a:sym typeface="Ultra"/>
            </a:endParaRPr>
          </a:p>
        </p:txBody>
      </p:sp>
      <p:sp>
        <p:nvSpPr>
          <p:cNvPr id="9" name="Google Shape;137;p4"/>
          <p:cNvSpPr/>
          <p:nvPr/>
        </p:nvSpPr>
        <p:spPr>
          <a:xfrm>
            <a:off x="530067" y="1995900"/>
            <a:ext cx="944800" cy="74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buSzPts val="8000"/>
            </a:pPr>
            <a:endParaRPr sz="4000" b="1">
              <a:latin typeface="Helvetica Neue"/>
              <a:ea typeface="Helvetica Neue"/>
              <a:cs typeface="Helvetica Neue"/>
              <a:sym typeface="Helvetica Neue"/>
            </a:endParaRPr>
          </a:p>
        </p:txBody>
      </p:sp>
      <p:pic>
        <p:nvPicPr>
          <p:cNvPr id="6"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9838165" y="5697650"/>
            <a:ext cx="1928386" cy="358699"/>
          </a:xfrm>
          <a:prstGeom prst="rect">
            <a:avLst/>
          </a:prstGeom>
        </p:spPr>
      </p:pic>
    </p:spTree>
    <p:extLst>
      <p:ext uri="{BB962C8B-B14F-4D97-AF65-F5344CB8AC3E}">
        <p14:creationId xmlns:p14="http://schemas.microsoft.com/office/powerpoint/2010/main" val="85311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endParaRPr lang="ru-RU"/>
          </a:p>
        </p:txBody>
      </p:sp>
      <p:sp>
        <p:nvSpPr>
          <p:cNvPr id="3" name="Заголовок 2"/>
          <p:cNvSpPr>
            <a:spLocks noGrp="1"/>
          </p:cNvSpPr>
          <p:nvPr>
            <p:ph type="title"/>
          </p:nvPr>
        </p:nvSpPr>
        <p:spPr/>
        <p:txBody>
          <a:bodyPr/>
          <a:lstStyle/>
          <a:p>
            <a:r>
              <a:rPr lang="ru-RU" dirty="0" smtClean="0"/>
              <a:t>Раунд 1: ответы</a:t>
            </a:r>
            <a:endParaRPr lang="ru-RU" dirty="0"/>
          </a:p>
        </p:txBody>
      </p:sp>
      <p:sp>
        <p:nvSpPr>
          <p:cNvPr id="4" name="Текст 3"/>
          <p:cNvSpPr>
            <a:spLocks noGrp="1"/>
          </p:cNvSpPr>
          <p:nvPr>
            <p:ph type="body" idx="2"/>
          </p:nvPr>
        </p:nvSpPr>
        <p:spPr/>
        <p:txBody>
          <a:bodyPr/>
          <a:lstStyle/>
          <a:p>
            <a:endParaRPr lang="ru-RU"/>
          </a:p>
        </p:txBody>
      </p:sp>
      <p:sp>
        <p:nvSpPr>
          <p:cNvPr id="8" name="Google Shape;129;p3"/>
          <p:cNvSpPr txBox="1">
            <a:spLocks/>
          </p:cNvSpPr>
          <p:nvPr/>
        </p:nvSpPr>
        <p:spPr>
          <a:xfrm>
            <a:off x="638612" y="2114528"/>
            <a:ext cx="4731877" cy="3302000"/>
          </a:xfrm>
          <a:prstGeom prst="rect">
            <a:avLst/>
          </a:prstGeom>
          <a:noFill/>
          <a:ln>
            <a:noFill/>
          </a:ln>
        </p:spPr>
        <p:txBody>
          <a:bodyPr spcFirstLastPara="1" wrap="square" lIns="25400" tIns="25400" rIns="25400" bIns="25400" anchor="ctr"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nSpc>
                <a:spcPct val="100000"/>
              </a:lnSpc>
              <a:spcBef>
                <a:spcPts val="0"/>
              </a:spcBef>
              <a:buClr>
                <a:srgbClr val="004F9E"/>
              </a:buClr>
              <a:buSzPts val="20000"/>
              <a:buFont typeface="Arial"/>
              <a:buNone/>
            </a:pPr>
            <a:r>
              <a:rPr lang="ru-RU" sz="8000" b="1" dirty="0" smtClean="0">
                <a:solidFill>
                  <a:schemeClr val="accent1"/>
                </a:solidFill>
                <a:latin typeface="Arial Black"/>
                <a:ea typeface="Arial Black"/>
                <a:cs typeface="Arial Black"/>
                <a:sym typeface="Arial Black"/>
              </a:rPr>
              <a:t>Первая работа</a:t>
            </a:r>
            <a:endParaRPr lang="ru-RU" sz="8000" b="1" dirty="0">
              <a:solidFill>
                <a:schemeClr val="accent1"/>
              </a:solidFill>
              <a:latin typeface="Arial Black"/>
              <a:ea typeface="Arial Black"/>
              <a:cs typeface="Arial Black"/>
              <a:sym typeface="Arial Black"/>
            </a:endParaRPr>
          </a:p>
        </p:txBody>
      </p:sp>
      <p:pic>
        <p:nvPicPr>
          <p:cNvPr id="9" name="Google Shape;138;p1"/>
          <p:cNvPicPr preferRelativeResize="0"/>
          <p:nvPr/>
        </p:nvPicPr>
        <p:blipFill rotWithShape="1">
          <a:blip r:embed="rId2">
            <a:alphaModFix/>
          </a:blip>
          <a:srcRect/>
          <a:stretch/>
        </p:blipFill>
        <p:spPr>
          <a:xfrm>
            <a:off x="7255828" y="1566478"/>
            <a:ext cx="3313686" cy="4791217"/>
          </a:xfrm>
          <a:prstGeom prst="rect">
            <a:avLst/>
          </a:prstGeom>
          <a:noFill/>
          <a:ln>
            <a:noFill/>
          </a:ln>
        </p:spPr>
      </p:pic>
    </p:spTree>
    <p:extLst>
      <p:ext uri="{BB962C8B-B14F-4D97-AF65-F5344CB8AC3E}">
        <p14:creationId xmlns:p14="http://schemas.microsoft.com/office/powerpoint/2010/main" val="3593140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Эстафета Мои финансы">
      <a:dk1>
        <a:srgbClr val="000000"/>
      </a:dk1>
      <a:lt1>
        <a:srgbClr val="FFFFFF"/>
      </a:lt1>
      <a:dk2>
        <a:srgbClr val="3C3E3C"/>
      </a:dk2>
      <a:lt2>
        <a:srgbClr val="B8BCBF"/>
      </a:lt2>
      <a:accent1>
        <a:srgbClr val="009657"/>
      </a:accent1>
      <a:accent2>
        <a:srgbClr val="EF7D00"/>
      </a:accent2>
      <a:accent3>
        <a:srgbClr val="004F9F"/>
      </a:accent3>
      <a:accent4>
        <a:srgbClr val="30B7BC"/>
      </a:accent4>
      <a:accent5>
        <a:srgbClr val="E62059"/>
      </a:accent5>
      <a:accent6>
        <a:srgbClr val="D4ADD3"/>
      </a:accent6>
      <a:hlink>
        <a:srgbClr val="30B7BC"/>
      </a:hlink>
      <a:folHlink>
        <a:srgbClr val="005B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2184</Words>
  <Application>Microsoft Office PowerPoint</Application>
  <PresentationFormat>Широкоэкранный</PresentationFormat>
  <Paragraphs>139</Paragraphs>
  <Slides>52</Slides>
  <Notes>44</Notes>
  <HiddenSlides>0</HiddenSlides>
  <MMClips>20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52</vt:i4>
      </vt:variant>
    </vt:vector>
  </HeadingPairs>
  <TitlesOfParts>
    <vt:vector size="62" baseType="lpstr">
      <vt:lpstr>Arial Black</vt:lpstr>
      <vt:lpstr>Arial</vt:lpstr>
      <vt:lpstr>Proxima Nova</vt:lpstr>
      <vt:lpstr>Helvetica Neue</vt:lpstr>
      <vt:lpstr>Ultra</vt:lpstr>
      <vt:lpstr>Raleway</vt:lpstr>
      <vt:lpstr>Helvetica Neue Light</vt:lpstr>
      <vt:lpstr>Calibri</vt:lpstr>
      <vt:lpstr>Raleway Light</vt:lpstr>
      <vt:lpstr>Тема Office</vt:lpstr>
      <vt:lpstr>Презентация PowerPoint</vt:lpstr>
      <vt:lpstr>Ход игры</vt:lpstr>
      <vt:lpstr>Раунд 1</vt:lpstr>
      <vt:lpstr>Вопрос 1</vt:lpstr>
      <vt:lpstr>Название этой профессии образовано от латинского слова “бегать, быстро передвигаться”. Одним из самых известных представителей этой профессии является древний грек Фидиппид, который быстрее всех сообщил афинянам о победе. Что это за профессия, если известно, что это одна из самых востребованных первых профессий у молодёжи?</vt:lpstr>
      <vt:lpstr>Эта профессия появилась только в XIX веке. Первоначально, чтобы получить конечный продукт, нужно было стоять неподвижно и ждать около 10 минут. А сейчас можно получить результат за несколько секунд подручными средствами и вне зависимости от возраста. Назовите эту профессию. </vt:lpstr>
      <vt:lpstr>Блогер Артемий Лебедев сравнивал эту работу с садоводством и так говорил о сложностях этой профессии: каждый день нужно сажать новые цветы, подрезать ветки у кустов, пропалывать сорняки, чтобы в результате сад или парк был прекрасным. Чтобы людям хотелось туда приходить и проводить там время. Самому юному представителю этой профессии в России всего 3 года. Что это за профессия? </vt:lpstr>
      <vt:lpstr>Презентация PowerPoint</vt:lpstr>
      <vt:lpstr>Раунд 1: ответы</vt:lpstr>
      <vt:lpstr>Презентация PowerPoint</vt:lpstr>
      <vt:lpstr>Презентация PowerPoint</vt:lpstr>
      <vt:lpstr>Презентация PowerPoint</vt:lpstr>
      <vt:lpstr>Презентация PowerPoint</vt:lpstr>
      <vt:lpstr>Презентация PowerPoint</vt:lpstr>
      <vt:lpstr>Раунд 2</vt:lpstr>
      <vt:lpstr>Все накопленные деньги одного маленького мальчика были потрачены на леденцы, засахаренные орешки и шоколад, но не для себя, а для лечения друга. Хотя первоначальная финансовая цель была совсем другая –  покупка собаки. Назовите этого друга одной из самых распространённых шведских фамилий, а также его место жительства. </vt:lpstr>
      <vt:lpstr>Этот шотландец заработал первые деньги – 10 центов, работая чистильщиком обуви, а после сказочно разбогател на добыче золота, алмазов и нефти. Однако ни богатство, ни известность не помогли ему заполучить звезду на Аллее Славы в Голливуде – это удалось лишь его племяннику Дональду. Назовите фамилию любого из них.</vt:lpstr>
      <vt:lpstr>Первые деньги, доступ к которым этот мальчик получил только в 11 лет, он тут же инвестировал в своё образование - купил учебники, школьную форму и другие необходимые для учёбы приспособления. Ему также было разрешено привезти с собой в школу домашнее животное, а вот транспортные средства иметь при себе первокурсникам запрещалось.  Где собирался учиться этот мальчик? </vt:lpstr>
      <vt:lpstr>А вот этот герой поступил необдуманно, и деньги от продажи азбуки решил потратить на развлечения. Вследствие своих опрометчивых решений он чуть было не попал в долговое рабство и даже угодил в лапы мошенников! Но одна мудрая старушка помогла ему и открыла дверь в светлое будущее. Скажите, как его зовут? </vt:lpstr>
      <vt:lpstr>Презентация PowerPoint</vt:lpstr>
      <vt:lpstr>Раунд 2: ответы</vt:lpstr>
      <vt:lpstr>Презентация PowerPoint</vt:lpstr>
      <vt:lpstr>Презентация PowerPoint</vt:lpstr>
      <vt:lpstr>Презентация PowerPoint</vt:lpstr>
      <vt:lpstr>Презентация PowerPoint</vt:lpstr>
      <vt:lpstr>Презентация PowerPoint</vt:lpstr>
      <vt:lpstr>Раунд 3</vt:lpstr>
      <vt:lpstr>Успешная шведская писательница Астрид Линдгрен, автор повести “Малыш и Карлсон, который живёт на крыше”, как-то подсчитала и удивилась, что ОНИ у неё равны 102. Новая повесть и открытое письмо об этой ситуации в итоге привели к отставке правительства.  Какое слово мы заменили на слово ОНИ? </vt:lpstr>
      <vt:lpstr>На главной площади Венеции были установлены городские эталонные весы, а также невысокие столы менял, которые назывались “банко”. Если менялу ловили на жульничестве или нечестном обменном курсе, то его стол разбивали, чтобы он не мог больше работать. По одной из версий так появился этот финансовый термин. Какой? </vt:lpstr>
      <vt:lpstr>Презентация PowerPoint</vt:lpstr>
      <vt:lpstr>Сотрудник гонконгского подразделения банка выдвинул теорию, в которой каждый новый рекордно высокий ОН показывает высоту пика экономического цикла и глубину грядущего кризиса. Главное здание МГУ было самым большим ИМ в Европе до 1990 года.  Назовите ЕГО двухкоренным словом. </vt:lpstr>
      <vt:lpstr>До чего техника дошла! Некоторые современные принтеры при печати или копировании определённых изображений могут отключиться, запечатать лист чёрной краской, оставить его пустым. Назовите двухкоренным словом, с чем таким образом борются создатели принтеров? </vt:lpstr>
      <vt:lpstr>Раунд 3: ответы</vt:lpstr>
      <vt:lpstr>Презентация PowerPoint</vt:lpstr>
      <vt:lpstr>Презентация PowerPoint</vt:lpstr>
      <vt:lpstr>Презентация PowerPoint</vt:lpstr>
      <vt:lpstr>Презентация PowerPoint</vt:lpstr>
      <vt:lpstr>Презентация PowerPoint</vt:lpstr>
      <vt:lpstr>Раунд 4</vt:lpstr>
      <vt:lpstr>Презентация PowerPoint</vt:lpstr>
      <vt:lpstr>На съемки фильма "Титаник" было потрачено 200 миллионов долларов, что с учётом инфляции больше, чем стоимость съёмок “Аватара”, любой части “Трансформеров” и даже больше стоимости… Чего? </vt:lpstr>
      <vt:lpstr>Мы привыкли, что несущие военную службу собаки используются либо для помощи в обезвреживании противника, либо для поиска опасных веществ. Но оказывается, что способности собак гораздо шире. Например, в аэропорту собака вполне способна вести поиск даже денег. Заголовок статьи, рассказывающей, что собаки могут обнаружить разные нелегально перевозимые предметы, опровергает одну известную фразу. Какую? </vt:lpstr>
      <vt:lpstr>У индейцев племени квактул существует забавный обычай: если кто-нибудь берет в долг деньги, то становится ТАКИМ. ТАКИМ является один из наших пальцев. Назовите словом с приставкой, каким ТАКИМ?  </vt:lpstr>
      <vt:lpstr>Презентация PowerPoint</vt:lpstr>
      <vt:lpstr>Раунд 4: ответы</vt:lpstr>
      <vt:lpstr>Презентация PowerPoint</vt:lpstr>
      <vt:lpstr>На съемки фильма "Титаник" было потрачено 200 миллионов долларов, что с учётом инфляции больше, чем стоимость съёмок “Аватара”, любой части “Трансформеров” и даже больше стоимости… Чего? </vt:lpstr>
      <vt:lpstr>Мы привыкли, что несущие военную службу собаки используются либо для помощи в обезвреживании противника, либо для поиска опасных веществ. Но оказывается, что способности собак гораздо шире. Например, в аэропорту собака вполне способна вести поиск даже денег. Заголовок статьи, рассказывающей, что собаки могут обнаружить разные нелегально перевозимые предметы, опровергает одну известную фразу. Какую? </vt:lpstr>
      <vt:lpstr>У индейцев племени квактул существует забавный обычай: если кто-нибудь берет в долг деньги, то становится ТАКИМ. ТАКИМ является один из наших пальцев. Назовите словом с приставкой, каким ТАКИМ?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елизавета стародынова</dc:creator>
  <cp:lastModifiedBy>User</cp:lastModifiedBy>
  <cp:revision>20</cp:revision>
  <dcterms:created xsi:type="dcterms:W3CDTF">2024-03-21T10:33:51Z</dcterms:created>
  <dcterms:modified xsi:type="dcterms:W3CDTF">2024-07-02T12:02:37Z</dcterms:modified>
</cp:coreProperties>
</file>