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5"/>
  </p:notesMasterIdLst>
  <p:handoutMasterIdLst>
    <p:handoutMasterId r:id="rId6"/>
  </p:handoutMasterIdLst>
  <p:sldIdLst>
    <p:sldId id="1739" r:id="rId2"/>
    <p:sldId id="1740" r:id="rId3"/>
    <p:sldId id="1741" r:id="rId4"/>
  </p:sldIdLst>
  <p:sldSz cx="6858000" cy="9906000" type="A4"/>
  <p:notesSz cx="6808788" cy="99393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los Text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Подмена трудовых отношений путем заключения гражданско-правовых договоров с </a:t>
            </a:r>
            <a:r>
              <a:rPr lang="ru-RU" sz="1800" b="1" dirty="0" err="1"/>
              <a:t>самозанятыми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   </a:t>
            </a:r>
            <a:endParaRPr lang="ru-RU" sz="1400" dirty="0"/>
          </a:p>
          <a:p>
            <a:pPr algn="just"/>
            <a:r>
              <a:rPr lang="ru-RU" sz="1400" dirty="0" smtClean="0"/>
              <a:t>    </a:t>
            </a:r>
            <a:r>
              <a:rPr lang="ru-RU" sz="1400" dirty="0" smtClean="0"/>
              <a:t>Заключение </a:t>
            </a:r>
            <a:r>
              <a:rPr lang="ru-RU" sz="1400" dirty="0"/>
              <a:t>договоров с </a:t>
            </a:r>
            <a:r>
              <a:rPr lang="ru-RU" sz="1400" dirty="0" err="1"/>
              <a:t>самозанятыми</a:t>
            </a:r>
            <a:r>
              <a:rPr lang="ru-RU" sz="1400" dirty="0"/>
              <a:t> в целях подмены трудовых отношений несёт серьёзные риски для работодателя. </a:t>
            </a:r>
          </a:p>
          <a:p>
            <a:pPr algn="just"/>
            <a:r>
              <a:rPr lang="ru-RU" sz="1400" dirty="0"/>
              <a:t>ФНС России в письме от 15 апреля 2022 года № ЕА-4-15/4674 подробно описала признаки подмены трудовых отношений в работе с плательщиками налога на профессиональный доход (НПД).</a:t>
            </a:r>
          </a:p>
          <a:p>
            <a:pPr algn="just"/>
            <a:r>
              <a:rPr lang="ru-RU" sz="1400" dirty="0" smtClean="0"/>
              <a:t>   Что </a:t>
            </a:r>
            <a:r>
              <a:rPr lang="ru-RU" sz="1400" dirty="0"/>
              <a:t>необходимо учитывать организациям и индивидуальным предпринимателям при взаимодействии с </a:t>
            </a:r>
            <a:r>
              <a:rPr lang="ru-RU" sz="1400" dirty="0" err="1"/>
              <a:t>самозанятыми</a:t>
            </a:r>
            <a:r>
              <a:rPr lang="ru-RU" sz="1400" dirty="0"/>
              <a:t>:</a:t>
            </a:r>
          </a:p>
          <a:p>
            <a:pPr algn="just"/>
            <a:r>
              <a:rPr lang="ru-RU" sz="1400" dirty="0"/>
              <a:t>1. Проверить регистрацию исполнителя в статусе </a:t>
            </a:r>
            <a:r>
              <a:rPr lang="ru-RU" sz="1400" dirty="0" err="1"/>
              <a:t>самозанятого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smtClean="0"/>
              <a:t>   Информацию </a:t>
            </a:r>
            <a:r>
              <a:rPr lang="ru-RU" sz="1400" dirty="0"/>
              <a:t>о постановке на учет физического лица в качестве плательщика НПД можно получить на официальном сайте ФНС в сервисе «Проверить статус налогоплательщика налога на профессиональный доход (</a:t>
            </a:r>
            <a:r>
              <a:rPr lang="ru-RU" sz="1400" dirty="0" err="1"/>
              <a:t>самозанятого</a:t>
            </a:r>
            <a:r>
              <a:rPr lang="ru-RU" sz="1400" dirty="0"/>
              <a:t>)» по ссылке https://npd.nalog.ru/check-status/. </a:t>
            </a:r>
          </a:p>
          <a:p>
            <a:pPr algn="just"/>
            <a:r>
              <a:rPr lang="ru-RU" sz="1400" dirty="0"/>
              <a:t>2. Проверить, не был ли </a:t>
            </a:r>
            <a:r>
              <a:rPr lang="ru-RU" sz="1400" dirty="0" err="1"/>
              <a:t>самозанятый</a:t>
            </a:r>
            <a:r>
              <a:rPr lang="ru-RU" sz="1400" dirty="0"/>
              <a:t> штатным сотрудником вашей организации. </a:t>
            </a:r>
          </a:p>
          <a:p>
            <a:pPr algn="just"/>
            <a:r>
              <a:rPr lang="ru-RU" sz="1400" dirty="0"/>
              <a:t>Согласно части 8 пункта 2 статьи 6 Федерального закона от 27.11.2018 № 422-ФЗ «О проведении эксперимента по установлению специального налогового режима «Налог на профессиональный доход» (Закон № 422-ФЗ) организациям и индивидуальным предпринимателям запрещено сотрудничать со своими бывшими работниками, пока не пройдет два года с момента увольнения.</a:t>
            </a:r>
          </a:p>
          <a:p>
            <a:pPr algn="just"/>
            <a:r>
              <a:rPr lang="ru-RU" sz="1400" dirty="0"/>
              <a:t>3. Привлекать </a:t>
            </a:r>
            <a:r>
              <a:rPr lang="ru-RU" sz="1400" dirty="0" err="1"/>
              <a:t>самозанятых</a:t>
            </a:r>
            <a:r>
              <a:rPr lang="ru-RU" sz="1400" dirty="0"/>
              <a:t> для выполнения отдельных работ. </a:t>
            </a:r>
          </a:p>
          <a:p>
            <a:pPr algn="just"/>
            <a:r>
              <a:rPr lang="ru-RU" sz="1400" dirty="0" smtClean="0"/>
              <a:t>   Работа </a:t>
            </a:r>
            <a:r>
              <a:rPr lang="ru-RU" sz="1400" dirty="0"/>
              <a:t>с </a:t>
            </a:r>
            <a:r>
              <a:rPr lang="ru-RU" sz="1400" dirty="0" err="1"/>
              <a:t>самозанятыми</a:t>
            </a:r>
            <a:r>
              <a:rPr lang="ru-RU" sz="1400" dirty="0"/>
              <a:t> ведётся более конкретно, заказчик ставит задачу, сроки и оплачивает результат. Компания не может обязать исполнителя делать то, что не предусмотрено гражданско-правовым договором (договором ГПХ).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661" y="1003016"/>
            <a:ext cx="63007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r>
              <a:rPr lang="ru-RU" sz="1400" dirty="0" smtClean="0"/>
              <a:t>   4</a:t>
            </a:r>
            <a:r>
              <a:rPr lang="ru-RU" sz="1400" dirty="0"/>
              <a:t>. Составить правильный договор. </a:t>
            </a:r>
          </a:p>
          <a:p>
            <a:pPr algn="just"/>
            <a:r>
              <a:rPr lang="ru-RU" sz="1400" dirty="0"/>
              <a:t>   Для сотрудничества с </a:t>
            </a:r>
            <a:r>
              <a:rPr lang="ru-RU" sz="1400" dirty="0" err="1"/>
              <a:t>самозанятыми</a:t>
            </a:r>
            <a:r>
              <a:rPr lang="ru-RU" sz="1400" dirty="0"/>
              <a:t> нужно заключить стандартный договор ГПХ. Предметом договора выступает конкретная задача с конечным результатом, после чего заказчик оплачивает работу.</a:t>
            </a:r>
          </a:p>
          <a:p>
            <a:pPr algn="just"/>
            <a:r>
              <a:rPr lang="ru-RU" sz="1400" dirty="0" smtClean="0"/>
              <a:t>   5</a:t>
            </a:r>
            <a:r>
              <a:rPr lang="ru-RU" sz="1400" dirty="0"/>
              <a:t>. Включить в договор обязанности </a:t>
            </a:r>
            <a:r>
              <a:rPr lang="ru-RU" sz="1400" dirty="0" err="1"/>
              <a:t>самозанятого</a:t>
            </a:r>
            <a:r>
              <a:rPr lang="ru-RU" sz="1400" dirty="0"/>
              <a:t> сообщать об утрате статуса и своевременно передавать чек после получения оплаты. </a:t>
            </a:r>
          </a:p>
          <a:p>
            <a:pPr algn="just"/>
            <a:r>
              <a:rPr lang="ru-RU" sz="1400" dirty="0" smtClean="0"/>
              <a:t>   Это </a:t>
            </a:r>
            <a:r>
              <a:rPr lang="ru-RU" sz="1400" dirty="0"/>
              <a:t>позволит перенести ответственность за неожиданную утрату исполнителем статуса </a:t>
            </a:r>
            <a:r>
              <a:rPr lang="ru-RU" sz="1400" dirty="0" err="1"/>
              <a:t>самозанятого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smtClean="0"/>
              <a:t>   6</a:t>
            </a:r>
            <a:r>
              <a:rPr lang="ru-RU" sz="1400" dirty="0"/>
              <a:t>. Правильно оформлять платежи по договору.</a:t>
            </a:r>
          </a:p>
          <a:p>
            <a:pPr algn="just"/>
            <a:r>
              <a:rPr lang="ru-RU" sz="1400" dirty="0" smtClean="0"/>
              <a:t>   7</a:t>
            </a:r>
            <a:r>
              <a:rPr lang="ru-RU" sz="1400" dirty="0"/>
              <a:t>. Требовать чек от </a:t>
            </a:r>
            <a:r>
              <a:rPr lang="ru-RU" sz="1400" dirty="0" err="1"/>
              <a:t>самозанятого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smtClean="0"/>
              <a:t>   Чек </a:t>
            </a:r>
            <a:r>
              <a:rPr lang="ru-RU" sz="1400" dirty="0"/>
              <a:t>— обязательный документ при работе в статусе </a:t>
            </a:r>
            <a:r>
              <a:rPr lang="ru-RU" sz="1400" dirty="0" err="1"/>
              <a:t>самозанятого</a:t>
            </a:r>
            <a:r>
              <a:rPr lang="ru-RU" sz="1400" dirty="0"/>
              <a:t>. Он подтверждает, что исполнитель получил оплату от заказчика за сделанную работу. В чеках указываются реквизиты, которые в полной мере позволяют идентифицировать оказанные услуги (ч. 6 ст. 14 Закона № 422-ФЗ). На основании этого документа компания может учесть вознаграждение в расходах и доказать, что деньги получены </a:t>
            </a:r>
            <a:r>
              <a:rPr lang="ru-RU" sz="1400" dirty="0" err="1"/>
              <a:t>самозанятым</a:t>
            </a:r>
            <a:r>
              <a:rPr lang="ru-RU" sz="1400" dirty="0"/>
              <a:t>, а акт выполненных работ может выступать дополнительным документом, отражающим период или дату оказания услуги, для целей налогового учета расходов покупателя. Если в чеке указаны реквизиты акта выполненных работ, считается, что такой документ в полной мере позволяет идентифицировать услуги, то есть требования закона можно считать выполненными (Постановление Арбитражного суда Волго-Вятского округа от 02.04.2024 по делу № А31-6083/2022).</a:t>
            </a:r>
          </a:p>
          <a:p>
            <a:pPr algn="just"/>
            <a:r>
              <a:rPr lang="ru-RU" sz="1400" dirty="0" smtClean="0"/>
              <a:t>   8</a:t>
            </a:r>
            <a:r>
              <a:rPr lang="ru-RU" sz="1400" dirty="0"/>
              <a:t>. Контролировать состояние чеков. </a:t>
            </a:r>
          </a:p>
          <a:p>
            <a:pPr algn="just"/>
            <a:r>
              <a:rPr lang="ru-RU" sz="1400" dirty="0" smtClean="0"/>
              <a:t>   В </a:t>
            </a:r>
            <a:r>
              <a:rPr lang="ru-RU" sz="1400" dirty="0"/>
              <a:t>мобильном приложении «Мой налог» есть функция аннулирования чеков. Некоторые исполнители злоупотребляют данной функцией и аннулируют чеки для уклонения от уплаты налогов. Компании могут проверять актуальный статус чека по ID.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561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661" y="1003016"/>
            <a:ext cx="63007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/>
              <a:t>9. Наладить удаленную работу (по возможности). </a:t>
            </a:r>
          </a:p>
          <a:p>
            <a:pPr algn="just"/>
            <a:r>
              <a:rPr lang="ru-RU" sz="1400" dirty="0" smtClean="0"/>
              <a:t>   Если </a:t>
            </a:r>
            <a:r>
              <a:rPr lang="ru-RU" sz="1400" dirty="0" err="1"/>
              <a:t>самозанятые</a:t>
            </a:r>
            <a:r>
              <a:rPr lang="ru-RU" sz="1400" dirty="0"/>
              <a:t> </a:t>
            </a:r>
            <a:r>
              <a:rPr lang="ru-RU" sz="1400" dirty="0" err="1"/>
              <a:t>инфраструктурно</a:t>
            </a:r>
            <a:r>
              <a:rPr lang="ru-RU" sz="1400" dirty="0"/>
              <a:t> зависимы от заказчика (пользуются чужими ПК, работают в офисе и т.д.), то у налогового органа возникнут вопросы.</a:t>
            </a:r>
          </a:p>
          <a:p>
            <a:pPr algn="just"/>
            <a:r>
              <a:rPr lang="ru-RU" sz="1400" dirty="0" smtClean="0"/>
              <a:t>   Итак</a:t>
            </a:r>
            <a:r>
              <a:rPr lang="ru-RU" sz="1400" dirty="0"/>
              <a:t>, чтобы понять, существует ли риск переквалификации отношений в трудовые, с учётом судебной практики, организациям и индивидуальным предпринимателям следует проанализировать условия заключённых с физическими лицами договоров ГПХ. </a:t>
            </a:r>
          </a:p>
          <a:p>
            <a:pPr algn="just"/>
            <a:r>
              <a:rPr lang="ru-RU" sz="1400" dirty="0" smtClean="0"/>
              <a:t>   Претензии </a:t>
            </a:r>
            <a:r>
              <a:rPr lang="ru-RU" sz="1400" dirty="0"/>
              <a:t>к работодателям могут предъявить не только налоговые органы и Государственная инспекция труда, но и сами физические лица, которые могут быть заинтересованы в том, чтобы договор был признан трудовым. В этом случае с работодателя будут взысканы денежные средства в счёт оплаты отпуска, возмещения морального вреда, а также в качестве страховых взносов для обеспечения пенсионных прав работника.</a:t>
            </a:r>
          </a:p>
          <a:p>
            <a:pPr algn="just"/>
            <a:r>
              <a:rPr lang="ru-RU" sz="1400" dirty="0" smtClean="0"/>
              <a:t>   Поэтому </a:t>
            </a:r>
            <a:r>
              <a:rPr lang="ru-RU" sz="1400" dirty="0"/>
              <a:t>налоговая служба призывает руководителей организаций и индивидуальных предпринимателей исключить подмену фактических трудовых отношений и заключать гражданско-правовые договоры только с реальными плательщиками НПД.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25719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164508</TotalTime>
  <Words>662</Words>
  <Application>Microsoft Office PowerPoint</Application>
  <PresentationFormat>Лист A4 (210x297 мм)</PresentationFormat>
  <Paragraphs>52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Open Sans Light</vt:lpstr>
      <vt:lpstr>Calibri</vt:lpstr>
      <vt:lpstr>Golos Text</vt:lpstr>
      <vt:lpstr>1_Office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1950</cp:revision>
  <cp:lastPrinted>2023-11-01T03:25:47Z</cp:lastPrinted>
  <dcterms:created xsi:type="dcterms:W3CDTF">2014-10-08T23:03:32Z</dcterms:created>
  <dcterms:modified xsi:type="dcterms:W3CDTF">2025-05-20T01:58:15Z</dcterms:modified>
</cp:coreProperties>
</file>