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6"/>
  </p:notesMasterIdLst>
  <p:handoutMasterIdLst>
    <p:handoutMasterId r:id="rId7"/>
  </p:handoutMasterIdLst>
  <p:sldIdLst>
    <p:sldId id="1739" r:id="rId2"/>
    <p:sldId id="1741" r:id="rId3"/>
    <p:sldId id="1742" r:id="rId4"/>
    <p:sldId id="1743" r:id="rId5"/>
  </p:sldIdLst>
  <p:sldSz cx="6858000" cy="9906000" type="A4"/>
  <p:notesSz cx="6808788" cy="993933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olos Text" panose="020B0604020202020204" charset="0"/>
      <p:regular r:id="rId12"/>
      <p:bold r:id="rId13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264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30065" y="1383088"/>
            <a:ext cx="5949199" cy="13849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Полезно знать организациям и ИП, предоставляющим услуги</a:t>
            </a:r>
          </a:p>
          <a:p>
            <a:pPr algn="ctr"/>
            <a:r>
              <a:rPr lang="ru-RU" sz="1800" b="1" dirty="0"/>
              <a:t> по обучению, лечению и фитнесу </a:t>
            </a:r>
          </a:p>
          <a:p>
            <a:pPr algn="ctr"/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    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C </a:t>
            </a:r>
            <a:r>
              <a:rPr lang="ru-RU" sz="1400" dirty="0"/>
              <a:t>21.05.2021 упрощен порядок получения имущественных и инвестиционных налоговых вычетов по налогу на доходы физических лиц (НДФЛ). И с указанной даты появился третий способ предоставления вычетов – в упрощенном порядке. </a:t>
            </a:r>
          </a:p>
          <a:p>
            <a:pPr algn="just"/>
            <a:r>
              <a:rPr lang="ru-RU" sz="1400" dirty="0"/>
              <a:t>Упрощенным способом получения налоговых вычетов могут воспользоваться только налогоплательщики, являющиеся пользователями «Личного кабинета налогоплательщика физического лица».</a:t>
            </a:r>
          </a:p>
          <a:p>
            <a:pPr algn="just"/>
            <a:r>
              <a:rPr lang="ru-RU" sz="1400" dirty="0" smtClean="0"/>
              <a:t>    С </a:t>
            </a:r>
            <a:r>
              <a:rPr lang="ru-RU" sz="1400" dirty="0"/>
              <a:t>1 января 2025 года  в рамках упрощенного порядка предусмотрено предоставление социальных налоговых вычетов в части расходов, связанных  с медицинскими (кроме расходов по приобретению медикаментов) и образовательными услугами, добровольным медицинским страхованием, негосударственным пенсионным обеспечением, добровольным пенсионным страхованием и добровольным страхованием жизни, а также с </a:t>
            </a:r>
            <a:r>
              <a:rPr lang="ru-RU" sz="1400" dirty="0" err="1"/>
              <a:t>физкультурно</a:t>
            </a:r>
            <a:r>
              <a:rPr lang="ru-RU" sz="1400" dirty="0"/>
              <a:t> – оздоровительными услугами.</a:t>
            </a:r>
          </a:p>
          <a:p>
            <a:pPr algn="just"/>
            <a:r>
              <a:rPr lang="ru-RU" sz="1400" dirty="0" smtClean="0"/>
              <a:t>   Соответствующие </a:t>
            </a:r>
            <a:r>
              <a:rPr lang="ru-RU" sz="1400" dirty="0"/>
              <a:t>изменения в части упрощения порядка предоставления гражданам социальных налоговых вычетов по НДФЛ внесены в НК РФ Федеральным законом от 31.07. 2023 № 389-ФЗ, которые вступили в силу  с 1 января 2024 года. Данным законом введены унифицированные документы, подтверждающие фактические расходы граждан на соответствующие медицинские, образовательные, </a:t>
            </a:r>
            <a:r>
              <a:rPr lang="ru-RU" sz="1400" dirty="0" err="1"/>
              <a:t>физкультурно</a:t>
            </a:r>
            <a:r>
              <a:rPr lang="ru-RU" sz="1400" dirty="0"/>
              <a:t> - оздоровительные и другие оказанные им </a:t>
            </a:r>
            <a:r>
              <a:rPr lang="ru-RU" sz="1400" dirty="0" smtClean="0"/>
              <a:t>услуги.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Для предоставления налогового вычета в упрощенном порядке требуется наличие в налоговом органе  подтверждающих документов, которые должны быть представлены не налогоплательщиком, а непосредственно организацией или индивидуальным предпринимателем (ИП), оказавшими соответствующие услуги.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prstClr val="white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prstClr val="white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800" b="1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57565A"/>
                </a:solidFill>
              </a:rPr>
              <a:t>  </a:t>
            </a:r>
            <a:r>
              <a:rPr lang="ru-RU" sz="1400" dirty="0">
                <a:solidFill>
                  <a:srgbClr val="57565A"/>
                </a:solidFill>
              </a:rPr>
              <a:t> </a:t>
            </a:r>
            <a:r>
              <a:rPr lang="ru-RU" sz="1400" dirty="0" smtClean="0">
                <a:solidFill>
                  <a:srgbClr val="57565A"/>
                </a:solidFill>
              </a:rPr>
              <a:t>В </a:t>
            </a:r>
            <a:r>
              <a:rPr lang="ru-RU" sz="1400" dirty="0">
                <a:solidFill>
                  <a:srgbClr val="57565A"/>
                </a:solidFill>
              </a:rPr>
              <a:t>связи с чем утверждены форматы и порядок представления справок в налоговый орган. Порядок информационного обмена между соответствующими организациями (индивидуальными предпринимателями) и налоговыми органами следующий: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    1</a:t>
            </a:r>
            <a:r>
              <a:rPr lang="ru-RU" sz="1400" dirty="0">
                <a:solidFill>
                  <a:srgbClr val="57565A"/>
                </a:solidFill>
              </a:rPr>
              <a:t>. Сведения представляются в налоговый орган в электронной форме на основании заявления физического лица (его супруга/супруги) в произвольной форме, непосредственно оплатившего соответствующие услуги организацией или ИП, оказавшими такие услуги при наличии технической возможности;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    2</a:t>
            </a:r>
            <a:r>
              <a:rPr lang="ru-RU" sz="1400" dirty="0">
                <a:solidFill>
                  <a:srgbClr val="57565A"/>
                </a:solidFill>
              </a:rPr>
              <a:t>. Сведения должны быть представлены в течение 30 календарных дней после дня подачи заявления налогоплательщика за запрашиваемый налоговый период (год) (как за текущий, так и по итогам налогового периода) в котором была оказана услуга и в котором осуществлялись соответствующие расходы; 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    Обязанность </a:t>
            </a:r>
            <a:r>
              <a:rPr lang="ru-RU" sz="1400" dirty="0">
                <a:solidFill>
                  <a:srgbClr val="57565A"/>
                </a:solidFill>
              </a:rPr>
              <a:t>учреждения по уведомлению налогоплательщика о направлении в налоговый орган в отношении него справки об оплате образовательных услуг нормативно-правовыми актами РФ не установлена. Однако учреждение вправе проинформировать об этом налогоплательщика в добровольном порядке.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    3</a:t>
            </a:r>
            <a:r>
              <a:rPr lang="ru-RU" sz="1400" dirty="0">
                <a:solidFill>
                  <a:srgbClr val="57565A"/>
                </a:solidFill>
              </a:rPr>
              <a:t>. Представление сведений в отношении одних и тех же понесенных расходов на оказанные услуги одновременно налогоплательщику и его супругу (супруге) не допускается;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    4</a:t>
            </a:r>
            <a:r>
              <a:rPr lang="ru-RU" sz="1400" dirty="0">
                <a:solidFill>
                  <a:srgbClr val="57565A"/>
                </a:solidFill>
              </a:rPr>
              <a:t>. В случае обращения налогоплательщика к образовательной (</a:t>
            </a:r>
            <a:r>
              <a:rPr lang="ru-RU" sz="1400" dirty="0" err="1">
                <a:solidFill>
                  <a:srgbClr val="57565A"/>
                </a:solidFill>
              </a:rPr>
              <a:t>физкультурно</a:t>
            </a:r>
            <a:r>
              <a:rPr lang="ru-RU" sz="1400" dirty="0">
                <a:solidFill>
                  <a:srgbClr val="57565A"/>
                </a:solidFill>
              </a:rPr>
              <a:t> – спортивной) организации для представления в налоговый орган сведений об оплате предоставленных услуг, оказанных ему и его детям в возрасте до 24 лет, подопечным в возрасте до 18 лет, бывшим подопечным в возрасте до 24 лет, брату (сестре) в возрасте до 24 лет, супругу (супруге) для предоставления социального налогового вычета сведения представляются в налоговый орган по каждому физическому лицу, которому непосредственно оказаны соответствующие услуги;</a:t>
            </a:r>
          </a:p>
          <a:p>
            <a:endParaRPr lang="ru-RU" dirty="0">
              <a:solidFill>
                <a:srgbClr val="57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9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prstClr val="white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prstClr val="white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800" b="1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 </a:t>
            </a:r>
            <a:r>
              <a:rPr lang="ru-RU" sz="1400" dirty="0">
                <a:solidFill>
                  <a:srgbClr val="57565A"/>
                </a:solidFill>
              </a:rPr>
              <a:t>5. При представлении сведений в электронной форме, в том числе корректирующих, учитываются справки об оплате услуг для представления в налоговый орган, выданные организацией/ИП за налоговый период (год) в котором оказывалась услуга и в котором осуществлялись соответствующие расходы налогоплательщику на бумажном носителе;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6</a:t>
            </a:r>
            <a:r>
              <a:rPr lang="ru-RU" sz="1400" dirty="0">
                <a:solidFill>
                  <a:srgbClr val="57565A"/>
                </a:solidFill>
              </a:rPr>
              <a:t>. Сведения представляются в налоговый орган по месту нахождения организации (месту нахождения обособленного подразделения организации, месту нахождения отделения иностранной организации) или по месту жительства индивидуального предпринимателя;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7</a:t>
            </a:r>
            <a:r>
              <a:rPr lang="ru-RU" sz="1400" dirty="0">
                <a:solidFill>
                  <a:srgbClr val="57565A"/>
                </a:solidFill>
              </a:rPr>
              <a:t>. Представление организациями/ИП – поставщиками услуг в налоговый орган сведений осуществляется в электронной форме по телекоммуникационным каналам связи с применением усиленной квалифицированной электронной подписи;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8</a:t>
            </a:r>
            <a:r>
              <a:rPr lang="ru-RU" sz="1400" dirty="0">
                <a:solidFill>
                  <a:srgbClr val="57565A"/>
                </a:solidFill>
              </a:rPr>
              <a:t>. Справка на бумажном носителе заполняется в двух экземплярах. Один экземпляр выдается налогоплательщику, обратившемуся за выдачей справки, второй экземпляр остается в организации/ИП, оказавшими услуги и выдавшими такую справку. Двусторонняя печать справки на бумажном носителе не допускается.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9</a:t>
            </a:r>
            <a:r>
              <a:rPr lang="ru-RU" sz="1400" dirty="0">
                <a:solidFill>
                  <a:srgbClr val="57565A"/>
                </a:solidFill>
              </a:rPr>
              <a:t>. По желанию получателя услуг, а также в случае отсутствия  технической возможности  у соответствующих организаций (индивидуальных предпринимателей) по передаче сведений в электронном виде в налоговый орган, сведения о фактических затратах по оплате (уплате) соответствующих услуг (взносов) представляются по запросу физического лица на бумажном носителе</a:t>
            </a:r>
            <a:r>
              <a:rPr lang="ru-RU" sz="1400" dirty="0" smtClean="0">
                <a:solidFill>
                  <a:srgbClr val="57565A"/>
                </a:solidFill>
              </a:rPr>
              <a:t>.</a:t>
            </a:r>
            <a:endParaRPr lang="ru-RU" sz="1400" dirty="0">
              <a:solidFill>
                <a:srgbClr val="57565A"/>
              </a:solidFill>
            </a:endParaRPr>
          </a:p>
          <a:p>
            <a:endParaRPr lang="ru-RU" dirty="0" smtClean="0">
              <a:solidFill>
                <a:srgbClr val="57565A"/>
              </a:solidFill>
            </a:endParaRPr>
          </a:p>
          <a:p>
            <a:endParaRPr lang="ru-RU" dirty="0">
              <a:solidFill>
                <a:srgbClr val="57565A"/>
              </a:solidFill>
            </a:endParaRPr>
          </a:p>
          <a:p>
            <a:endParaRPr lang="ru-RU" dirty="0" smtClean="0">
              <a:solidFill>
                <a:srgbClr val="57565A"/>
              </a:solidFill>
            </a:endParaRPr>
          </a:p>
          <a:p>
            <a:endParaRPr lang="ru-RU" dirty="0">
              <a:solidFill>
                <a:srgbClr val="57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7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prstClr val="white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prstClr val="white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800" b="1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rgbClr val="57565A">
                    <a:lumMod val="75000"/>
                  </a:srgb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57565A"/>
                </a:solidFill>
              </a:rPr>
              <a:t>  </a:t>
            </a:r>
            <a:r>
              <a:rPr lang="ru-RU" sz="1400" dirty="0">
                <a:solidFill>
                  <a:srgbClr val="57565A"/>
                </a:solidFill>
              </a:rPr>
              <a:t> Сведения в отношении расходов, понесенных в 2024 году,  могут быть использованы  уже в текущем  году для подтверждения права налогоплательщиков на соответствующие социальные налоговые вычеты у работодателя,  а с 1 января 2025 года – в рамках упрощенного порядка предоставления социальных налоговых вычетов, а также при подаче налоговой декларации по форме  3-НДФЛ за 2024 год</a:t>
            </a:r>
            <a:r>
              <a:rPr lang="ru-RU" sz="1400" dirty="0" smtClean="0">
                <a:solidFill>
                  <a:srgbClr val="57565A"/>
                </a:solidFill>
              </a:rPr>
              <a:t>.</a:t>
            </a:r>
          </a:p>
          <a:p>
            <a:pPr algn="just"/>
            <a:r>
              <a:rPr lang="ru-RU" sz="1400" dirty="0">
                <a:solidFill>
                  <a:srgbClr val="57565A"/>
                </a:solidFill>
              </a:rPr>
              <a:t> </a:t>
            </a:r>
            <a:r>
              <a:rPr lang="ru-RU" sz="1400" dirty="0" smtClean="0">
                <a:solidFill>
                  <a:srgbClr val="57565A"/>
                </a:solidFill>
              </a:rPr>
              <a:t>   </a:t>
            </a:r>
            <a:r>
              <a:rPr lang="ru-RU" sz="1400" dirty="0">
                <a:solidFill>
                  <a:srgbClr val="57565A"/>
                </a:solidFill>
              </a:rPr>
              <a:t>При этом в отношении доходов, понесенных получателем услуг до 2024 года,  унифицированные  формы сведений не применяются и требуется представление налогоплательщиками комплекта подтверждающих документов.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    Представленные </a:t>
            </a:r>
            <a:r>
              <a:rPr lang="ru-RU" sz="1400" dirty="0">
                <a:solidFill>
                  <a:srgbClr val="57565A"/>
                </a:solidFill>
              </a:rPr>
              <a:t>в налоговый орган организацией (ИП) в электронном виде сведения о фактических расходах налогоплательщика на оказанные услуги размещается в личном кабинете налогоплательщика в течение 20 рабочих дней, следующих за днем представления сведений в налоговый орган.</a:t>
            </a:r>
          </a:p>
          <a:p>
            <a:pPr algn="just"/>
            <a:r>
              <a:rPr lang="ru-RU" sz="1400" dirty="0" smtClean="0">
                <a:solidFill>
                  <a:srgbClr val="57565A"/>
                </a:solidFill>
              </a:rPr>
              <a:t>    Подробнее </a:t>
            </a:r>
            <a:r>
              <a:rPr lang="ru-RU" sz="1400" dirty="0">
                <a:solidFill>
                  <a:srgbClr val="57565A"/>
                </a:solidFill>
              </a:rPr>
              <a:t>о получении социальных налоговых вычетов в упрощенном порядке можно ознакомиться на промо-странице «Упрощенный порядок получения вычетов по НДФЛ» (http:www.nalog.gov.ru77/</a:t>
            </a:r>
            <a:r>
              <a:rPr lang="ru-RU" sz="1400" dirty="0" err="1">
                <a:solidFill>
                  <a:srgbClr val="57565A"/>
                </a:solidFill>
              </a:rPr>
              <a:t>ndfl_easy</a:t>
            </a:r>
            <a:r>
              <a:rPr lang="ru-RU" sz="1400" dirty="0" smtClean="0">
                <a:solidFill>
                  <a:srgbClr val="57565A"/>
                </a:solidFill>
              </a:rPr>
              <a:t>/).</a:t>
            </a:r>
            <a:endParaRPr lang="ru-RU" sz="1400" dirty="0">
              <a:solidFill>
                <a:srgbClr val="57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641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164465</TotalTime>
  <Words>883</Words>
  <Application>Microsoft Office PowerPoint</Application>
  <PresentationFormat>Лист A4 (210x297 мм)</PresentationFormat>
  <Paragraphs>39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Open Sans Light</vt:lpstr>
      <vt:lpstr>Calibri</vt:lpstr>
      <vt:lpstr>Golos Text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1931</cp:revision>
  <cp:lastPrinted>2023-11-01T03:25:47Z</cp:lastPrinted>
  <dcterms:created xsi:type="dcterms:W3CDTF">2014-10-08T23:03:32Z</dcterms:created>
  <dcterms:modified xsi:type="dcterms:W3CDTF">2024-08-20T23:35:25Z</dcterms:modified>
</cp:coreProperties>
</file>