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58" r:id="rId3"/>
    <p:sldId id="460" r:id="rId4"/>
    <p:sldId id="461" r:id="rId5"/>
    <p:sldId id="464" r:id="rId6"/>
    <p:sldId id="463" r:id="rId7"/>
    <p:sldId id="418" r:id="rId8"/>
    <p:sldId id="430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8" r:id="rId20"/>
    <p:sldId id="447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7" r:id="rId29"/>
    <p:sldId id="459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0000"/>
    <a:srgbClr val="CCFFFF"/>
    <a:srgbClr val="9966FF"/>
    <a:srgbClr val="CC3300"/>
    <a:srgbClr val="66FFCC"/>
    <a:srgbClr val="10A40C"/>
    <a:srgbClr val="66FFFF"/>
    <a:srgbClr val="FC4C5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2866" autoAdjust="0"/>
  </p:normalViewPr>
  <p:slideViewPr>
    <p:cSldViewPr snapToGrid="0">
      <p:cViewPr>
        <p:scale>
          <a:sx n="98" d="100"/>
          <a:sy n="98" d="100"/>
        </p:scale>
        <p:origin x="-226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12 месяцев 2020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700579.60400000005</c:v>
                </c:pt>
                <c:pt idx="1">
                  <c:v>693486.42799999996</c:v>
                </c:pt>
                <c:pt idx="2">
                  <c:v>7093.1760000000004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12 месяцев 2021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605439.54</c:v>
                </c:pt>
                <c:pt idx="1">
                  <c:v>603762.67500000005</c:v>
                </c:pt>
                <c:pt idx="2">
                  <c:v>1676.8589999999999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9401216"/>
        <c:axId val="89402752"/>
      </c:barChart>
      <c:catAx>
        <c:axId val="8940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402752"/>
        <c:crosses val="autoZero"/>
        <c:auto val="1"/>
        <c:lblAlgn val="ctr"/>
        <c:lblOffset val="100"/>
        <c:noMultiLvlLbl val="0"/>
      </c:catAx>
      <c:valAx>
        <c:axId val="89402752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8940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12 месяцев</a:t>
            </a:r>
            <a:r>
              <a:rPr lang="ru-RU" baseline="0" dirty="0" smtClean="0"/>
              <a:t> </a:t>
            </a:r>
            <a:r>
              <a:rPr lang="ru-RU" dirty="0" smtClean="0"/>
              <a:t>2021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2020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139985.53</c:v>
                </c:pt>
                <c:pt idx="1">
                  <c:v>19391.8</c:v>
                </c:pt>
                <c:pt idx="2">
                  <c:v>265081.69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месяцев 20202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66.56</c:v>
                </c:pt>
                <c:pt idx="1">
                  <c:v>26.66</c:v>
                </c:pt>
                <c:pt idx="2">
                  <c:v>64.349999999999994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2020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11811023622044E-2"/>
                  <c:y val="7.051140939888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22856517935256E-2"/>
                  <c:y val="1.2242245567112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77690288713909E-2"/>
                  <c:y val="-1.8972897205053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8447069116361E-2"/>
                  <c:y val="-4.9330661624286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2412510936133E-2"/>
                  <c:y val="-8.4782185518786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945100612423448E-2"/>
                  <c:y val="-3.40680533212918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06353893263342E-2"/>
                  <c:y val="-2.0079644717693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139873140857392E-2"/>
                  <c:y val="-2.19177110718893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669510061242342E-2"/>
                  <c:y val="2.9261437440253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194902.06</c:v>
                </c:pt>
                <c:pt idx="1">
                  <c:v>14233.57</c:v>
                </c:pt>
                <c:pt idx="2">
                  <c:v>465.4</c:v>
                </c:pt>
                <c:pt idx="3">
                  <c:v>2795.12</c:v>
                </c:pt>
                <c:pt idx="4">
                  <c:v>1517.05</c:v>
                </c:pt>
                <c:pt idx="5">
                  <c:v>5335.96</c:v>
                </c:pt>
                <c:pt idx="6">
                  <c:v>2551.41</c:v>
                </c:pt>
                <c:pt idx="7">
                  <c:v>11574</c:v>
                </c:pt>
                <c:pt idx="8">
                  <c:v>1471.32</c:v>
                </c:pt>
                <c:pt idx="9">
                  <c:v>1446</c:v>
                </c:pt>
                <c:pt idx="10">
                  <c:v>1231.3499999999999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2020</c:v>
                </c:pt>
                <c:pt idx="1">
                  <c:v>12 месяцев 2021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172708.23</c:v>
                </c:pt>
                <c:pt idx="1">
                  <c:v>194902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77792"/>
        <c:axId val="63379328"/>
      </c:barChart>
      <c:catAx>
        <c:axId val="6337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379328"/>
        <c:crosses val="autoZero"/>
        <c:auto val="1"/>
        <c:lblAlgn val="ctr"/>
        <c:lblOffset val="100"/>
        <c:noMultiLvlLbl val="0"/>
      </c:catAx>
      <c:valAx>
        <c:axId val="633793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337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2020г.</c:v>
                </c:pt>
                <c:pt idx="1">
                  <c:v>12 месяцев 2021г.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2623.22</c:v>
                </c:pt>
                <c:pt idx="1">
                  <c:v>2526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2020г.</c:v>
                </c:pt>
                <c:pt idx="1">
                  <c:v>12 месяцев 2021г.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30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1652992"/>
        <c:axId val="61654912"/>
        <c:axId val="0"/>
      </c:bar3DChart>
      <c:catAx>
        <c:axId val="6165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1654912"/>
        <c:crossesAt val="0"/>
        <c:auto val="1"/>
        <c:lblAlgn val="ctr"/>
        <c:lblOffset val="100"/>
        <c:noMultiLvlLbl val="0"/>
      </c:catAx>
      <c:valAx>
        <c:axId val="616549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61652992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2021 год</c:v>
                </c:pt>
              </c:strCache>
            </c:strRef>
          </c:tx>
          <c:dLbls>
            <c:dLbl>
              <c:idx val="0"/>
              <c:layout>
                <c:manualLayout>
                  <c:x val="-4.2229552387032701E-2"/>
                  <c:y val="-0.25052882884559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расходы-39 310,29; 6,61%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013383462202363E-2"/>
                  <c:y val="-0.168515306827664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оборона-</a:t>
                    </a:r>
                  </a:p>
                  <a:p>
                    <a:r>
                      <a:rPr lang="ru-RU" dirty="0" smtClean="0"/>
                      <a:t> 0;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804426473717819E-2"/>
                  <c:y val="-6.0511248083601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</a:t>
                    </a:r>
                    <a:r>
                      <a:rPr lang="ru-RU" dirty="0" smtClean="0"/>
                      <a:t>деятельность- 14,00; 0,00%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97782034002506"/>
                  <c:y val="1.1194616540174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экономика- </a:t>
                    </a:r>
                  </a:p>
                  <a:p>
                    <a:r>
                      <a:rPr lang="ru-RU" dirty="0" smtClean="0"/>
                      <a:t>20 831,58; 3,45%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051464850677449"/>
                  <c:y val="9.075023792842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хозяйство-9 661,55; 1,60%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61401953134237"/>
                  <c:y val="-0.338170452200644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452 176,14; 74,89%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860525880210919"/>
                  <c:y val="0.117687933751538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8457012130240477"/>
                  <c:y val="3.9065807655611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кинематография- </a:t>
                    </a:r>
                  </a:p>
                  <a:p>
                    <a:r>
                      <a:rPr lang="ru-RU" dirty="0" smtClean="0"/>
                      <a:t>18 923,32; 3,13%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5712462462462462"/>
                  <c:y val="-4.83902651926655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955,30; 0,16%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8653082216074339E-2"/>
                  <c:y val="-0.154366536114623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долга- 249,98; 0,04%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трансферты-   </a:t>
                    </a:r>
                  </a:p>
                  <a:p>
                    <a:r>
                      <a:rPr lang="ru-RU" dirty="0" smtClean="0"/>
                      <a:t> 22 694,25; 3,76%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45987.023880000001</c:v>
                </c:pt>
                <c:pt idx="1">
                  <c:v>0</c:v>
                </c:pt>
                <c:pt idx="2" formatCode="#,##0.00">
                  <c:v>0</c:v>
                </c:pt>
                <c:pt idx="3">
                  <c:v>37875.017379999998</c:v>
                </c:pt>
                <c:pt idx="4">
                  <c:v>5792.7815099999998</c:v>
                </c:pt>
                <c:pt idx="5">
                  <c:v>518029.35694000003</c:v>
                </c:pt>
                <c:pt idx="6">
                  <c:v>31192.57228</c:v>
                </c:pt>
                <c:pt idx="7">
                  <c:v>23325.844499999999</c:v>
                </c:pt>
                <c:pt idx="8">
                  <c:v>5400.7609000000002</c:v>
                </c:pt>
                <c:pt idx="9">
                  <c:v>81.811589999999995</c:v>
                </c:pt>
                <c:pt idx="10">
                  <c:v>21688.259239999999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6.7</c:v>
                </c:pt>
                <c:pt idx="1">
                  <c:v>0</c:v>
                </c:pt>
                <c:pt idx="2">
                  <c:v>0</c:v>
                </c:pt>
                <c:pt idx="3">
                  <c:v>5.5</c:v>
                </c:pt>
                <c:pt idx="4">
                  <c:v>0.82</c:v>
                </c:pt>
                <c:pt idx="5">
                  <c:v>75.14</c:v>
                </c:pt>
                <c:pt idx="6">
                  <c:v>4.5199999999999996</c:v>
                </c:pt>
                <c:pt idx="7">
                  <c:v>3.38</c:v>
                </c:pt>
                <c:pt idx="8">
                  <c:v>0.78</c:v>
                </c:pt>
                <c:pt idx="9">
                  <c:v>0.01</c:v>
                </c:pt>
                <c:pt idx="10">
                  <c:v>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0.58359</cdr:x>
      <cdr:y>0.34258</cdr:y>
    </cdr:from>
    <cdr:to>
      <cdr:x>0.96061</cdr:x>
      <cdr:y>0.47091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376" y="1617831"/>
          <a:ext cx="1424763" cy="60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0.58077</cdr:x>
      <cdr:y>0.36959</cdr:y>
    </cdr:from>
    <cdr:to>
      <cdr:x>1</cdr:x>
      <cdr:y>0.43714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4743" y="1745422"/>
          <a:ext cx="1584252" cy="31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i="1" dirty="0">
              <a:latin typeface="+mn-lt"/>
              <a:ea typeface="+mn-ea"/>
              <a:cs typeface="+mn-cs"/>
            </a:rPr>
            <a:t>221 </a:t>
          </a:r>
          <a:r>
            <a:rPr lang="ru-RU" i="1" dirty="0" smtClean="0">
              <a:latin typeface="+mn-lt"/>
              <a:ea typeface="+mn-ea"/>
              <a:cs typeface="+mn-cs"/>
            </a:rPr>
            <a:t>800,57; </a:t>
          </a:r>
          <a:r>
            <a:rPr lang="ru-RU" dirty="0" smtClean="0">
              <a:latin typeface="+mn-lt"/>
              <a:ea typeface="+mn-ea"/>
              <a:cs typeface="+mn-cs"/>
            </a:rPr>
            <a:t>101,65</a:t>
          </a:r>
          <a:r>
            <a:rPr lang="ru-RU" dirty="0" smtClean="0"/>
            <a:t>%</a:t>
          </a:r>
          <a:endParaRPr lang="ru-RU" sz="1100" dirty="0" smtClean="0"/>
        </a:p>
      </cdr:txBody>
    </cdr:sp>
  </cdr:relSizeAnchor>
  <cdr:relSizeAnchor xmlns:cdr="http://schemas.openxmlformats.org/drawingml/2006/chartDrawing">
    <cdr:from>
      <cdr:x>0.69613</cdr:x>
      <cdr:y>0.79962</cdr:y>
    </cdr:from>
    <cdr:to>
      <cdr:x>1</cdr:x>
      <cdr:y>0.87392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30680" y="3776241"/>
          <a:ext cx="1148315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0.59611</cdr:x>
      <cdr:y>0.79737</cdr:y>
    </cdr:from>
    <cdr:to>
      <cdr:x>1</cdr:x>
      <cdr:y>0.86446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52683" y="3765608"/>
          <a:ext cx="1526311" cy="316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15 719,85; 70,95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0.19813</cdr:x>
      <cdr:y>0.60374</cdr:y>
    </cdr:from>
    <cdr:to>
      <cdr:x>0.63986</cdr:x>
      <cdr:y>0.66904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8716" y="2851208"/>
          <a:ext cx="1669311" cy="308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367 </a:t>
          </a:r>
          <a:r>
            <a:rPr lang="ru-RU" dirty="0" smtClean="0"/>
            <a:t>919,12; 98,88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12 месяцев 2021 года,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22.04.2023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fin540@findept.primorsky/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16.12.2021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г.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№57-НПА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2022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2023-2024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годов»  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12 месяцев 2022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налоговых и неналоговых доходов 2021 года (237 520,42 тыс. руб.) составила 82,06%  или 194 902,06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12 месяцев 2020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71811855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4382" y="2694093"/>
            <a:ext cx="3636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101,52%. В сравнении с предыдущим годом поступление увеличилось  на 22 193,62 тыс. руб. или на 12,85%, это связано с выплатой недоимки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КГБУЗ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«Кировская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сумме 19 268,00 тыс. руб., в том числе в 4 квартале 9 232,28 тыс. руб.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в 2021 году составил – 71,6530602%, что на 0,9485% меньше дополнительного норматива  2020г. (72,6016%).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319" y="1269370"/>
            <a:ext cx="779366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19" y="1552591"/>
            <a:ext cx="7132082" cy="1169551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2021 года составило 2 795,12 тыс. руб., при установленном годовом плане 2 794,00 тыс. руб. Выполнение составило 100,04%. По сравнению с предыдущим годом поступление уменьшилось на 7 378,40 тыс. руб. или на 72,53%. Уменьшение связано с отменой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01.01.2021 года.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8528" y="2480501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708" y="2819055"/>
            <a:ext cx="6976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 за 12 месяцев 2021 года составило 1 517,05 тыс. руб. при установленном годовом плане 1 521,00 тыс. руб. выполнение составило 99,74%, в сравнении с предыдущим годом поступление увеличилось на 406,18 тыс. руб. или на 36,56%. 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7" y="2555602"/>
            <a:ext cx="1659276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29655" y="3728678"/>
            <a:ext cx="7846828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00" y="4312366"/>
            <a:ext cx="1256263" cy="116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565" y="4067232"/>
            <a:ext cx="7605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2021 года составило 5 335,96 тыс. руб., при установленном годовом плане 5 000,00 тыс. руб. выполнение составило – 106,72%, в сравнении с предыдущим годом поступление увеличилось на  5 281,73 тыс. руб. или  на 9 739,50 %.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1" y="1438647"/>
            <a:ext cx="1414960" cy="1120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 2021 года акцизов поступило 14 233,57 тыс. руб. при плане 13 960,00 тыс. руб., что соответствует 101,96%, в сравнении с предыдущим годом поступление увеличилось на 856,88 тыс. руб. или на 6,41%.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8" y="5234609"/>
            <a:ext cx="1581839" cy="11703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517" y="4896055"/>
            <a:ext cx="720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Упрощенная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налогообложения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8367" y="5234609"/>
            <a:ext cx="63580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плане 451,00 тыс. руб. исполнение за 4 квартал 2021 года составило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465,40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руб. или 103,19%.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Вместе с тем, по состоянию на 01.01.2022г. имеется задолженность по данному виду доходов в сумме 976,18 тыс. руб., в том числе юр. лица – 707,48 тыс. руб.,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268,70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06073176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2653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200635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2586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894" y="612932"/>
            <a:ext cx="8218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12 месяцев 2020 года поступило 2 653,22 тыс. руб. при установленном годовом плане 2800,00 тыс. руб. выполнение составило 94,76%. В сравнении с предыдущим годом поступление уменьшилось на 205,33 тыс. руб. или на 7,18%. в связи с уменьшением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53927"/>
            <a:ext cx="8679837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за 2021 год по доходам от сдачи в аренду имущества выполнен на 103,22%, план – 2 028,00 тыс. руб., исполнение – 2 093,28 тыс. руб. Перевыполнение связано с оплатой задолженности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12,63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муниципальных районов.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источнику зачисляются суммы возмещения эксплуатационных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На 01.01.2022 поступило 988,19 тыс. руб.,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 года составило 93,49 % при плане 1 057,0 тыс. руб.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план связано с образовавшейся задолженностью в размере 36,82 тыс. руб. 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дохода, платежи поступают в соответствии с заключенными договорами, оплата производится до 10 числа месяца, следующего за квартальным.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53" y="2466753"/>
            <a:ext cx="2093983" cy="172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450000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91082" y="302359"/>
            <a:ext cx="87806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годовом плане 7 862,00 тыс. руб., выполнение плана по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аренде 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8 200,73 тыс. руб. или  104,31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 сельских поселений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план поступления денежных средств выполнен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100,65%. При годовом плане 300,00 тыс. руб. в бюджет района на 01.01.2022 г.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301,96 тыс. руб.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аренда земли городских поселений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годовом плане 5 181,00 тыс. руб. в бюджет района поступило на 01.01.2022 г. -  5 190,36 тыс. руб. или 100,18%.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за земли находящиеся в собственности района: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210,00 тыс. руб. в бюджет района поступило на 01.01.2022 г. – 209,59 тыс. руб. или 99,8%.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 (аренда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МИЗ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01.01.2021 года в соответствии с Законом Приморского края от 14.09.2020 № 884-КЗ «О перераспределении полномочий по предоставлению земельных участков из земель сельскохозяйственного назначения, государственная собственность на которые не разграничена, между органами местного самоуправления муниципальных образований Приморского края и органами государственной власти Приморского края и внесении изменений в отдельные законодательные акты Приморского края» земельные участки с/х назначения, государственная собственность на которые не разграничена были переданы  Министерству земельных и имущественных отношений Приморского края.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поступление на 01.01.2022 года составило 2 498,82 тыс. руб. или 115,10% от годового плана (2 171,00 тыс. руб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12 месяцев  2021 года – 100,23%.  При плане 1 468,00 тыс. руб. поступило в бюджет района 1 471,32 тыс. руб. В сравнении с предыдущим годом поступление увеличилось на 918,92 тыс. руб. или на 166,35%. Данный вид дохода поступает в соответствие с расчетами по утвержденным нормативам.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ЛДЭП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«Примавтодор», ООО «Хозяин», ООО «Скит», ООО «Санаторий Изумрудный», ООО «Восток Продукт».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5899709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397596" y="1634345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560940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9876" y="1952253"/>
            <a:ext cx="8623917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 установленном годовом плане 4 489,00 тыс. руб., выполнение плана по продаже земельных участков составило 1 188,77 тыс. руб. или  26,48%.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 </a:t>
            </a: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городских поселений </a:t>
            </a:r>
            <a:r>
              <a:rPr lang="ru-RU" sz="1400" dirty="0">
                <a:latin typeface="Times New Roman"/>
                <a:ea typeface="Times New Roman"/>
              </a:rPr>
              <a:t>при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годовом </a:t>
            </a:r>
            <a:r>
              <a:rPr lang="ru-RU" sz="1400" dirty="0">
                <a:latin typeface="Times New Roman"/>
                <a:ea typeface="Times New Roman"/>
              </a:rPr>
              <a:t>плане 813,00 тыс. руб. исполнение на 01.01.2022 г. составило – </a:t>
            </a:r>
            <a:r>
              <a:rPr lang="ru-RU" sz="1400" dirty="0" smtClean="0">
                <a:latin typeface="Times New Roman"/>
                <a:ea typeface="Times New Roman"/>
              </a:rPr>
              <a:t>812,04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тыс</a:t>
            </a:r>
            <a:r>
              <a:rPr lang="ru-RU" sz="1400" dirty="0">
                <a:latin typeface="Times New Roman"/>
                <a:ea typeface="Times New Roman"/>
              </a:rPr>
              <a:t>. руб. или 99,88%.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Доходы </a:t>
            </a:r>
            <a:r>
              <a:rPr lang="ru-RU" sz="1400" b="1" i="1" dirty="0">
                <a:latin typeface="Times New Roman"/>
                <a:ea typeface="Times New Roman"/>
              </a:rPr>
              <a:t>от продажи земельных участков сельских поселений </a:t>
            </a:r>
            <a:r>
              <a:rPr lang="ru-RU" sz="1400" dirty="0">
                <a:latin typeface="Times New Roman"/>
                <a:ea typeface="Times New Roman"/>
              </a:rPr>
              <a:t>при плане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0,00 </a:t>
            </a:r>
            <a:r>
              <a:rPr lang="ru-RU" sz="1400" dirty="0">
                <a:latin typeface="Times New Roman"/>
                <a:ea typeface="Times New Roman"/>
              </a:rPr>
              <a:t>тыс. рублей поступило 0,00 тыс. руб.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района. </a:t>
            </a:r>
            <a:r>
              <a:rPr lang="ru-RU" sz="1400" dirty="0">
                <a:latin typeface="Times New Roman"/>
                <a:ea typeface="Times New Roman"/>
              </a:rPr>
              <a:t>При годовом плане 3 676,00 тыс. руб., на 01.01.2022 г. поступило – 376,00,00 тыс. руб. или 10,23%. Невыполнение связано с не востребованностью земельных участков на территории Кировского муниципального района.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57" y="928858"/>
            <a:ext cx="8762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12 месяца 2021 года доходов от реализации муниципального имущества при годовом плане 3 736,00 тыс. руб., поступило 256,86 тыс. руб. или 6,88%.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связано с отсутствием поданных заявок по всем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объявленным.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67" y="2748260"/>
            <a:ext cx="2565274" cy="15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842" y="1380082"/>
            <a:ext cx="47295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12 месяцев 2021 года в бюджет района поступило 1 231,35 тыс. руб., при плане 1 215,00 тыс.  руб. или 101,35 %. В сравнении с прошлым годом поступление средств по штрафам уменьшилось на 1 797,57 тыс. руб.  или на 59,35%.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7" y="860301"/>
            <a:ext cx="3149447" cy="236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0" y="3674622"/>
            <a:ext cx="354054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701" y="4000988"/>
            <a:ext cx="40334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уменьшение произошло по: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штрафам МВД (188) – 971,64 тыс. руб.;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штрафам департамента правоохранительной направленности (785) – 97,71 тыс. руб.;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ФССП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(322) – 64,48 тыс. руб.;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штрафам администрации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(951) – 644,66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03079"/>
              </p:ext>
            </p:extLst>
          </p:nvPr>
        </p:nvGraphicFramePr>
        <p:xfrm>
          <a:off x="510745" y="2136835"/>
          <a:ext cx="8254314" cy="20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56 154,65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53195,27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7 998,28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38279,39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283 037,49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286855,978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20 728,70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21063,392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-2100,000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367 919,12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397294,03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безвозмездных поступлений за 12 месяцев </a:t>
            </a:r>
            <a:r>
              <a:rPr lang="ru-RU" sz="1600" dirty="0" smtClean="0">
                <a:latin typeface="Times New Roman"/>
                <a:ea typeface="Times New Roman"/>
              </a:rPr>
              <a:t>2022 </a:t>
            </a:r>
            <a:r>
              <a:rPr lang="ru-RU" sz="1600" dirty="0">
                <a:latin typeface="Times New Roman"/>
                <a:ea typeface="Times New Roman"/>
              </a:rPr>
              <a:t>года составила  </a:t>
            </a:r>
            <a:r>
              <a:rPr lang="ru-RU" sz="1600" dirty="0" smtClean="0">
                <a:latin typeface="Times New Roman"/>
                <a:ea typeface="Times New Roman"/>
              </a:rPr>
              <a:t>397 294,03 </a:t>
            </a:r>
            <a:r>
              <a:rPr lang="ru-RU" sz="1600" dirty="0">
                <a:latin typeface="Times New Roman"/>
                <a:ea typeface="Times New Roman"/>
              </a:rPr>
              <a:t>тыс. руб. или </a:t>
            </a:r>
            <a:r>
              <a:rPr lang="ru-RU" sz="1600" dirty="0" smtClean="0">
                <a:latin typeface="Times New Roman"/>
                <a:ea typeface="Times New Roman"/>
              </a:rPr>
              <a:t>98,5 </a:t>
            </a:r>
            <a:r>
              <a:rPr lang="ru-RU" sz="1600" dirty="0">
                <a:latin typeface="Times New Roman"/>
                <a:ea typeface="Times New Roman"/>
              </a:rPr>
              <a:t>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707 315,296 тыс</a:t>
            </a:r>
            <a:r>
              <a:rPr lang="ru-RU" sz="1600" dirty="0">
                <a:latin typeface="Times New Roman"/>
                <a:ea typeface="Times New Roman"/>
              </a:rPr>
              <a:t>. руб., доля же безвозмездных поступлений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56,2% </a:t>
            </a:r>
            <a:r>
              <a:rPr lang="ru-RU" sz="1600" dirty="0">
                <a:latin typeface="Times New Roman"/>
                <a:ea typeface="Times New Roman"/>
              </a:rPr>
              <a:t>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086678" y="434767"/>
            <a:ext cx="782872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Основные термины и понятия, используемые при составлении бюджета 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25475" y="953033"/>
            <a:ext cx="8516938" cy="5555717"/>
            <a:chOff x="394" y="1062"/>
            <a:chExt cx="5365" cy="303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93" y="1062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бюджет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57" y="106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91" y="106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144" y="106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145" y="1062"/>
              <a:ext cx="265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форма образования и расходования денежных средств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75" y="1073"/>
              <a:ext cx="19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, предназначенных для финансового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612" y="119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93" y="1312"/>
              <a:ext cx="85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доходы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484" y="131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10" y="131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564" y="131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590" y="1314"/>
              <a:ext cx="39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поступающие в бюджет денежные средства, за исключением средств, являющихся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94" y="1439"/>
              <a:ext cx="23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источниками финансирования дефицита бюджета;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675" y="143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" y="1563"/>
              <a:ext cx="4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расходы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154" y="1563"/>
              <a:ext cx="47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571" y="156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633" y="1565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687" y="156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749" y="1565"/>
              <a:ext cx="34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выплачиваемые из бюджета денежные средства, за исключением средств,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94" y="1690"/>
              <a:ext cx="29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являющихся источниками финансирования дефицита бюджета;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267" y="169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93" y="1814"/>
              <a:ext cx="9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дефицит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543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570" y="1816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623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650" y="1816"/>
              <a:ext cx="23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превышение расходов бюджета над его доходами;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918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93" y="1939"/>
              <a:ext cx="99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профицит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616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642" y="1941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694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721" y="1941"/>
              <a:ext cx="19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превышение доходов бюджета над его ра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693" y="1941"/>
              <a:ext cx="6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сходами;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990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693" y="2064"/>
              <a:ext cx="13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бюджетные ассигнования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005" y="206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106" y="2066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159" y="206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2261" y="2066"/>
              <a:ext cx="28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предельные объемы денежных средств, предусмотренных в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94" y="2191"/>
              <a:ext cx="36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соответствующем финансовом году для исполнения бюджетных обязательств;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949" y="219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693" y="2315"/>
              <a:ext cx="11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муниципальный долг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1737" y="23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765" y="2317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818" y="23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846" y="2317"/>
              <a:ext cx="36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обязательства, возникающие из муниципальных заимствований, гарантий по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394" y="2442"/>
              <a:ext cx="6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427" y="2428"/>
              <a:ext cx="48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обязательствам третьих лиц, другие обязательства в соответствии с видами долговых обязательств,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394" y="2568"/>
              <a:ext cx="23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принятые на себя муниципальным образованием;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2632" y="2568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693" y="2690"/>
              <a:ext cx="144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межбюджетные трансферты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076" y="269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125" y="2692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2178" y="269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228" y="2692"/>
              <a:ext cx="31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средства, предоставляемые одним бюджетом бюджетной системы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394" y="2817"/>
              <a:ext cx="17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Российской Федерации другому </a:t>
              </a:r>
              <a:r>
                <a:rPr lang="ru-RU" altLang="ru-RU" sz="1400" dirty="0" err="1">
                  <a:solidFill>
                    <a:srgbClr val="000000"/>
                  </a:solidFill>
                  <a:latin typeface="Times New Roman" pitchFamily="18" charset="0"/>
                </a:rPr>
                <a:t>бюд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145" y="2817"/>
              <a:ext cx="27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 err="1">
                  <a:solidFill>
                    <a:srgbClr val="000000"/>
                  </a:solidFill>
                  <a:latin typeface="Times New Roman" pitchFamily="18" charset="0"/>
                </a:rPr>
                <a:t>жету</a:t>
              </a:r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 бюджетной системы Российской Федерации;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339" y="28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693" y="2941"/>
              <a:ext cx="132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текущий финансовый год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1974" y="294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022" y="2943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076" y="294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124" y="2943"/>
              <a:ext cx="3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год, в котором осуществляется исполнение бюджета, составление и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394" y="3069"/>
              <a:ext cx="48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рассмотрение проекта бюджета на очередной финансовый год (очередной финансовый год и плановый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394" y="3194"/>
              <a:ext cx="4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период);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778" y="319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600" y="3319"/>
              <a:ext cx="13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 очередной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финансовый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1946" y="3319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 год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001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836" y="3320"/>
              <a:ext cx="2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081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169" y="3308"/>
              <a:ext cx="27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-год, следующий за текущим финансовым годом;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4303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612" y="3442"/>
              <a:ext cx="100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плановый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период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1541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1567" y="344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1621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1647" y="3444"/>
              <a:ext cx="3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два финансовых года, следующие за очередным финансовым годом;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4739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588" y="3559"/>
              <a:ext cx="142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отчетный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финансовый год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1976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2002" y="3569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2055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2082" y="3569"/>
              <a:ext cx="24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год, предшествующий текущему финансовому году;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4454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600" y="3693"/>
              <a:ext cx="121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публичные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слушания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1739" y="369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1766" y="3695"/>
              <a:ext cx="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801" y="369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829" y="3695"/>
              <a:ext cx="10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обсуждение проектов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2898" y="3686"/>
              <a:ext cx="27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муниципальных правовых актов по вопросам местного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394" y="3820"/>
              <a:ext cx="42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значения с участием жителей Кировского муниципального района, проводимые Думой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394" y="3946"/>
              <a:ext cx="40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Кировского муниципального района или главой Кировского муниципального района.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4861" y="394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87769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2022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2022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13792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2022 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93402"/>
              </p:ext>
            </p:extLst>
          </p:nvPr>
        </p:nvGraphicFramePr>
        <p:xfrm>
          <a:off x="410818" y="1227437"/>
          <a:ext cx="8361043" cy="28012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4216"/>
                <a:gridCol w="3104707"/>
                <a:gridCol w="1403497"/>
                <a:gridCol w="1460811"/>
                <a:gridCol w="1101636"/>
                <a:gridCol w="776176"/>
              </a:tblGrid>
              <a:tr h="177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Уточнено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2022г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Исполнено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исполнен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Удел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. вес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56856,644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45987,024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80,9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6,7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45108,574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37875,017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83,9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5,5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6450,822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5792,782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89,8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524420,435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518029,357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98,8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75,1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Культура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23516,636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23325,845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99,2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3,4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33444,876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31192,572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93,3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4,5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5428,282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5400,761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99,5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82,000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81,812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99,8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21688,259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21688,259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3,2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 РАСХОДОВ: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717096,529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689373,428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96,13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54056" y="1074871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059226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821781" y="241808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828000" y="2972059"/>
            <a:ext cx="2458116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7132" y="2972059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8148" y="3001169"/>
            <a:ext cx="2622947" cy="89957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427805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Р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ешением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Думы Кировского муниципального района от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16.12.2021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г. №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57-НПА 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«О районном бюджете на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2022 год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и плановый период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2023-2024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годов»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4530" y="4798831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851" y="4181104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sz="1600" b="1" kern="0" dirty="0" smtClean="0">
                <a:latin typeface="Times New Roman"/>
              </a:rPr>
              <a:t>Из </a:t>
            </a:r>
            <a:r>
              <a:rPr lang="ru-RU" sz="1600" b="1" kern="0" dirty="0">
                <a:latin typeface="Times New Roman"/>
              </a:rPr>
              <a:t>принятых к финансированию на  </a:t>
            </a:r>
            <a:r>
              <a:rPr lang="ru-RU" sz="1600" b="1" kern="0" dirty="0" smtClean="0">
                <a:latin typeface="Times New Roman"/>
              </a:rPr>
              <a:t>2022 </a:t>
            </a:r>
            <a:r>
              <a:rPr lang="ru-RU" sz="1600" b="1" kern="0" dirty="0">
                <a:latin typeface="Times New Roman"/>
              </a:rPr>
              <a:t>год </a:t>
            </a:r>
            <a:r>
              <a:rPr lang="ru-RU" sz="1600" b="1" kern="0" dirty="0" smtClean="0">
                <a:latin typeface="Times New Roman"/>
              </a:rPr>
              <a:t>14-ти </a:t>
            </a:r>
            <a:r>
              <a:rPr lang="ru-RU" sz="1600" b="1" kern="0" dirty="0">
                <a:latin typeface="Times New Roman"/>
              </a:rPr>
              <a:t>муниципальных программ на сумму </a:t>
            </a:r>
            <a:r>
              <a:rPr lang="ru-RU" sz="1600" b="1" kern="0" dirty="0" smtClean="0">
                <a:latin typeface="Times New Roman"/>
              </a:rPr>
              <a:t> 646543,718 тыс</a:t>
            </a:r>
            <a:r>
              <a:rPr lang="ru-RU" sz="1600" b="1" kern="0" dirty="0">
                <a:latin typeface="Times New Roman"/>
              </a:rPr>
              <a:t>. руб., расходы за </a:t>
            </a:r>
            <a:r>
              <a:rPr lang="ru-RU" sz="1600" b="1" kern="0" dirty="0" smtClean="0">
                <a:latin typeface="Times New Roman"/>
              </a:rPr>
              <a:t>2022 </a:t>
            </a:r>
            <a:r>
              <a:rPr lang="ru-RU" sz="1600" b="1" kern="0" dirty="0"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latin typeface="Times New Roman"/>
              </a:rPr>
              <a:t>14-ти </a:t>
            </a:r>
            <a:r>
              <a:rPr lang="ru-RU" sz="1600" b="1" kern="0" dirty="0"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latin typeface="Times New Roman"/>
              </a:rPr>
              <a:t> 630698,411 тыс</a:t>
            </a:r>
            <a:r>
              <a:rPr lang="ru-RU" sz="1600" b="1" kern="0" dirty="0">
                <a:latin typeface="Times New Roman"/>
              </a:rPr>
              <a:t>. руб., что составило </a:t>
            </a:r>
            <a:r>
              <a:rPr lang="ru-RU" sz="1600" b="1" kern="0" dirty="0" smtClean="0">
                <a:latin typeface="Times New Roman"/>
              </a:rPr>
              <a:t>97,6% </a:t>
            </a:r>
            <a:r>
              <a:rPr lang="ru-RU" sz="1600" b="1" kern="0" dirty="0">
                <a:latin typeface="Times New Roman"/>
              </a:rPr>
              <a:t>от годовых </a:t>
            </a:r>
            <a:r>
              <a:rPr lang="ru-RU" sz="1600" b="1" kern="0" dirty="0" smtClean="0">
                <a:latin typeface="Times New Roman"/>
              </a:rPr>
              <a:t>назначений.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409" y="119270"/>
            <a:ext cx="7947991" cy="564471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2022 год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34012"/>
              </p:ext>
            </p:extLst>
          </p:nvPr>
        </p:nvGraphicFramePr>
        <p:xfrm>
          <a:off x="155643" y="419373"/>
          <a:ext cx="8654555" cy="6169683"/>
        </p:xfrm>
        <a:graphic>
          <a:graphicData uri="http://schemas.openxmlformats.org/drawingml/2006/table">
            <a:tbl>
              <a:tblPr firstRow="1" firstCol="1" bandRow="1"/>
              <a:tblGrid>
                <a:gridCol w="4343664"/>
                <a:gridCol w="686178"/>
                <a:gridCol w="897919"/>
                <a:gridCol w="1077883"/>
                <a:gridCol w="1011150"/>
                <a:gridCol w="637761"/>
              </a:tblGrid>
              <a:tr h="37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</a:rPr>
                        <a:t>Ведомст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-во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на 2022 год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Исполнено за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2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022г.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в Кировском муниципальном районе на 2018-2022 гг.»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0100000000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506117,101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497708,794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98,34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0200000000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891,050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891,002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99,99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0300000000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889,700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888,420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99,86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0400000000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5428,282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5400,761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99,49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в Кировском муниципальном районе на 2021-2027 годы»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050000000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35,510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88,77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"Сохранение и развитие культуры в Кировском муниципальном районе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0600000000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40117,506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39921,003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99,51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программа «Развитие малого и среднего предпринимательства в Кировском муниципальном районе на 2018-2022 годы»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0900000000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13,12042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13,12042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43947,234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36773,228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83,68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</a:t>
                      </a:r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1100000000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560,000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559,940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99,99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</a:t>
                      </a:r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2022-2024 </a:t>
                      </a:r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21770,259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21770,071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99,99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программа "Противодействия коррупции в администрации Кировского муниципального района на 2021-2022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15,000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15,000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1" i="0" u="none" strike="noStrike" dirty="0" err="1" smtClean="0">
                          <a:effectLst/>
                          <a:latin typeface="Times New Roman"/>
                        </a:rPr>
                        <a:t>униципальная</a:t>
                      </a:r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 программа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</a:p>
                    <a:p>
                      <a:pPr algn="l" fontAlgn="ctr"/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1500000000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26709,465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26676,562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99,88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здоровья" на 2021-2024 годы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1600000000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программа "Поддержка социально ориентированных некоммерческих организаций Кировского муниципального района на 2022-2024 годы"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1700000000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Всего программные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646543,718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630698,411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97,55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260595" y="4202449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40947"/>
              </p:ext>
            </p:extLst>
          </p:nvPr>
        </p:nvGraphicFramePr>
        <p:xfrm>
          <a:off x="1869989" y="1183848"/>
          <a:ext cx="6923137" cy="12085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255504"/>
              </a:tblGrid>
              <a:tr h="219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01.01.2022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01.01.202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8834,31676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7487,45341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Бюджетный кредит «министерство финансов Приморского края», 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8834,31676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7487,45341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3143980"/>
          </a:xfrm>
        </p:spPr>
        <p:txBody>
          <a:bodyPr/>
          <a:lstStyle/>
          <a:p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/>
              <a:t>Расходы  на </a:t>
            </a:r>
            <a:r>
              <a:rPr lang="ru-RU" sz="1200" dirty="0" smtClean="0"/>
              <a:t>2022 </a:t>
            </a:r>
            <a:r>
              <a:rPr lang="ru-RU" sz="1200" dirty="0"/>
              <a:t>год по  данному разделу утверждены в сумме </a:t>
            </a:r>
            <a:r>
              <a:rPr lang="ru-RU" sz="1200" dirty="0" smtClean="0"/>
              <a:t>21688,25924  </a:t>
            </a:r>
            <a:r>
              <a:rPr lang="ru-RU" sz="1200" dirty="0"/>
              <a:t>тыс. руб., в том числе за счет средств краевого бюджета в сумме </a:t>
            </a:r>
            <a:r>
              <a:rPr lang="ru-RU" sz="1200" dirty="0" smtClean="0"/>
              <a:t>12149,312тыс</a:t>
            </a:r>
            <a:r>
              <a:rPr lang="ru-RU" sz="1200" dirty="0"/>
              <a:t>. руб., за счет средств местного бюджета в сумме </a:t>
            </a:r>
            <a:r>
              <a:rPr lang="ru-RU" sz="1200" dirty="0" smtClean="0"/>
              <a:t>9538,94724 </a:t>
            </a:r>
            <a:r>
              <a:rPr lang="ru-RU" sz="1200" dirty="0"/>
              <a:t>тыс. руб.</a:t>
            </a:r>
          </a:p>
          <a:p>
            <a:r>
              <a:rPr lang="ru-RU" sz="1200" dirty="0"/>
              <a:t> За  </a:t>
            </a:r>
            <a:r>
              <a:rPr lang="ru-RU" sz="1200" dirty="0" smtClean="0"/>
              <a:t>2022 </a:t>
            </a:r>
            <a:r>
              <a:rPr lang="ru-RU" sz="1200" dirty="0"/>
              <a:t>год исполнение утвержденных бюджетных назначений составило </a:t>
            </a:r>
            <a:r>
              <a:rPr lang="ru-RU" sz="1200" dirty="0" smtClean="0"/>
              <a:t>21688,25924тыс</a:t>
            </a:r>
            <a:r>
              <a:rPr lang="ru-RU" sz="1200" dirty="0"/>
              <a:t>. руб. или 100,0</a:t>
            </a:r>
            <a:r>
              <a:rPr lang="ru-RU" sz="1200" dirty="0" smtClean="0"/>
              <a:t>%.</a:t>
            </a:r>
            <a:endParaRPr lang="ru-RU" sz="1200" dirty="0"/>
          </a:p>
          <a:p>
            <a:r>
              <a:rPr lang="ru-RU" sz="1200" dirty="0"/>
              <a:t>На основании Закона Приморского края от 21.12.2021 № 31-КЗ «О краевом бюджете на 2022 год и плановый период 2023 и 2024 годы», дотация на выравнивание уровня бюджетной обеспеченности городским и сельским выделена в сумме 11100,912 тыс. руб. перечислено поселениям Кировского муниципального района в сумме 1100,912 тыс. руб. .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28621"/>
              </p:ext>
            </p:extLst>
          </p:nvPr>
        </p:nvGraphicFramePr>
        <p:xfrm>
          <a:off x="828001" y="3268496"/>
          <a:ext cx="7800433" cy="2128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1051"/>
                <a:gridCol w="1627135"/>
                <a:gridCol w="2832247"/>
              </a:tblGrid>
              <a:tr h="472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01.10.2022г.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65,232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65,232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</a:t>
                      </a: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50,132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50,132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</a:t>
                      </a: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264,090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264,090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2238,030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2238,030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3087,160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3087,160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710,720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710,720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6415,364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6415,364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01.01.2023г.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04809"/>
              </p:ext>
            </p:extLst>
          </p:nvPr>
        </p:nvGraphicFramePr>
        <p:xfrm>
          <a:off x="922638" y="1490508"/>
          <a:ext cx="7702379" cy="2032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26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Утверждено </a:t>
                      </a:r>
                    </a:p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2022г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01.01.2023г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7034,788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7034,788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2736,724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2736,724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36,55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36,55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437,750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437,750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745,450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745,450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109,650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109,650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11100,912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11100,912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271464"/>
              </p:ext>
            </p:extLst>
          </p:nvPr>
        </p:nvGraphicFramePr>
        <p:xfrm>
          <a:off x="805811" y="1204737"/>
          <a:ext cx="7995221" cy="11291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8109"/>
                <a:gridCol w="2167778"/>
                <a:gridCol w="2379334"/>
              </a:tblGrid>
              <a:tr h="2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2022г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01.01.2023г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610,000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610,000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1130,000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1130,000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2190,000</a:t>
                      </a:r>
                      <a:endParaRPr lang="ru-RU" sz="1200">
                        <a:solidFill>
                          <a:srgbClr val="17375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2190,00</a:t>
                      </a:r>
                      <a:endParaRPr lang="ru-RU" sz="1200" dirty="0">
                        <a:solidFill>
                          <a:srgbClr val="17375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4000" y="2560189"/>
            <a:ext cx="8504713" cy="7386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(проведение выборов)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78840"/>
              </p:ext>
            </p:extLst>
          </p:nvPr>
        </p:nvGraphicFramePr>
        <p:xfrm>
          <a:off x="689113" y="3511825"/>
          <a:ext cx="7980002" cy="437323"/>
        </p:xfrm>
        <a:graphic>
          <a:graphicData uri="http://schemas.openxmlformats.org/drawingml/2006/table">
            <a:tbl>
              <a:tblPr firstRow="1" firstCol="1" bandRow="1"/>
              <a:tblGrid>
                <a:gridCol w="3564854"/>
                <a:gridCol w="2357858"/>
                <a:gridCol w="2057290"/>
              </a:tblGrid>
              <a:tr h="223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01.01.2022г.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170,000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170,00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01832"/>
              </p:ext>
            </p:extLst>
          </p:nvPr>
        </p:nvGraphicFramePr>
        <p:xfrm>
          <a:off x="740268" y="5208104"/>
          <a:ext cx="7852174" cy="1156434"/>
        </p:xfrm>
        <a:graphic>
          <a:graphicData uri="http://schemas.openxmlformats.org/drawingml/2006/table">
            <a:tbl>
              <a:tblPr firstRow="1" firstCol="1" bandRow="1"/>
              <a:tblGrid>
                <a:gridCol w="3443412"/>
                <a:gridCol w="2080135"/>
                <a:gridCol w="2328627"/>
              </a:tblGrid>
              <a:tr h="24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01.01.2022г.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907,500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907,500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123,100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123,100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288,500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288,500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1 395,200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1 395,200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1677" y="4159861"/>
            <a:ext cx="8269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Иные межбюджетные трансферты общего характера (в целях компенсации дополнительных расходов бюджетов городских и сельских поселений в связи с увеличением прогнозных значений среднемесячного дохода от трудовой деятельности работников муниципальных учреждений культуры в Приморском крае на 2021год)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09" y="226598"/>
            <a:ext cx="8458200" cy="88741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17375E"/>
                </a:solidFill>
              </a:rPr>
              <a:t>Контактная информация </a:t>
            </a:r>
            <a:endParaRPr lang="ru-RU" sz="2000" b="0" dirty="0">
              <a:solidFill>
                <a:srgbClr val="17375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000" b="1" dirty="0"/>
              <a:t>ФИНАНСОВОЕ УПРАВЛЕНИЕ АДМИНИСТРАЦИИ КИРОВСКОГО МУНИЦИПАЛЬНОГО РАЙОНА</a:t>
            </a:r>
            <a:endParaRPr lang="ru-RU" sz="1000" dirty="0"/>
          </a:p>
          <a:p>
            <a:r>
              <a:rPr lang="ru-RU" b="1" dirty="0"/>
              <a:t> </a:t>
            </a:r>
            <a:r>
              <a:rPr lang="ru-RU" sz="1400" b="1" u="sng" dirty="0" smtClean="0"/>
              <a:t>Структура </a:t>
            </a:r>
            <a:r>
              <a:rPr lang="ru-RU" sz="1400" b="1" u="sng" dirty="0"/>
              <a:t>управления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b="1" dirty="0" smtClean="0"/>
              <a:t>Начальник </a:t>
            </a:r>
            <a:r>
              <a:rPr lang="ru-RU" sz="1400" b="1" dirty="0"/>
              <a:t>управления: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dirty="0" smtClean="0"/>
              <a:t>Игнатова </a:t>
            </a:r>
            <a:r>
              <a:rPr lang="ru-RU" sz="1400" dirty="0"/>
              <a:t>Юлия Николаевна т. 8(42354) 23-2-38</a:t>
            </a:r>
          </a:p>
          <a:p>
            <a:r>
              <a:rPr lang="ru-RU" sz="1400" b="1" dirty="0" smtClean="0"/>
              <a:t>Отделы </a:t>
            </a:r>
            <a:r>
              <a:rPr lang="ru-RU" sz="1400" b="1" dirty="0"/>
              <a:t>управления:</a:t>
            </a:r>
            <a:endParaRPr lang="ru-RU" sz="1400" dirty="0"/>
          </a:p>
          <a:p>
            <a:r>
              <a:rPr lang="ru-RU" sz="1400" b="1" dirty="0" smtClean="0"/>
              <a:t>Отдел </a:t>
            </a:r>
            <a:r>
              <a:rPr lang="ru-RU" sz="1400" b="1" dirty="0"/>
              <a:t>по формированию и исполнению бюджета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dirty="0" smtClean="0"/>
              <a:t>Заместитель </a:t>
            </a:r>
            <a:r>
              <a:rPr lang="ru-RU" sz="1400" dirty="0"/>
              <a:t>начальника управления - начальник отдела:    </a:t>
            </a:r>
            <a:br>
              <a:rPr lang="ru-RU" sz="1400" dirty="0"/>
            </a:br>
            <a:r>
              <a:rPr lang="ru-RU" sz="1400" dirty="0"/>
              <a:t>             Ситник Марина Владимировна т. 8(42354) 22-8-48</a:t>
            </a:r>
          </a:p>
          <a:p>
            <a:r>
              <a:rPr lang="ru-RU" sz="1400" b="1" dirty="0"/>
              <a:t>Отдел учета, отчетности и контроля</a:t>
            </a:r>
            <a:endParaRPr lang="ru-RU" sz="1400" dirty="0"/>
          </a:p>
          <a:p>
            <a:r>
              <a:rPr lang="ru-RU" sz="1400" b="1" dirty="0"/>
              <a:t>Начальник отдела – главный бухгалтер: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        Токарь Наталья Владимировна т. 8(42354)  </a:t>
            </a:r>
            <a:r>
              <a:rPr lang="ru-RU" sz="1400" dirty="0" smtClean="0"/>
              <a:t>22-1-89</a:t>
            </a:r>
          </a:p>
          <a:p>
            <a:r>
              <a:rPr lang="ru-RU" sz="1400" b="1" dirty="0" smtClean="0"/>
              <a:t>Адрес </a:t>
            </a:r>
            <a:r>
              <a:rPr lang="ru-RU" sz="1400" b="1" dirty="0"/>
              <a:t>(место нахождения): </a:t>
            </a:r>
            <a:r>
              <a:rPr lang="ru-RU" sz="1400" dirty="0"/>
              <a:t>692091 Приморский край, Кировский район, </a:t>
            </a:r>
            <a:r>
              <a:rPr lang="ru-RU" sz="1400" dirty="0" err="1"/>
              <a:t>пгт</a:t>
            </a:r>
            <a:r>
              <a:rPr lang="ru-RU" sz="1400" dirty="0"/>
              <a:t>. Кировский, ул. Советская, 57</a:t>
            </a:r>
          </a:p>
          <a:p>
            <a:r>
              <a:rPr lang="ru-RU" sz="1400" b="1" dirty="0" smtClean="0"/>
              <a:t>Е-</a:t>
            </a:r>
            <a:r>
              <a:rPr lang="ru-RU" sz="1400" b="1" dirty="0" err="1" smtClean="0"/>
              <a:t>mail</a:t>
            </a:r>
            <a:r>
              <a:rPr lang="ru-RU" sz="1400" b="1" dirty="0"/>
              <a:t>: </a:t>
            </a:r>
            <a:r>
              <a:rPr lang="ru-RU" sz="1400" dirty="0">
                <a:hlinkClick r:id="rId2"/>
              </a:rPr>
              <a:t>fin540@findept.primorsky.ru</a:t>
            </a:r>
            <a:endParaRPr lang="ru-RU" sz="1400" dirty="0"/>
          </a:p>
          <a:p>
            <a:r>
              <a:rPr lang="ru-RU" sz="1400" dirty="0"/>
              <a:t>График работы </a:t>
            </a:r>
            <a:r>
              <a:rPr lang="ru-RU" sz="1400" dirty="0" err="1"/>
              <a:t>Пн</a:t>
            </a:r>
            <a:r>
              <a:rPr lang="ru-RU" sz="1400" dirty="0"/>
              <a:t> - </a:t>
            </a:r>
            <a:r>
              <a:rPr lang="ru-RU" sz="1400" dirty="0" err="1"/>
              <a:t>Пт</a:t>
            </a:r>
            <a:r>
              <a:rPr lang="ru-RU" sz="1400" dirty="0"/>
              <a:t> </a:t>
            </a:r>
            <a:r>
              <a:rPr lang="ru-RU" sz="1400" dirty="0" smtClean="0"/>
              <a:t>8.00 </a:t>
            </a:r>
            <a:r>
              <a:rPr lang="ru-RU" sz="1400" dirty="0"/>
              <a:t>– </a:t>
            </a:r>
            <a:r>
              <a:rPr lang="ru-RU" sz="1400" dirty="0" smtClean="0"/>
              <a:t>17.00 </a:t>
            </a:r>
            <a:r>
              <a:rPr lang="ru-RU" sz="1400" dirty="0"/>
              <a:t>(перерыв 13.00 – 14.00) </a:t>
            </a:r>
            <a:endParaRPr lang="ru-RU" sz="1400" dirty="0" smtClean="0"/>
          </a:p>
          <a:p>
            <a:r>
              <a:rPr lang="ru-RU" sz="1400" dirty="0" smtClean="0"/>
              <a:t>Уважаемые посетители!</a:t>
            </a:r>
            <a:r>
              <a:rPr lang="ru-RU" dirty="0" smtClean="0"/>
              <a:t> </a:t>
            </a:r>
          </a:p>
          <a:p>
            <a:r>
              <a:rPr lang="ru-RU" sz="1400" b="1" i="1" dirty="0" smtClean="0"/>
              <a:t>Вы </a:t>
            </a:r>
            <a:r>
              <a:rPr lang="ru-RU" sz="1400" b="1" i="1" dirty="0"/>
              <a:t>можете принять участие в обсуждении проекта об исполнении бюджета </a:t>
            </a:r>
            <a:r>
              <a:rPr lang="ru-RU" sz="1400" b="1" i="1" dirty="0" smtClean="0"/>
              <a:t>Кировского муниципального района на </a:t>
            </a:r>
            <a:r>
              <a:rPr lang="ru-RU" sz="1400" b="1" i="1" dirty="0"/>
              <a:t>официальном сайте </a:t>
            </a:r>
            <a:r>
              <a:rPr lang="ru-RU" sz="1400" b="1" i="1" dirty="0" smtClean="0"/>
              <a:t>Кировского муниципального района по </a:t>
            </a:r>
            <a:r>
              <a:rPr lang="ru-RU" sz="1400" b="1" i="1" dirty="0"/>
              <a:t>адресу: http</a:t>
            </a:r>
            <a:r>
              <a:rPr lang="ru-RU" sz="1400" b="1" i="1" dirty="0" smtClean="0"/>
              <a:t>://</a:t>
            </a:r>
            <a:r>
              <a:rPr lang="en-US" sz="1400" b="1" i="1" dirty="0"/>
              <a:t>https://</a:t>
            </a:r>
            <a:r>
              <a:rPr lang="en-US" sz="1400" b="1" i="1" dirty="0" smtClean="0"/>
              <a:t>kirovsky-mr.ru</a:t>
            </a:r>
            <a:r>
              <a:rPr lang="ru-RU" sz="1400" b="1" i="1" dirty="0" smtClean="0"/>
              <a:t> </a:t>
            </a:r>
            <a:r>
              <a:rPr lang="ru-RU" sz="1400" b="1" i="1" dirty="0"/>
              <a:t>в разделе «Публичные слушания»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1351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3962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Административное деление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0817" y="642106"/>
            <a:ext cx="8521148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Характеристика Кировского муниципального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Кировский муниципальный район (рисунок 3) расположен в 322 км от Владивостока по автодороге, которая связана с магистралью Хабаровск – Владивосток. Кировский район располагается в центральной части Приморского края. Район находится на берегу реки Уссури. Он граничит на юге со Спасским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Яковлевским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районами, на востоке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Чугуевским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, на севере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Дальнереченским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и Лесозаводским, на западе с КНР.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Рис.1Расположение Кировского муниципального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На западной части района плоская заболоченная равнина, над которой местами возвышаются изолированные мелкосопочные массивы. Самая низкая точка района находится на северо-западе, на урезе р.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Сунгача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и составляет 64 м. Центральную часть района пересекает р. Уссури. Также, в центральную часть заходит среднегорный хр. Синий с высшей точкой района является пик г. Золотая и составляет 945,6 м. В восточной части располагаются отроги Сихотэ-Алиня (хр. Холодный, Горбатый и др.) с высотами до 873,6 м (г. Круглая Сопка).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Район, несмотря на сравнительно благоприятные климатические условия, населён неравномерно. Леса занимают половину территории района. </a:t>
            </a:r>
          </a:p>
        </p:txBody>
      </p:sp>
      <p:pic>
        <p:nvPicPr>
          <p:cNvPr id="1026" name="Picture 2" descr="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2054087"/>
            <a:ext cx="3154017" cy="22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3658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0" dirty="0">
                <a:solidFill>
                  <a:srgbClr val="333333"/>
                </a:solidFill>
                <a:latin typeface="Helvetica Neue"/>
                <a:ea typeface="+mn-ea"/>
              </a:rPr>
              <a:t>Административное устройство Кировского района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542124"/>
              </p:ext>
            </p:extLst>
          </p:nvPr>
        </p:nvGraphicFramePr>
        <p:xfrm>
          <a:off x="384313" y="1881806"/>
          <a:ext cx="8229599" cy="2366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8915"/>
                <a:gridCol w="2255342"/>
                <a:gridCol w="2255342"/>
              </a:tblGrid>
              <a:tr h="338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Поселение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Административный центр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Количество населенных пунктов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Кировское городское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пгт</a:t>
                      </a:r>
                      <a:r>
                        <a:rPr lang="ru-RU" sz="1100" u="none" strike="noStrike" dirty="0">
                          <a:effectLst/>
                        </a:rPr>
                        <a:t> Кировский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Горноключевское городское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пгт Горные ключи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Горненское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поселок Горный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Крыловское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село Крыловка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Руновское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село Руновка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Хвищанское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село Хвищанка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314" y="1391598"/>
            <a:ext cx="833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В Кировском районе 27 населенных пунктов: 2 городских и 4 сельских поселений (таблица </a:t>
            </a:r>
            <a:r>
              <a:rPr lang="ru-RU" sz="1400" dirty="0" smtClean="0">
                <a:solidFill>
                  <a:srgbClr val="333333"/>
                </a:solidFill>
                <a:latin typeface="Helvetica Neue"/>
                <a:cs typeface="Arial" pitchFamily="34" charset="0"/>
              </a:rPr>
              <a:t>1).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71677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17375E"/>
                </a:solidFill>
              </a:rPr>
              <a:t>Итоги социально экономического развития за 2021год</a:t>
            </a:r>
            <a:endParaRPr lang="ru-RU" sz="1800" i="1" dirty="0">
              <a:solidFill>
                <a:srgbClr val="17375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728870"/>
            <a:ext cx="8610600" cy="5910469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sz="1200" b="1" dirty="0"/>
              <a:t>Демография</a:t>
            </a:r>
            <a:endParaRPr lang="ru-RU" sz="1200" dirty="0"/>
          </a:p>
          <a:p>
            <a:r>
              <a:rPr lang="ru-RU" sz="1200" dirty="0"/>
              <a:t> </a:t>
            </a:r>
            <a:r>
              <a:rPr lang="ru-RU" sz="1200" dirty="0" smtClean="0"/>
              <a:t>В </a:t>
            </a:r>
            <a:r>
              <a:rPr lang="ru-RU" sz="1200" dirty="0"/>
              <a:t>Кировском районе на 1 января </a:t>
            </a:r>
            <a:r>
              <a:rPr lang="ru-RU" sz="1200" dirty="0" smtClean="0"/>
              <a:t>2023 </a:t>
            </a:r>
            <a:r>
              <a:rPr lang="ru-RU" sz="1200" dirty="0"/>
              <a:t>года проживало </a:t>
            </a:r>
            <a:r>
              <a:rPr lang="ru-RU" sz="1200" dirty="0" smtClean="0"/>
              <a:t>17179 </a:t>
            </a:r>
            <a:r>
              <a:rPr lang="ru-RU" sz="1200" dirty="0"/>
              <a:t>человек (по оценке </a:t>
            </a:r>
            <a:r>
              <a:rPr lang="ru-RU" sz="1200" dirty="0" err="1"/>
              <a:t>Приморскстата</a:t>
            </a:r>
            <a:r>
              <a:rPr lang="ru-RU" sz="1200" dirty="0"/>
              <a:t>). </a:t>
            </a:r>
          </a:p>
          <a:p>
            <a:pPr hangingPunct="0"/>
            <a:r>
              <a:rPr lang="ru-RU" sz="1200" dirty="0"/>
              <a:t>За </a:t>
            </a:r>
            <a:r>
              <a:rPr lang="ru-RU" sz="1200" dirty="0" smtClean="0"/>
              <a:t>2022 </a:t>
            </a:r>
            <a:r>
              <a:rPr lang="ru-RU" sz="1200" dirty="0"/>
              <a:t>год наблюдается снижение численности населения района на </a:t>
            </a:r>
            <a:r>
              <a:rPr lang="ru-RU" sz="1200" dirty="0" smtClean="0"/>
              <a:t>272 человека. </a:t>
            </a:r>
          </a:p>
          <a:p>
            <a:pPr hangingPunct="0"/>
            <a:r>
              <a:rPr lang="ru-RU" sz="1200" dirty="0" smtClean="0"/>
              <a:t>Снижение </a:t>
            </a:r>
            <a:r>
              <a:rPr lang="ru-RU" sz="1200" dirty="0"/>
              <a:t>произошло за счет миграционного оттока, который составил </a:t>
            </a:r>
            <a:r>
              <a:rPr lang="ru-RU" sz="1200" dirty="0" smtClean="0"/>
              <a:t>267 </a:t>
            </a:r>
            <a:r>
              <a:rPr lang="ru-RU" sz="1200" dirty="0"/>
              <a:t>человек (по данным статистики на 01.12.2021г.), число прибывших граждан составило </a:t>
            </a:r>
            <a:r>
              <a:rPr lang="ru-RU" sz="1200" dirty="0" smtClean="0"/>
              <a:t>668 </a:t>
            </a:r>
            <a:r>
              <a:rPr lang="ru-RU" sz="1200" dirty="0"/>
              <a:t>(на </a:t>
            </a:r>
            <a:r>
              <a:rPr lang="ru-RU" sz="1200" dirty="0" smtClean="0"/>
              <a:t>54 </a:t>
            </a:r>
            <a:r>
              <a:rPr lang="ru-RU" sz="1200" dirty="0"/>
              <a:t>меньше, чем за аналогичный период прошлого </a:t>
            </a:r>
            <a:r>
              <a:rPr lang="ru-RU" sz="1200" dirty="0" smtClean="0"/>
              <a:t>года (2021г -722 чел.), </a:t>
            </a:r>
            <a:r>
              <a:rPr lang="ru-RU" sz="1200" dirty="0"/>
              <a:t>число выбывших граждан составило </a:t>
            </a:r>
            <a:r>
              <a:rPr lang="ru-RU" sz="1200" dirty="0" smtClean="0"/>
              <a:t>935 </a:t>
            </a:r>
            <a:r>
              <a:rPr lang="ru-RU" sz="1200" dirty="0"/>
              <a:t>(на </a:t>
            </a:r>
            <a:r>
              <a:rPr lang="ru-RU" sz="1200" dirty="0" smtClean="0"/>
              <a:t>27 </a:t>
            </a:r>
            <a:r>
              <a:rPr lang="ru-RU" sz="1200" dirty="0"/>
              <a:t>меньше, чем в </a:t>
            </a:r>
            <a:r>
              <a:rPr lang="ru-RU" sz="1200" dirty="0" smtClean="0"/>
              <a:t>2021 </a:t>
            </a:r>
            <a:r>
              <a:rPr lang="ru-RU" sz="1200" dirty="0"/>
              <a:t>году – </a:t>
            </a:r>
            <a:r>
              <a:rPr lang="ru-RU" sz="1200" dirty="0" smtClean="0"/>
              <a:t>962чел</a:t>
            </a:r>
            <a:r>
              <a:rPr lang="ru-RU" sz="1200" dirty="0"/>
              <a:t>.). </a:t>
            </a:r>
          </a:p>
          <a:p>
            <a:pPr hangingPunct="0"/>
            <a:r>
              <a:rPr lang="ru-RU" sz="1200" dirty="0"/>
              <a:t>Также в отчетном периоде наблюдается значительная естественная убыль населения на </a:t>
            </a:r>
            <a:r>
              <a:rPr lang="ru-RU" sz="1200" dirty="0" smtClean="0"/>
              <a:t>136 </a:t>
            </a:r>
            <a:r>
              <a:rPr lang="ru-RU" sz="1200" dirty="0"/>
              <a:t>человек, родилось </a:t>
            </a:r>
            <a:r>
              <a:rPr lang="ru-RU" sz="1200" dirty="0" smtClean="0"/>
              <a:t>195 детей </a:t>
            </a:r>
            <a:r>
              <a:rPr lang="ru-RU" sz="1200" dirty="0"/>
              <a:t>(на </a:t>
            </a:r>
            <a:r>
              <a:rPr lang="ru-RU" sz="1200" dirty="0" smtClean="0"/>
              <a:t>23 </a:t>
            </a:r>
            <a:r>
              <a:rPr lang="ru-RU" sz="1200" dirty="0"/>
              <a:t>ребенка больше, чем </a:t>
            </a:r>
            <a:r>
              <a:rPr lang="ru-RU" sz="1200" dirty="0" smtClean="0"/>
              <a:t>в 2021 г – 172 ребенка, в 2020 </a:t>
            </a:r>
            <a:r>
              <a:rPr lang="ru-RU" sz="1200" dirty="0"/>
              <a:t>году – 177 ребенка), а умерли </a:t>
            </a:r>
            <a:r>
              <a:rPr lang="ru-RU" sz="1200" dirty="0" smtClean="0"/>
              <a:t>331 </a:t>
            </a:r>
            <a:r>
              <a:rPr lang="ru-RU" sz="1200" dirty="0"/>
              <a:t>человек (на </a:t>
            </a:r>
            <a:r>
              <a:rPr lang="ru-RU" sz="1200" dirty="0" smtClean="0"/>
              <a:t>109 </a:t>
            </a:r>
            <a:r>
              <a:rPr lang="ru-RU" sz="1200" dirty="0"/>
              <a:t>человек </a:t>
            </a:r>
            <a:r>
              <a:rPr lang="ru-RU" sz="1200" dirty="0" smtClean="0"/>
              <a:t>меньше, </a:t>
            </a:r>
            <a:r>
              <a:rPr lang="ru-RU" sz="1200" dirty="0"/>
              <a:t>чем в </a:t>
            </a:r>
            <a:r>
              <a:rPr lang="ru-RU" sz="1200" dirty="0" smtClean="0"/>
              <a:t> 2021 г – 440 человек, в 2020 </a:t>
            </a:r>
            <a:r>
              <a:rPr lang="ru-RU" sz="1200" dirty="0"/>
              <a:t>году - 344 человек). </a:t>
            </a:r>
          </a:p>
          <a:p>
            <a:r>
              <a:rPr lang="ru-RU" sz="1200" b="1" dirty="0" smtClean="0"/>
              <a:t> Уровень </a:t>
            </a:r>
            <a:r>
              <a:rPr lang="ru-RU" sz="1200" b="1" dirty="0"/>
              <a:t>жизни населения</a:t>
            </a:r>
            <a:endParaRPr lang="ru-RU" sz="1200" dirty="0"/>
          </a:p>
          <a:p>
            <a:r>
              <a:rPr lang="ru-RU" sz="1200" b="1" dirty="0"/>
              <a:t> </a:t>
            </a:r>
            <a:r>
              <a:rPr lang="ru-RU" sz="1200" dirty="0" smtClean="0"/>
              <a:t>Средняя </a:t>
            </a:r>
            <a:r>
              <a:rPr lang="ru-RU" sz="1200" dirty="0"/>
              <a:t>заработная плата по муниципальному району по средним организациям без субъектов малого и среднего предпринимательства за период </a:t>
            </a:r>
            <a:r>
              <a:rPr lang="ru-RU" sz="1200" dirty="0" smtClean="0"/>
              <a:t>2022 </a:t>
            </a:r>
            <a:r>
              <a:rPr lang="ru-RU" sz="1200" dirty="0"/>
              <a:t>год составила </a:t>
            </a:r>
            <a:r>
              <a:rPr lang="ru-RU" sz="1200" dirty="0" smtClean="0"/>
              <a:t>45549,5рублей</a:t>
            </a:r>
            <a:r>
              <a:rPr lang="ru-RU" sz="1200" dirty="0"/>
              <a:t>.</a:t>
            </a:r>
          </a:p>
          <a:p>
            <a:pPr hangingPunct="0"/>
            <a:r>
              <a:rPr lang="ru-RU" sz="1200" dirty="0"/>
              <a:t>За </a:t>
            </a:r>
            <a:r>
              <a:rPr lang="ru-RU" sz="1200" dirty="0" smtClean="0"/>
              <a:t>2022 </a:t>
            </a:r>
            <a:r>
              <a:rPr lang="ru-RU" sz="1200" dirty="0"/>
              <a:t>год  численность пенсионеров всех категорий, состоящих на учете в Управлении Пенсионного фонда по Кировскому району, составила </a:t>
            </a:r>
            <a:r>
              <a:rPr lang="ru-RU" sz="1200" dirty="0" smtClean="0"/>
              <a:t>6171 </a:t>
            </a:r>
            <a:r>
              <a:rPr lang="ru-RU" sz="1200" dirty="0"/>
              <a:t>человек. </a:t>
            </a:r>
          </a:p>
          <a:p>
            <a:pPr hangingPunct="0"/>
            <a:r>
              <a:rPr lang="ru-RU" sz="1200" dirty="0"/>
              <a:t>Средний размер назначенной месячной пенсии по всем категориям получателей составил </a:t>
            </a:r>
            <a:r>
              <a:rPr lang="ru-RU" sz="1200" dirty="0" smtClean="0"/>
              <a:t>18736,30 </a:t>
            </a:r>
            <a:r>
              <a:rPr lang="ru-RU" sz="1200" dirty="0"/>
              <a:t>рубля, что на </a:t>
            </a:r>
            <a:r>
              <a:rPr lang="ru-RU" sz="1200" dirty="0" smtClean="0"/>
              <a:t>8,7 % </a:t>
            </a:r>
            <a:r>
              <a:rPr lang="ru-RU" sz="1200" dirty="0"/>
              <a:t>выше уровня прошлого года </a:t>
            </a:r>
            <a:r>
              <a:rPr lang="ru-RU" sz="1200" dirty="0" smtClean="0"/>
              <a:t>(2021г – 16303,01  рублей, 2020г- 14 </a:t>
            </a:r>
            <a:r>
              <a:rPr lang="ru-RU" sz="1200" dirty="0"/>
              <a:t>357,3 рубля) за счет проведенной индексации и перерасчета работающим пенсионерам.</a:t>
            </a:r>
          </a:p>
          <a:p>
            <a:r>
              <a:rPr lang="ru-RU" sz="1200" dirty="0">
                <a:solidFill>
                  <a:srgbClr val="000000"/>
                </a:solidFill>
              </a:rPr>
              <a:t>Среднесписочная численность работающих в организациях района, не относящимся к субъектам малого предпринимательства, за </a:t>
            </a:r>
            <a:r>
              <a:rPr lang="ru-RU" sz="1200" dirty="0" smtClean="0">
                <a:solidFill>
                  <a:srgbClr val="000000"/>
                </a:solidFill>
              </a:rPr>
              <a:t>2022 </a:t>
            </a:r>
            <a:r>
              <a:rPr lang="ru-RU" sz="1200" dirty="0">
                <a:solidFill>
                  <a:srgbClr val="000000"/>
                </a:solidFill>
              </a:rPr>
              <a:t>год составила  </a:t>
            </a:r>
            <a:r>
              <a:rPr lang="ru-RU" sz="1200" dirty="0" smtClean="0">
                <a:solidFill>
                  <a:srgbClr val="000000"/>
                </a:solidFill>
              </a:rPr>
              <a:t>   2863 человек </a:t>
            </a:r>
            <a:r>
              <a:rPr lang="ru-RU" sz="1200" dirty="0">
                <a:solidFill>
                  <a:srgbClr val="000000"/>
                </a:solidFill>
              </a:rPr>
              <a:t>(</a:t>
            </a:r>
            <a:r>
              <a:rPr lang="ru-RU" sz="1200" dirty="0" smtClean="0">
                <a:solidFill>
                  <a:srgbClr val="000000"/>
                </a:solidFill>
              </a:rPr>
              <a:t>95% </a:t>
            </a:r>
            <a:r>
              <a:rPr lang="ru-RU" sz="1200" dirty="0">
                <a:solidFill>
                  <a:srgbClr val="000000"/>
                </a:solidFill>
              </a:rPr>
              <a:t>к уровню 2020 года). </a:t>
            </a:r>
          </a:p>
          <a:p>
            <a:r>
              <a:rPr lang="ru-RU" sz="1200" b="1" dirty="0"/>
              <a:t> </a:t>
            </a:r>
            <a:r>
              <a:rPr lang="ru-RU" sz="1200" b="1" dirty="0" smtClean="0"/>
              <a:t>Занятость </a:t>
            </a:r>
            <a:r>
              <a:rPr lang="ru-RU" sz="1200" b="1" dirty="0"/>
              <a:t>населения и безработица</a:t>
            </a:r>
            <a:endParaRPr lang="ru-RU" sz="1200" dirty="0"/>
          </a:p>
          <a:p>
            <a:r>
              <a:rPr lang="ru-RU" sz="1200" b="1" dirty="0"/>
              <a:t> </a:t>
            </a:r>
            <a:r>
              <a:rPr lang="ru-RU" sz="1200" dirty="0" smtClean="0"/>
              <a:t>На 01.01.2023 </a:t>
            </a:r>
            <a:r>
              <a:rPr lang="ru-RU" sz="1200" dirty="0"/>
              <a:t>года численность безработных граждан Кировского района, состоящих на регистрационном учете в центре занятости, составляет </a:t>
            </a:r>
            <a:r>
              <a:rPr lang="ru-RU" sz="1200" dirty="0" smtClean="0"/>
              <a:t>250 </a:t>
            </a:r>
            <a:r>
              <a:rPr lang="ru-RU" sz="1200" dirty="0"/>
              <a:t>человек. В течение </a:t>
            </a:r>
            <a:r>
              <a:rPr lang="ru-RU" sz="1200" dirty="0" smtClean="0"/>
              <a:t>2022 </a:t>
            </a:r>
            <a:r>
              <a:rPr lang="ru-RU" sz="1200" dirty="0"/>
              <a:t>года в службу занятости за содействием в поиске подходящей работы обратилось </a:t>
            </a:r>
            <a:r>
              <a:rPr lang="ru-RU" sz="1200" dirty="0" smtClean="0"/>
              <a:t>1005 </a:t>
            </a:r>
            <a:r>
              <a:rPr lang="ru-RU" sz="1200" dirty="0"/>
              <a:t>человека, из них 854 человек получили статус безработного, трудоустроено 400 человек.  Напряженность на рынке труда  на </a:t>
            </a:r>
            <a:r>
              <a:rPr lang="ru-RU" sz="1200" dirty="0" smtClean="0"/>
              <a:t>01.01.2023 </a:t>
            </a:r>
            <a:r>
              <a:rPr lang="ru-RU" sz="1200" dirty="0"/>
              <a:t>года составила 1,5 ед. незанятых граждан, приходящихся на 1 вакансию. Уровень зарегистрированной безработицы составил – 3,3%. Население района активно ищет работу через Краевое государственное бюджетное учреждение «Приморский центр занятости населения», а также самостоятельно трудоустраивается за пределами района, вахтовым методом.</a:t>
            </a:r>
          </a:p>
          <a:p>
            <a:r>
              <a:rPr lang="ru-RU" sz="1200" dirty="0"/>
              <a:t>Проводимые службой занятости мероприятия активной политики занятости  сохраняют ситуацию на рынке труда Кировского  района  более стабильной.</a:t>
            </a:r>
          </a:p>
        </p:txBody>
      </p:sp>
    </p:spTree>
    <p:extLst>
      <p:ext uri="{BB962C8B-B14F-4D97-AF65-F5344CB8AC3E}">
        <p14:creationId xmlns:p14="http://schemas.microsoft.com/office/powerpoint/2010/main" val="45251681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297" y="305426"/>
            <a:ext cx="7979735" cy="59457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>Основные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</a:rPr>
              <a:t>задачи и приоритетные направления бюджетной политики Кировского муниципального района на 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</a:rPr>
              <a:t>год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0726"/>
            <a:ext cx="8458200" cy="5645888"/>
          </a:xfrm>
        </p:spPr>
        <p:txBody>
          <a:bodyPr/>
          <a:lstStyle/>
          <a:p>
            <a:pPr algn="just"/>
            <a:r>
              <a:rPr lang="ru-RU" sz="1450" dirty="0"/>
              <a:t>Бюджет Кировского муниципального района на </a:t>
            </a:r>
            <a:r>
              <a:rPr lang="ru-RU" sz="1450" dirty="0" smtClean="0"/>
              <a:t>2022 </a:t>
            </a:r>
            <a:r>
              <a:rPr lang="ru-RU" sz="1450" dirty="0"/>
              <a:t>год и плановый период </a:t>
            </a:r>
            <a:r>
              <a:rPr lang="ru-RU" sz="1450" dirty="0" smtClean="0"/>
              <a:t>2023 </a:t>
            </a:r>
            <a:r>
              <a:rPr lang="ru-RU" sz="1450" dirty="0"/>
              <a:t>и </a:t>
            </a:r>
            <a:r>
              <a:rPr lang="ru-RU" sz="1450" dirty="0" smtClean="0"/>
              <a:t>2024 </a:t>
            </a:r>
            <a:r>
              <a:rPr lang="ru-RU" sz="1450" dirty="0"/>
              <a:t>годов подготовлен с соблюдением требований Бюджетного кодекса Российской Федерации и Положения «О бюджетном устройстве, бюджетном процессе и межбюджетных отношениях в Кировском муниципальном районе.</a:t>
            </a:r>
          </a:p>
          <a:p>
            <a:pPr algn="just"/>
            <a:r>
              <a:rPr lang="ru-RU" sz="1450" dirty="0"/>
              <a:t>Бюджет района сформирован на трехлетний период и отвечает положениям Основных направлений бюджетной и налоговой политики Кировского муниципального района на </a:t>
            </a:r>
            <a:r>
              <a:rPr lang="ru-RU" sz="1450" dirty="0" smtClean="0"/>
              <a:t>2022 </a:t>
            </a:r>
            <a:r>
              <a:rPr lang="ru-RU" sz="1450" dirty="0"/>
              <a:t>год и плановый период </a:t>
            </a:r>
            <a:r>
              <a:rPr lang="ru-RU" sz="1450" dirty="0" smtClean="0"/>
              <a:t>2023 </a:t>
            </a:r>
            <a:r>
              <a:rPr lang="ru-RU" sz="1450" dirty="0"/>
              <a:t>и </a:t>
            </a:r>
            <a:r>
              <a:rPr lang="ru-RU" sz="1450" dirty="0" smtClean="0"/>
              <a:t>2024 </a:t>
            </a:r>
            <a:r>
              <a:rPr lang="ru-RU" sz="1450" dirty="0"/>
              <a:t>годов.</a:t>
            </a:r>
          </a:p>
          <a:p>
            <a:pPr algn="just"/>
            <a:r>
              <a:rPr lang="ru-RU" sz="1450" dirty="0"/>
              <a:t>Бюджетная политика на 2020 – 2022 годы направлена на адаптацию бюджетных ресурсов к новым экономическим реалиям с целью сохранения социальной стабильности в Кировском муниципальном районе, создание условий для устойчивого социально-экономического развития района.</a:t>
            </a:r>
          </a:p>
          <a:p>
            <a:pPr algn="just"/>
            <a:r>
              <a:rPr lang="ru-RU" sz="1450" dirty="0"/>
              <a:t>В приоритетах бюджетной политики Кировского муниципального района на среднесрочный период сохраняется обеспечение исполнения принятых расходных обязательств наиболее эффективным способом, мобилизация внутренних источников, более четкая увязка бюджетных расходов, обеспечение открытости и прозрачности бюджетного процесса.</a:t>
            </a:r>
          </a:p>
          <a:p>
            <a:pPr algn="just"/>
            <a:r>
              <a:rPr lang="ru-RU" sz="1450" dirty="0"/>
              <a:t>Исходя из принципов ответственной бюджетной политики, для поддержания сбалансированности районного бюджета при его формировании приняты меры по включению в бюджет в первоочередном порядке расходов на финансирование действующих расходных обязательств, непринятию новых расходных обязательств, недопущению наращивания объема муниципального долга.</a:t>
            </a:r>
          </a:p>
          <a:p>
            <a:pPr algn="just"/>
            <a:r>
              <a:rPr lang="ru-RU" sz="1450" dirty="0"/>
              <a:t>Формирование бюджетных расходов на </a:t>
            </a:r>
            <a:r>
              <a:rPr lang="ru-RU" sz="1450" dirty="0" smtClean="0"/>
              <a:t>2022 </a:t>
            </a:r>
            <a:r>
              <a:rPr lang="ru-RU" sz="1450" dirty="0"/>
              <a:t>- </a:t>
            </a:r>
            <a:r>
              <a:rPr lang="ru-RU" sz="1450" dirty="0" smtClean="0"/>
              <a:t>2024 </a:t>
            </a:r>
            <a:r>
              <a:rPr lang="ru-RU" sz="1450" dirty="0"/>
              <a:t>годы осуществлено на основе сохранения консервативного подхода.</a:t>
            </a:r>
          </a:p>
          <a:p>
            <a:pPr algn="just"/>
            <a:r>
              <a:rPr lang="ru-RU" sz="1450" dirty="0"/>
              <a:t>Основной задачей стала реализация уже принятых решений в рамках бюджета 2020-2022 годов.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5256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83823634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53820"/>
              </p:ext>
            </p:extLst>
          </p:nvPr>
        </p:nvGraphicFramePr>
        <p:xfrm>
          <a:off x="712380" y="1076325"/>
          <a:ext cx="8229601" cy="13305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1062"/>
                <a:gridCol w="1456660"/>
                <a:gridCol w="1201479"/>
                <a:gridCol w="1291365"/>
                <a:gridCol w="1269324"/>
                <a:gridCol w="6397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12 месяцев 2021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12 месяцев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237 520,42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367 919,12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605 439,54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603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762,67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1676,85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28454461"/>
              </p:ext>
            </p:extLst>
          </p:nvPr>
        </p:nvGraphicFramePr>
        <p:xfrm>
          <a:off x="5248046" y="1231694"/>
          <a:ext cx="3778995" cy="47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2021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86334462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1"/>
            <a:ext cx="818707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12 месяцев 2021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15217</TotalTime>
  <Words>3078</Words>
  <Application>Microsoft Office PowerPoint</Application>
  <PresentationFormat>Экран (4:3)</PresentationFormat>
  <Paragraphs>681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Основные термины и понятия, используемые при составлении бюджета </vt:lpstr>
      <vt:lpstr>Административное деление </vt:lpstr>
      <vt:lpstr>Административное устройство Кировского района</vt:lpstr>
      <vt:lpstr>Итоги социально экономического развития за 2021год</vt:lpstr>
      <vt:lpstr> Основные задачи и приоритетные направления бюджетной политики Кировского муниципального района на 2022 год 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2021 год </vt:lpstr>
      <vt:lpstr>Структура налоговых и неналоговых доходов за 12 месяцев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2022 год.</vt:lpstr>
      <vt:lpstr>Структура расходов бюджета Кировского муниципального района за 2022 года.</vt:lpstr>
      <vt:lpstr>Структура расходов районного бюджета  за 2022 год  (тыс. руб.)</vt:lpstr>
      <vt:lpstr>Муниципальные программы</vt:lpstr>
      <vt:lpstr> Показатели районного бюджета по долгосрочным муниципальным программам   за 2022 год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на 01.01.2023г.</vt:lpstr>
      <vt:lpstr>Иные межбюджетные трансферты городским и сельским поселениям на сбалансированность за счет средств местного бюджета</vt:lpstr>
      <vt:lpstr>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Марина</cp:lastModifiedBy>
  <cp:revision>952</cp:revision>
  <cp:lastPrinted>2017-06-15T22:27:28Z</cp:lastPrinted>
  <dcterms:created xsi:type="dcterms:W3CDTF">2010-06-18T09:27:04Z</dcterms:created>
  <dcterms:modified xsi:type="dcterms:W3CDTF">2023-04-22T05:56:40Z</dcterms:modified>
</cp:coreProperties>
</file>