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58" r:id="rId3"/>
    <p:sldId id="460" r:id="rId4"/>
    <p:sldId id="461" r:id="rId5"/>
    <p:sldId id="464" r:id="rId6"/>
    <p:sldId id="463" r:id="rId7"/>
    <p:sldId id="418" r:id="rId8"/>
    <p:sldId id="430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8" r:id="rId20"/>
    <p:sldId id="447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7" r:id="rId29"/>
    <p:sldId id="459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375E"/>
    <a:srgbClr val="CCFFFF"/>
    <a:srgbClr val="9966FF"/>
    <a:srgbClr val="CC3300"/>
    <a:srgbClr val="66FFCC"/>
    <a:srgbClr val="10A40C"/>
    <a:srgbClr val="66FFFF"/>
    <a:srgbClr val="FC4C5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>
        <p:scale>
          <a:sx n="76" d="100"/>
          <a:sy n="76" d="100"/>
        </p:scale>
        <p:origin x="-1872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2021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605439.54</c:v>
                </c:pt>
                <c:pt idx="1">
                  <c:v>603762.67500000005</c:v>
                </c:pt>
                <c:pt idx="2">
                  <c:v>1676.8589999999999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2022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707315</c:v>
                </c:pt>
                <c:pt idx="1">
                  <c:v>689373</c:v>
                </c:pt>
                <c:pt idx="2">
                  <c:v>17941.867999999999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57062656"/>
        <c:axId val="157064192"/>
      </c:barChart>
      <c:catAx>
        <c:axId val="15706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064192"/>
        <c:crosses val="autoZero"/>
        <c:auto val="1"/>
        <c:lblAlgn val="ctr"/>
        <c:lblOffset val="100"/>
        <c:noMultiLvlLbl val="0"/>
      </c:catAx>
      <c:valAx>
        <c:axId val="15706419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15706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месяцев</a:t>
            </a:r>
            <a:r>
              <a:rPr lang="ru-RU" baseline="0" dirty="0" smtClean="0"/>
              <a:t> </a:t>
            </a:r>
            <a:r>
              <a:rPr lang="ru-RU" dirty="0" smtClean="0"/>
              <a:t>2022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7097945351"/>
          <c:y val="0.164548419631227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9843265206755"/>
          <c:y val="0.3147776290582795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2022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293677.2</c:v>
                </c:pt>
                <c:pt idx="1">
                  <c:v>16344.06</c:v>
                </c:pt>
                <c:pt idx="2">
                  <c:v>397294.03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110.39</c:v>
                </c:pt>
                <c:pt idx="1">
                  <c:v>86.32</c:v>
                </c:pt>
                <c:pt idx="2">
                  <c:v>98.48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234784</c:v>
                </c:pt>
                <c:pt idx="1">
                  <c:v>17686</c:v>
                </c:pt>
                <c:pt idx="2">
                  <c:v>30908</c:v>
                </c:pt>
                <c:pt idx="3" formatCode="General">
                  <c:v>137</c:v>
                </c:pt>
                <c:pt idx="4" formatCode="General">
                  <c:v>779</c:v>
                </c:pt>
                <c:pt idx="5">
                  <c:v>6175</c:v>
                </c:pt>
                <c:pt idx="6">
                  <c:v>3209</c:v>
                </c:pt>
                <c:pt idx="7" formatCode="#,##0">
                  <c:v>12941</c:v>
                </c:pt>
                <c:pt idx="8" formatCode="#,##0">
                  <c:v>1050</c:v>
                </c:pt>
                <c:pt idx="9" formatCode="#,##0">
                  <c:v>866</c:v>
                </c:pt>
                <c:pt idx="10" formatCode="#,##0">
                  <c:v>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2021</c:v>
                </c:pt>
                <c:pt idx="1">
                  <c:v>12 месяцев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194902</c:v>
                </c:pt>
                <c:pt idx="1">
                  <c:v>234783.57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70400"/>
        <c:axId val="76873088"/>
      </c:barChart>
      <c:catAx>
        <c:axId val="7687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873088"/>
        <c:crosses val="autoZero"/>
        <c:auto val="1"/>
        <c:lblAlgn val="ctr"/>
        <c:lblOffset val="100"/>
        <c:noMultiLvlLbl val="0"/>
      </c:catAx>
      <c:valAx>
        <c:axId val="768730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687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2021г.</c:v>
                </c:pt>
                <c:pt idx="1">
                  <c:v>12 месяцев 2022г.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2526</c:v>
                </c:pt>
                <c:pt idx="1">
                  <c:v>3188.61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2021г.</c:v>
                </c:pt>
                <c:pt idx="1">
                  <c:v>12 месяцев 2022г.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8349952"/>
        <c:axId val="158369280"/>
        <c:axId val="0"/>
      </c:bar3DChart>
      <c:catAx>
        <c:axId val="15834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369280"/>
        <c:crossesAt val="0"/>
        <c:auto val="1"/>
        <c:lblAlgn val="ctr"/>
        <c:lblOffset val="100"/>
        <c:noMultiLvlLbl val="0"/>
      </c:catAx>
      <c:valAx>
        <c:axId val="1583692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5834995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Lbls>
            <c:dLbl>
              <c:idx val="0"/>
              <c:layout>
                <c:manualLayout>
                  <c:x val="0.18750017734269703"/>
                  <c:y val="-0.109692627763504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расходы-45987,024; 6,7%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1797782034002506"/>
                  <c:y val="1.1194616540174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37875,017; 5,5%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464850677449"/>
                  <c:y val="9.07502379284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хозяйство-9 661,55; 1,60%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518029,357; 75,1%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60525880210919"/>
                  <c:y val="0.117687933751538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8457012130240477"/>
                  <c:y val="3.9065807655611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23325,845,  3,4%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5400,791; 0,78%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долга- 81,81; 0,01%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8802859946560735"/>
                  <c:y val="-0.213355953200874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21688,259; 3,15%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45987.023880000001</c:v>
                </c:pt>
                <c:pt idx="1">
                  <c:v>0</c:v>
                </c:pt>
                <c:pt idx="2" formatCode="#,##0.00">
                  <c:v>0</c:v>
                </c:pt>
                <c:pt idx="3">
                  <c:v>37875.017379999998</c:v>
                </c:pt>
                <c:pt idx="4">
                  <c:v>5792.7815099999998</c:v>
                </c:pt>
                <c:pt idx="5">
                  <c:v>518029.35694000003</c:v>
                </c:pt>
                <c:pt idx="6">
                  <c:v>31192.57228</c:v>
                </c:pt>
                <c:pt idx="7">
                  <c:v>23325.844499999999</c:v>
                </c:pt>
                <c:pt idx="8">
                  <c:v>5400.7609000000002</c:v>
                </c:pt>
                <c:pt idx="9">
                  <c:v>81.811589999999995</c:v>
                </c:pt>
                <c:pt idx="10">
                  <c:v>21688.259239999999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6.7</c:v>
                </c:pt>
                <c:pt idx="1">
                  <c:v>0</c:v>
                </c:pt>
                <c:pt idx="2">
                  <c:v>0</c:v>
                </c:pt>
                <c:pt idx="3">
                  <c:v>5.5</c:v>
                </c:pt>
                <c:pt idx="4">
                  <c:v>0.82</c:v>
                </c:pt>
                <c:pt idx="5">
                  <c:v>75.14</c:v>
                </c:pt>
                <c:pt idx="6">
                  <c:v>4.5199999999999996</c:v>
                </c:pt>
                <c:pt idx="7">
                  <c:v>3.38</c:v>
                </c:pt>
                <c:pt idx="8">
                  <c:v>0.78</c:v>
                </c:pt>
                <c:pt idx="9">
                  <c:v>0.01</c:v>
                </c:pt>
                <c:pt idx="10">
                  <c:v>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i="1" dirty="0" smtClean="0">
              <a:latin typeface="+mn-lt"/>
              <a:ea typeface="+mn-ea"/>
              <a:cs typeface="+mn-cs"/>
            </a:rPr>
            <a:t>293 677,20; </a:t>
          </a:r>
          <a:r>
            <a:rPr lang="ru-RU" dirty="0" smtClean="0">
              <a:latin typeface="+mn-lt"/>
              <a:ea typeface="+mn-ea"/>
              <a:cs typeface="+mn-cs"/>
            </a:rPr>
            <a:t>110,39</a:t>
          </a:r>
          <a:r>
            <a:rPr lang="ru-RU" dirty="0" smtClean="0"/>
            <a:t>%</a:t>
          </a:r>
          <a:endParaRPr lang="ru-RU" sz="1100" dirty="0" smtClean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0.59611</cdr:x>
      <cdr:y>0.79737</cdr:y>
    </cdr:from>
    <cdr:to>
      <cdr:x>1</cdr:x>
      <cdr:y>0.86446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2683" y="3765608"/>
          <a:ext cx="1526311" cy="31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16 344,06; 86,32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397 294,03; 98,48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12 месяцев 2022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16.12.2021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г.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№57-НПА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2022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2023-2024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годов» 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12 месяцев 2022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2022 года  (310 021,26 тыс. руб.) составила 75,73%  или 234 783,57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12 месяцев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9987904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6360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109,51%. В сравнении с предыдущим годом поступление увеличилось  на 39 881,51 тыс. руб. или на 20,46%, это связано с увеличением дополнительного норматива отчисления.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на 2022 год составил – 85,00%, что на 13,35% больше дополнительного норматива 2021 года (71,6530602%).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269370"/>
            <a:ext cx="779366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552591"/>
            <a:ext cx="7132082" cy="116955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2022 года составило 137,21 тыс. руб., при установленном годовом плане 125,00 тыс. руб. выполнение составило 109,77%. По сравнению с предыдущим годом поступление уменьшилось на 2 657,91 тыс. руб. или 95,09%.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объясняется отменой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01.01.2021 года.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8528" y="2480501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708" y="2819055"/>
            <a:ext cx="697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12 месяцев 2022 года составило 779,02 тыс. руб. при установленном годовом плане 780,00 тыс. руб. выполнение составило 99,89%, в сравнении с предыдущим годом поступление уменьшилось на 738,03 тыс. руб. или на 48,65%. 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2555602"/>
            <a:ext cx="165927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29655" y="3728678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00" y="4312366"/>
            <a:ext cx="1256263" cy="1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565" y="4067232"/>
            <a:ext cx="760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2022 года составило 6 174,83 тыс. руб., при установленном годовом плане 4 388,00 тыс. руб. выполнение составило – 140,72%, в сравнении с предыдущим годом поступление увеличилось  на  838,87  тыс. руб. или 15,72%. 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1438647"/>
            <a:ext cx="1414960" cy="112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 2022 года акцизов поступило 17 685,74 тыс. руб. при плане 14 000,00 тыс. руб., что соответствует 126,33%, в сравнении с предыдущим годом поступление увеличилось на 3 452,17 тыс. руб. или на 24,25%.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8" y="5234609"/>
            <a:ext cx="1581839" cy="1170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517" y="4896055"/>
            <a:ext cx="720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367" y="5234609"/>
            <a:ext cx="6358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29 370,00 тыс. руб. исполнение за 2022 год составило 30 908,22 тыс. руб. или 105,24%.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тем, по состоянию на 01.01.2023г. имеется задолженность по данному виду доходов в сумме 1 826,05 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 числе юр.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лица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1 239,74 тыс. руб.,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физ. лица – 586,31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5118878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3209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2653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2022 года поступило 3 208,61 тыс. руб. при установленном годовом плане 3 000,00 тыс. руб. выполнение составило 106,95%. В сравнении с предыдущим годом поступление увеличилось на 657,20 тыс. руб. или на 25,76%.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2022 год по доходам от сдачи в аренду имущества выполнен на 106,73%, из них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УМСАПЭ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за 2022 год по доходам от сдачи в аренду имущества выполнен на 109,61%, план – 2 849,00 тыс. руб., исполнение – 3 122,93 тыс. руб. Перевыполнение связано с внесением арендной платы за январь 2023 года в декабре 2022 года ООО «Хозяин» 14,24 тыс. руб., ООО «Кировская электросеть» - 96,48 тыс. руб.,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Семенченко – 5,15 тыс. руб.</a:t>
            </a:r>
          </a:p>
          <a:p>
            <a:pPr algn="just">
              <a:spcBef>
                <a:spcPts val="0"/>
              </a:spcBef>
            </a:pPr>
            <a:endPara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«ЦОМОУ»: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27,74 тыс. руб., при плановых значениях 103,00 тыс. руб. Невыполнение связано с неверно установленными планами (неверно посчитано количество договоров), количество заключенных договоров на аренду имущества 2 шт.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коммунальных) расходов. На 01.01.2023 года поступило 3 118,74 тыс. руб.,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составило 322,85% при плане 966,00 тыс. руб.,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УМСАПЭ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плане 780,00 тыс. руб. исполнение составило 552,20 тыс.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или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70,79%, МКУ «ЦОМОУ» при плане 186,00 тыс. руб.,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138,31 тыс. руб. или 74,36%. 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97" y="4191442"/>
            <a:ext cx="1899263" cy="156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30235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1082" y="302359"/>
            <a:ext cx="87806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установленном годовом плане 7 585,00 тыс. руб., выполнение плана по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составило 6 339,50 тыс. руб. или  83,58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выполнен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100,65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При годовом плане 1 282,00 тыс. руб. в бюджет района на 01.01.2023 г.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1 413,90 тыс. руб. или 110,29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spcBef>
                <a:spcPts val="0"/>
              </a:spcBef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6 000,00 тыс. руб. в бюджет района поступило на 01.01.2023 г. -  4 632,87 тыс. руб. или 77,21%.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собственности района: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303,00 тыс. руб. в бюджет района поступило на 01.01.2023 г. – 292,73 тыс. руб. или 96,61%. 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«Примтеплоэнерго» ежемесячно в установленные договором сроки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по соглашениям об установлении сервитута, заключенным органами местного самоуправления муниципальных районов,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за 12 месяцев 2022 года составило 8,59 тыс. руб., поступления по данному виду дохода в бюджет Кировского муниципального района не планировались.  Поступления составило 50% от дохода за плату по соглашению об установлении сервитута Кировского городского поселения.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Плата за публичный сервитут, предусмотренная решением уполномоченного органа об установлении публичного сервитута в отношении земельных участков, государственная собственность на которые не разграничена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6,30 тыс. руб., исполнение составило 6,30 тыс. руб. или 100%.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574966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 2022 года – 98,09%.  При плане 1 070,00 тыс. руб. поступило в бюджет района 1 049,53 тыс. руб. В сравнении с предыдущим годом поступление уменьшилось на 421,79 тыс. руб. или на 28,67%. Данный вид дохода поступает в соответствие с расчетами по утвержденным нормативам.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908" y="5678646"/>
            <a:ext cx="57496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ЛДЭП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«Примавтодор», ООО «Хозяин», ООО «Скит», ООО «Санаторий Изумрудный», ООО «Восток Продукт».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94" y="4508668"/>
            <a:ext cx="2248931" cy="192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26773" y="164439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2" y="3266543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1543958"/>
            <a:ext cx="8623917" cy="508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872,35 тыс. руб., выполнение плана по продаже земельных участков составило 313,43 тыс. руб. или  35,93</a:t>
            </a:r>
            <a:r>
              <a:rPr lang="ru-RU" sz="1400" dirty="0" smtClean="0">
                <a:latin typeface="Times New Roman"/>
                <a:ea typeface="Times New Roman"/>
              </a:rPr>
              <a:t>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городских поселений </a:t>
            </a:r>
            <a:r>
              <a:rPr lang="ru-RU" sz="1400" dirty="0">
                <a:latin typeface="Times New Roman"/>
                <a:ea typeface="Times New Roman"/>
              </a:rPr>
              <a:t> Доходы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от </a:t>
            </a:r>
            <a:r>
              <a:rPr lang="ru-RU" sz="1400" dirty="0">
                <a:latin typeface="Times New Roman"/>
                <a:ea typeface="Times New Roman"/>
              </a:rPr>
              <a:t>продажи земельных участков городских поселений при годовом плане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400,00 </a:t>
            </a:r>
            <a:r>
              <a:rPr lang="ru-RU" sz="1400" dirty="0">
                <a:latin typeface="Times New Roman"/>
                <a:ea typeface="Times New Roman"/>
              </a:rPr>
              <a:t>тыс. руб. исполнение на 01.01.2023 г. составило – 302,68 тыс. руб.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или </a:t>
            </a:r>
            <a:r>
              <a:rPr lang="ru-RU" sz="1400" dirty="0">
                <a:latin typeface="Times New Roman"/>
                <a:ea typeface="Times New Roman"/>
              </a:rPr>
              <a:t>75,67%.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сельских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плане 472,35 тыс. рублей поступило 10,75 тыс. руб.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400" dirty="0">
                <a:latin typeface="Times New Roman"/>
                <a:ea typeface="Times New Roman"/>
              </a:rPr>
              <a:t>Управлением муниципальной собственности, архитектуры и правовой экспертизы поданному виду дохода не запланированы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Плата </a:t>
            </a:r>
            <a:r>
              <a:rPr lang="ru-RU" sz="1400" b="1" i="1" dirty="0">
                <a:latin typeface="Times New Roman"/>
                <a:ea typeface="Times New Roman"/>
              </a:rPr>
              <a:t>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поселений </a:t>
            </a:r>
            <a:r>
              <a:rPr lang="ru-RU" sz="1400" dirty="0">
                <a:latin typeface="Times New Roman"/>
                <a:ea typeface="Times New Roman"/>
              </a:rPr>
              <a:t>– поступления от Горноключевского ГП в размере 50% поступили в бюджет Кировского муниципального района в сумме 8,16 тыс. руб. Данный вид дохода в бюджет </a:t>
            </a:r>
            <a:r>
              <a:rPr lang="ru-RU" sz="1400" dirty="0" err="1">
                <a:latin typeface="Times New Roman"/>
                <a:ea typeface="Times New Roman"/>
              </a:rPr>
              <a:t>КМР</a:t>
            </a:r>
            <a:r>
              <a:rPr lang="ru-RU" sz="1400" dirty="0">
                <a:latin typeface="Times New Roman"/>
                <a:ea typeface="Times New Roman"/>
              </a:rPr>
              <a:t> не планировался.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40" y="170600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16" y="577449"/>
            <a:ext cx="876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месяца 2022 года доходов от реализации муниципального имущества при годовом плане 3 676,73 тыс. руб., поступило 545,28 тыс. руб. или 14,83%.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связано с отсутствием поданных заявок по объявленным аукционам.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52" y="2426713"/>
            <a:ext cx="2565274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1380082"/>
            <a:ext cx="472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12 месяцев 2022 года в бюджет района поступило 1 487,86 тыс. руб., при плане 1 375,00 тыс.  руб. или 108,21 %. В сравнении с прошлым годом поступление средств по штрафам увеличилось на 256,51 тыс. руб.  или на 20,83%.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0" y="860301"/>
            <a:ext cx="2805284" cy="210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3835396"/>
            <a:ext cx="2331217" cy="190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71080"/>
              </p:ext>
            </p:extLst>
          </p:nvPr>
        </p:nvGraphicFramePr>
        <p:xfrm>
          <a:off x="414000" y="3410213"/>
          <a:ext cx="6018353" cy="2752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3799"/>
                <a:gridCol w="1051334"/>
                <a:gridCol w="986294"/>
                <a:gridCol w="986926"/>
              </a:tblGrid>
              <a:tr h="47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Исполнение 2021 год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Исполнение 2022 год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Прирост 2021 к 2022, руб.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182 Федеральная налоговая служба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188 МВД Российской Федерации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32,38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-32,38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779 Министерство имущественных и земельных отношений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311,59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311,59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785 Департамент правоохранительной направленности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757,78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709,52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-48,25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795 Государственная жилищная инспекция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-14,00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951 Администрация КМР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427,10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459,48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32,38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3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807 Министерство лесного и охотничьего хозяйства Приморского края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ИТОГО: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1 231,35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1 487,86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256,51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90962"/>
              </p:ext>
            </p:extLst>
          </p:nvPr>
        </p:nvGraphicFramePr>
        <p:xfrm>
          <a:off x="510745" y="2136835"/>
          <a:ext cx="8254314" cy="2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56 154,65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53 195,27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7 998,28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38 279,39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283 037,49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286 855,978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20 728,70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21 063,392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-2 100,000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367 919,12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397 294,03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2" y="4644717"/>
            <a:ext cx="8229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12 месяцев 2022 года </a:t>
            </a:r>
            <a:r>
              <a:rPr lang="ru-RU" sz="1600" dirty="0" smtClean="0">
                <a:latin typeface="Times New Roman"/>
                <a:ea typeface="Times New Roman"/>
              </a:rPr>
              <a:t>составила 397 </a:t>
            </a:r>
            <a:r>
              <a:rPr lang="ru-RU" sz="1600" dirty="0">
                <a:latin typeface="Times New Roman"/>
                <a:ea typeface="Times New Roman"/>
              </a:rPr>
              <a:t>294,03 тыс. руб. или 98,89 %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707 315,30 тыс. руб., доля же безвозмездных поступлений составляет 56,17% от всех доходов.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086678" y="434767"/>
            <a:ext cx="782872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термины и понятия, используемые при составлении бюджета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25475" y="953033"/>
            <a:ext cx="8516938" cy="5555717"/>
            <a:chOff x="394" y="1062"/>
            <a:chExt cx="5365" cy="303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93" y="1062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57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91" y="106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4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45" y="1062"/>
              <a:ext cx="26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форма образования и расходования денежных средств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75" y="1073"/>
              <a:ext cx="19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, предназначенных для финансового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12" y="11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3" y="1312"/>
              <a:ext cx="85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доходы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8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10" y="131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6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90" y="1314"/>
              <a:ext cx="39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поступающие в бюджет денежные средства, за исключением средств, являющихся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94" y="1439"/>
              <a:ext cx="23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источниками финансирования дефицита бюджета;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75" y="143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" y="1563"/>
              <a:ext cx="4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расходы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54" y="1563"/>
              <a:ext cx="47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71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633" y="1565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687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749" y="1565"/>
              <a:ext cx="34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выплачиваемые из бюджета денежные средства, за исключением средств,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94" y="1690"/>
              <a:ext cx="29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являющихся источниками финансирования дефицита бюджета;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67" y="16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93" y="1814"/>
              <a:ext cx="9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дефицит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54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570" y="181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62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50" y="1816"/>
              <a:ext cx="2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превышение расходов бюджета над его доходами;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18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93" y="1939"/>
              <a:ext cx="99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профицит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616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42" y="1941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694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721" y="1941"/>
              <a:ext cx="19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превышение доходов бюджета над его ра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693" y="1941"/>
              <a:ext cx="6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90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693" y="2064"/>
              <a:ext cx="13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бюджетные ассигнования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05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106" y="206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159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261" y="2066"/>
              <a:ext cx="28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предельные объемы денежных средств, предусмотренных 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94" y="2191"/>
              <a:ext cx="36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соответствующем финансовом году для исполнения бюджетных обязательств;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949" y="219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693" y="2315"/>
              <a:ext cx="11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муниципальный долг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737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765" y="2317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818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846" y="2317"/>
              <a:ext cx="36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обязательства, возникающие из муниципальных заимствований, гарантий по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94" y="2442"/>
              <a:ext cx="6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27" y="2428"/>
              <a:ext cx="48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обязательствам третьих лиц, другие обязательства в соответствии с видами долговых обязательств,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94" y="2568"/>
              <a:ext cx="23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принятые на себя муниципальным образованием;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632" y="2568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93" y="2690"/>
              <a:ext cx="14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076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125" y="2692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178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228" y="2692"/>
              <a:ext cx="3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средства, предоставляемые одним бюджетом бюджетной системы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94" y="2817"/>
              <a:ext cx="17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Российской Федерации другому </a:t>
              </a:r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бюд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145" y="2817"/>
              <a:ext cx="27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жету</a:t>
              </a:r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бюджетной системы Российской Федерации;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339" y="28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693" y="2941"/>
              <a:ext cx="132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текущий финансовый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974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022" y="2943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076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124" y="2943"/>
              <a:ext cx="3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в котором осуществляется исполнение бюджета, составление и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394" y="3069"/>
              <a:ext cx="48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394" y="3194"/>
              <a:ext cx="4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период);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778" y="319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600" y="3319"/>
              <a:ext cx="13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очередной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946" y="3319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00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36" y="3320"/>
              <a:ext cx="2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08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169" y="3308"/>
              <a:ext cx="27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-год, следующий за текущим финансовым годом;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303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612" y="3442"/>
              <a:ext cx="100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плановый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период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54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567" y="344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162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647" y="3444"/>
              <a:ext cx="3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два финансовых года, следующие за очередным финансовым годом;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739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588" y="3559"/>
              <a:ext cx="142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отчетный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 год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976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2002" y="3569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055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082" y="3569"/>
              <a:ext cx="24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предшествующий текущему финансовому году;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454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600" y="3693"/>
              <a:ext cx="121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публичные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слушания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739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66" y="3695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801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829" y="3695"/>
              <a:ext cx="10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обсуждение проектов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898" y="3686"/>
              <a:ext cx="27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муниципальных правовых актов по вопросам местного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94" y="3820"/>
              <a:ext cx="4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значения с участием жителей Кировского муниципального района, проводимые Думой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394" y="3946"/>
              <a:ext cx="40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Кировского муниципального района или главой Кировского муниципального района.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861" y="394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87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2022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42643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2022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93402"/>
              </p:ext>
            </p:extLst>
          </p:nvPr>
        </p:nvGraphicFramePr>
        <p:xfrm>
          <a:off x="410818" y="1227437"/>
          <a:ext cx="8361043" cy="28012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4216"/>
                <a:gridCol w="3104707"/>
                <a:gridCol w="1403497"/>
                <a:gridCol w="1460811"/>
                <a:gridCol w="1101636"/>
                <a:gridCol w="776176"/>
              </a:tblGrid>
              <a:tr h="17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Уточнено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2022г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Исполнено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исполнен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Удел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. вес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56856,644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45987,024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80,9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45108,574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37875,017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83,9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6450,822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5792,782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89,8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524420,435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518029,357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98,8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23516,636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23325,845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3,4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33444,876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31192,572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93,3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5428,282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5400,761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82,000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81,812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99,8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21688,259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21688,259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 РАСХОДОВ: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717096,529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689373,428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96,13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16.12.2021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г. №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57-НПА 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«О районном бюджете на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2022 год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и плановый период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2023-2024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851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latin typeface="Times New Roman"/>
              </a:rPr>
              <a:t>Из </a:t>
            </a:r>
            <a:r>
              <a:rPr lang="ru-RU" sz="1600" b="1" kern="0" dirty="0">
                <a:latin typeface="Times New Roman"/>
              </a:rPr>
              <a:t>принятых к финансированию на  </a:t>
            </a:r>
            <a:r>
              <a:rPr lang="ru-RU" sz="1600" b="1" kern="0" dirty="0" smtClean="0">
                <a:latin typeface="Times New Roman"/>
              </a:rPr>
              <a:t>2022 </a:t>
            </a:r>
            <a:r>
              <a:rPr lang="ru-RU" sz="1600" b="1" kern="0" dirty="0">
                <a:latin typeface="Times New Roman"/>
              </a:rPr>
              <a:t>год </a:t>
            </a:r>
            <a:r>
              <a:rPr lang="ru-RU" sz="1600" b="1" kern="0" dirty="0" smtClean="0">
                <a:latin typeface="Times New Roman"/>
              </a:rPr>
              <a:t>14-ти </a:t>
            </a:r>
            <a:r>
              <a:rPr lang="ru-RU" sz="1600" b="1" kern="0" dirty="0"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latin typeface="Times New Roman"/>
              </a:rPr>
              <a:t> 646543,718 тыс</a:t>
            </a:r>
            <a:r>
              <a:rPr lang="ru-RU" sz="1600" b="1" kern="0" dirty="0">
                <a:latin typeface="Times New Roman"/>
              </a:rPr>
              <a:t>. руб., расходы за </a:t>
            </a:r>
            <a:r>
              <a:rPr lang="ru-RU" sz="1600" b="1" kern="0" dirty="0" smtClean="0">
                <a:latin typeface="Times New Roman"/>
              </a:rPr>
              <a:t>2022 </a:t>
            </a:r>
            <a:r>
              <a:rPr lang="ru-RU" sz="1600" b="1" kern="0" dirty="0"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latin typeface="Times New Roman"/>
              </a:rPr>
              <a:t>14-ти </a:t>
            </a:r>
            <a:r>
              <a:rPr lang="ru-RU" sz="1600" b="1" kern="0" dirty="0"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latin typeface="Times New Roman"/>
              </a:rPr>
              <a:t> 630698,411 тыс</a:t>
            </a:r>
            <a:r>
              <a:rPr lang="ru-RU" sz="1600" b="1" kern="0" dirty="0"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latin typeface="Times New Roman"/>
              </a:rPr>
              <a:t>97,6% </a:t>
            </a:r>
            <a:r>
              <a:rPr lang="ru-RU" sz="1600" b="1" kern="0" dirty="0">
                <a:latin typeface="Times New Roman"/>
              </a:rPr>
              <a:t>от годовых </a:t>
            </a:r>
            <a:r>
              <a:rPr lang="ru-RU" sz="1600" b="1" kern="0" dirty="0" smtClean="0"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119270"/>
            <a:ext cx="7947991" cy="564471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2022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34012"/>
              </p:ext>
            </p:extLst>
          </p:nvPr>
        </p:nvGraphicFramePr>
        <p:xfrm>
          <a:off x="155643" y="419373"/>
          <a:ext cx="8654555" cy="6169683"/>
        </p:xfrm>
        <a:graphic>
          <a:graphicData uri="http://schemas.openxmlformats.org/drawingml/2006/table">
            <a:tbl>
              <a:tblPr firstRow="1" firstCol="1" bandRow="1"/>
              <a:tblGrid>
                <a:gridCol w="4343664"/>
                <a:gridCol w="686178"/>
                <a:gridCol w="897919"/>
                <a:gridCol w="1077883"/>
                <a:gridCol w="1011150"/>
                <a:gridCol w="637761"/>
              </a:tblGrid>
              <a:tr h="37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Ведомст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-во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на 2022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Исполнено за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022г.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506117,101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497708,794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98,34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0200000000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891,050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891,002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0300000000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889,700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888,420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99,86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0400000000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5428,282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5400,761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99,49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в Кировском муниципальном районе на 2021-2027 годы»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050000000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35,510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88,77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0600000000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40117,506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39921,003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99,51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годы»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0900000000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13,12042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13,12042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43947,234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36773,228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83,68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2022-2026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560,000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559,940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2022-2024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21770,259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21770,071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99,99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программа "Противодействия коррупции в администрации Кировского муниципального района на 2021-2022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i="0" u="none" strike="noStrike" dirty="0" err="1" smtClean="0">
                          <a:effectLst/>
                          <a:latin typeface="Times New Roman"/>
                        </a:rPr>
                        <a:t>униципальная</a:t>
                      </a:r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</a:p>
                    <a:p>
                      <a:pPr algn="l" fontAlgn="ctr"/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1500000000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26709,465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26676,562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99,88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1600000000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effectLst/>
                          <a:latin typeface="Times New Roman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1700000000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/>
                        </a:rPr>
                        <a:t>Всего программные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646543,718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630698,411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97,55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40947"/>
              </p:ext>
            </p:extLst>
          </p:nvPr>
        </p:nvGraphicFramePr>
        <p:xfrm>
          <a:off x="1869989" y="1183848"/>
          <a:ext cx="6923137" cy="1208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21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01.01.2022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/>
              <a:t>Расходы  на </a:t>
            </a:r>
            <a:r>
              <a:rPr lang="ru-RU" sz="1200" dirty="0" smtClean="0"/>
              <a:t>2022 </a:t>
            </a:r>
            <a:r>
              <a:rPr lang="ru-RU" sz="1200" dirty="0"/>
              <a:t>год по  данному разделу утверждены в сумме </a:t>
            </a:r>
            <a:r>
              <a:rPr lang="ru-RU" sz="1200" dirty="0" smtClean="0"/>
              <a:t>21688,25924  </a:t>
            </a:r>
            <a:r>
              <a:rPr lang="ru-RU" sz="1200" dirty="0"/>
              <a:t>тыс. руб., в том числе за счет средств краевого бюджета в сумме </a:t>
            </a:r>
            <a:r>
              <a:rPr lang="ru-RU" sz="1200" dirty="0" smtClean="0"/>
              <a:t>12149,312тыс</a:t>
            </a:r>
            <a:r>
              <a:rPr lang="ru-RU" sz="1200" dirty="0"/>
              <a:t>. руб., за счет средств местного бюджета в сумме </a:t>
            </a:r>
            <a:r>
              <a:rPr lang="ru-RU" sz="1200" dirty="0" smtClean="0"/>
              <a:t>9538,94724 </a:t>
            </a:r>
            <a:r>
              <a:rPr lang="ru-RU" sz="1200" dirty="0"/>
              <a:t>тыс. руб.</a:t>
            </a:r>
          </a:p>
          <a:p>
            <a:r>
              <a:rPr lang="ru-RU" sz="1200" dirty="0"/>
              <a:t> За  </a:t>
            </a:r>
            <a:r>
              <a:rPr lang="ru-RU" sz="1200" dirty="0" smtClean="0"/>
              <a:t>2022 </a:t>
            </a:r>
            <a:r>
              <a:rPr lang="ru-RU" sz="1200" dirty="0"/>
              <a:t>год исполнение утвержденных бюджетных назначений составило </a:t>
            </a:r>
            <a:r>
              <a:rPr lang="ru-RU" sz="1200" dirty="0" smtClean="0"/>
              <a:t>21688,25924тыс</a:t>
            </a:r>
            <a:r>
              <a:rPr lang="ru-RU" sz="1200" dirty="0"/>
              <a:t>. руб. или 100,0</a:t>
            </a:r>
            <a:r>
              <a:rPr lang="ru-RU" sz="1200" dirty="0" smtClean="0"/>
              <a:t>%.</a:t>
            </a:r>
            <a:endParaRPr lang="ru-RU" sz="1200" dirty="0"/>
          </a:p>
          <a:p>
            <a:r>
              <a:rPr lang="ru-RU" sz="1200" dirty="0"/>
              <a:t>На основании Закона Приморского края от 21.12.2021 № 31-КЗ «О краевом бюджете на 2022 год и плановый период 2023 и 2024 годы», дотация на выравнивание уровня бюджетной обеспеченности городским и сельским выделена в сумме 11100,912 тыс. руб. перечислено поселениям Кировского муниципального района в сумме 1100,912 тыс. руб. .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28621"/>
              </p:ext>
            </p:extLst>
          </p:nvPr>
        </p:nvGraphicFramePr>
        <p:xfrm>
          <a:off x="828001" y="3268496"/>
          <a:ext cx="7800433" cy="2128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051"/>
                <a:gridCol w="1627135"/>
                <a:gridCol w="2832247"/>
              </a:tblGrid>
              <a:tr h="472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01.10.2022г.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65,232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65,232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50,132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50,132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264,090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264,090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2238,030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2238,030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3087,160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3087,160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710,720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710,720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6415,364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6415,364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01.01.2023г.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04809"/>
              </p:ext>
            </p:extLst>
          </p:nvPr>
        </p:nvGraphicFramePr>
        <p:xfrm>
          <a:off x="922638" y="1490508"/>
          <a:ext cx="7702379" cy="2032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 </a:t>
                      </a:r>
                    </a:p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2022г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01.01.2023г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7034,788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7034,788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2736,724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2736,724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36,55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36,55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437,750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437,750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745,450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745,450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11100,912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11100,912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000" y="2560189"/>
            <a:ext cx="8504713" cy="5232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выборов)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1677" y="4159861"/>
            <a:ext cx="8269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общего характера (в целях компенсации дополнительных расходов бюджетов городских и сельских поселений в связи с увеличением прогнозных значений среднемесячного дохода от трудовой деятельности работников муниципальных учреждений культуры в Приморском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49212"/>
              </p:ext>
            </p:extLst>
          </p:nvPr>
        </p:nvGraphicFramePr>
        <p:xfrm>
          <a:off x="688932" y="1026101"/>
          <a:ext cx="8016657" cy="1429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57316"/>
                <a:gridCol w="1975965"/>
                <a:gridCol w="1983376"/>
              </a:tblGrid>
              <a:tr h="238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Исполнено на 01.01.2023г.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610,000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610,000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1130,000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1130,000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5168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	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186,000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186,0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2376,000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2376,000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38175"/>
              </p:ext>
            </p:extLst>
          </p:nvPr>
        </p:nvGraphicFramePr>
        <p:xfrm>
          <a:off x="826718" y="3296442"/>
          <a:ext cx="7841292" cy="6242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6493"/>
                <a:gridCol w="1719176"/>
                <a:gridCol w="1725623"/>
              </a:tblGrid>
              <a:tr h="20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Исполнено на 01.01.2023г.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747,58324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747,58324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747,58324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747,58324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59631"/>
              </p:ext>
            </p:extLst>
          </p:nvPr>
        </p:nvGraphicFramePr>
        <p:xfrm>
          <a:off x="826718" y="4990859"/>
          <a:ext cx="7828767" cy="13337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2672"/>
                <a:gridCol w="1854570"/>
                <a:gridCol w="1861525"/>
              </a:tblGrid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Утверждено на 2022г.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Исполнено на 01.01.2023г.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925,700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925,700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28,100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28,100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10,300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10,300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84,300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84,300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1048,400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1048,400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226598"/>
            <a:ext cx="8458200" cy="88741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17375E"/>
                </a:solidFill>
              </a:rPr>
              <a:t>Контактная информация </a:t>
            </a:r>
            <a:endParaRPr lang="ru-RU" sz="2000" b="0" dirty="0">
              <a:solidFill>
                <a:srgbClr val="17375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b="1" dirty="0"/>
              <a:t>ФИНАНСОВОЕ УПРАВЛЕНИЕ АДМИНИСТРАЦИИ КИРОВСКОГО МУНИЦИПАЛЬНОГО РАЙОНА</a:t>
            </a:r>
            <a:endParaRPr lang="ru-RU" sz="1000" dirty="0"/>
          </a:p>
          <a:p>
            <a:r>
              <a:rPr lang="ru-RU" b="1" dirty="0"/>
              <a:t> </a:t>
            </a:r>
            <a:r>
              <a:rPr lang="ru-RU" sz="1400" b="1" u="sng" dirty="0" smtClean="0"/>
              <a:t>Структура </a:t>
            </a:r>
            <a:r>
              <a:rPr lang="ru-RU" sz="1400" b="1" u="sng" dirty="0"/>
              <a:t>управления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Начальник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Игнатова </a:t>
            </a:r>
            <a:r>
              <a:rPr lang="ru-RU" sz="1400" dirty="0"/>
              <a:t>Юлия Николаевна т. 8(42354) 23-2-38</a:t>
            </a:r>
          </a:p>
          <a:p>
            <a:r>
              <a:rPr lang="ru-RU" sz="1400" b="1" dirty="0" smtClean="0"/>
              <a:t>Отделы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 smtClean="0"/>
              <a:t>Отдел </a:t>
            </a:r>
            <a:r>
              <a:rPr lang="ru-RU" sz="1400" b="1" dirty="0"/>
              <a:t>по формированию и исполнению бюджета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Заместитель </a:t>
            </a:r>
            <a:r>
              <a:rPr lang="ru-RU" sz="1400" dirty="0"/>
              <a:t>начальника управления - начальник отдела:    </a:t>
            </a:r>
            <a:br>
              <a:rPr lang="ru-RU" sz="1400" dirty="0"/>
            </a:br>
            <a:r>
              <a:rPr lang="ru-RU" sz="1400" dirty="0"/>
              <a:t>             Ситник Марина Владимировна т. 8(42354) 22-8-48</a:t>
            </a:r>
          </a:p>
          <a:p>
            <a:r>
              <a:rPr lang="ru-RU" sz="1400" b="1" dirty="0"/>
              <a:t>Отдел учета, отчетности и контроля</a:t>
            </a:r>
            <a:endParaRPr lang="ru-RU" sz="1400" dirty="0"/>
          </a:p>
          <a:p>
            <a:r>
              <a:rPr lang="ru-RU" sz="1400" b="1" dirty="0"/>
              <a:t>Начальник отдела – главный бухгалтер: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        Токарь Наталья Владимировна т. 8(42354)  </a:t>
            </a:r>
            <a:r>
              <a:rPr lang="ru-RU" sz="1400" dirty="0" smtClean="0"/>
              <a:t>22-1-89</a:t>
            </a:r>
          </a:p>
          <a:p>
            <a:r>
              <a:rPr lang="ru-RU" sz="1400" b="1" dirty="0" smtClean="0"/>
              <a:t>Адрес </a:t>
            </a:r>
            <a:r>
              <a:rPr lang="ru-RU" sz="1400" b="1" dirty="0"/>
              <a:t>(место нахождения): </a:t>
            </a:r>
            <a:r>
              <a:rPr lang="ru-RU" sz="1400" dirty="0"/>
              <a:t>692091 Приморский край, Кировский район, </a:t>
            </a:r>
            <a:r>
              <a:rPr lang="ru-RU" sz="1400" dirty="0" err="1"/>
              <a:t>пгт</a:t>
            </a:r>
            <a:r>
              <a:rPr lang="ru-RU" sz="1400" dirty="0"/>
              <a:t>. Кировский, ул. Советская, 57</a:t>
            </a:r>
          </a:p>
          <a:p>
            <a:r>
              <a:rPr lang="ru-RU" sz="1400" b="1" dirty="0" smtClean="0"/>
              <a:t>Е-</a:t>
            </a:r>
            <a:r>
              <a:rPr lang="ru-RU" sz="1400" b="1" dirty="0" err="1" smtClean="0"/>
              <a:t>mail</a:t>
            </a:r>
            <a:r>
              <a:rPr lang="ru-RU" sz="1400" b="1" dirty="0"/>
              <a:t>: </a:t>
            </a:r>
            <a:r>
              <a:rPr lang="en-US" sz="1400" dirty="0" smtClean="0"/>
              <a:t>finkir@bk.ru</a:t>
            </a:r>
            <a:endParaRPr lang="ru-RU" sz="1400" dirty="0" smtClean="0"/>
          </a:p>
          <a:p>
            <a:r>
              <a:rPr lang="ru-RU" sz="1400" dirty="0" smtClean="0"/>
              <a:t>График </a:t>
            </a:r>
            <a:r>
              <a:rPr lang="ru-RU" sz="1400" dirty="0"/>
              <a:t>работы </a:t>
            </a:r>
            <a:r>
              <a:rPr lang="ru-RU" sz="1400" dirty="0" err="1"/>
              <a:t>Пн</a:t>
            </a:r>
            <a:r>
              <a:rPr lang="ru-RU" sz="1400" dirty="0"/>
              <a:t> - </a:t>
            </a:r>
            <a:r>
              <a:rPr lang="ru-RU" sz="1400" dirty="0" err="1"/>
              <a:t>Пт</a:t>
            </a:r>
            <a:r>
              <a:rPr lang="ru-RU" sz="1400" dirty="0"/>
              <a:t> </a:t>
            </a:r>
            <a:r>
              <a:rPr lang="ru-RU" sz="1400" dirty="0" smtClean="0"/>
              <a:t>8.00 </a:t>
            </a:r>
            <a:r>
              <a:rPr lang="ru-RU" sz="1400" dirty="0"/>
              <a:t>– </a:t>
            </a:r>
            <a:r>
              <a:rPr lang="ru-RU" sz="1400" dirty="0" smtClean="0"/>
              <a:t>17.00 </a:t>
            </a:r>
            <a:r>
              <a:rPr lang="ru-RU" sz="1400" dirty="0"/>
              <a:t>(перерыв 13.00 – 14.00) </a:t>
            </a:r>
            <a:endParaRPr lang="ru-RU" sz="1400" dirty="0" smtClean="0"/>
          </a:p>
          <a:p>
            <a:r>
              <a:rPr lang="ru-RU" sz="1400" dirty="0" smtClean="0"/>
              <a:t>Уважаемые посетители!</a:t>
            </a:r>
            <a:r>
              <a:rPr lang="ru-RU" dirty="0" smtClean="0"/>
              <a:t> </a:t>
            </a:r>
          </a:p>
          <a:p>
            <a:r>
              <a:rPr lang="ru-RU" sz="1400" b="1" i="1" dirty="0" smtClean="0"/>
              <a:t>Вы </a:t>
            </a:r>
            <a:r>
              <a:rPr lang="ru-RU" sz="1400" b="1" i="1" dirty="0"/>
              <a:t>можете принять участие в обсуждении проекта об исполнении бюджета </a:t>
            </a:r>
            <a:r>
              <a:rPr lang="ru-RU" sz="1400" b="1" i="1" dirty="0" smtClean="0"/>
              <a:t>Кировского муниципального района на </a:t>
            </a:r>
            <a:r>
              <a:rPr lang="ru-RU" sz="1400" b="1" i="1" dirty="0"/>
              <a:t>официальном сайте </a:t>
            </a:r>
            <a:r>
              <a:rPr lang="ru-RU" sz="1400" b="1" i="1" dirty="0" smtClean="0"/>
              <a:t>Кировского муниципального района по </a:t>
            </a:r>
            <a:r>
              <a:rPr lang="ru-RU" sz="1400" b="1" i="1" dirty="0"/>
              <a:t>адресу: http</a:t>
            </a:r>
            <a:r>
              <a:rPr lang="ru-RU" sz="1400" b="1" i="1" dirty="0" smtClean="0"/>
              <a:t>://</a:t>
            </a:r>
            <a:r>
              <a:rPr lang="en-US" sz="1400" b="1" i="1" dirty="0"/>
              <a:t>https://</a:t>
            </a:r>
            <a:r>
              <a:rPr lang="en-US" sz="1400" b="1" i="1" dirty="0" smtClean="0"/>
              <a:t>kirovsky-mr.ru</a:t>
            </a:r>
            <a:r>
              <a:rPr lang="ru-RU" sz="1400" b="1" i="1" dirty="0" smtClean="0"/>
              <a:t> </a:t>
            </a:r>
            <a:r>
              <a:rPr lang="ru-RU" sz="1400" b="1" i="1" dirty="0"/>
              <a:t>в разделе «Публичные слушания»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1351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396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Административное деление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0817" y="642106"/>
            <a:ext cx="8521148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Характеристика Кировского муниципального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Кировский муниципальный район (рисунок 3) расположен в 322 км от Владивостока по автодороге, которая связана с магистралью Хабаровск – Владивосток. Кировский район располагается в центральной части Приморского края. Район находится на берегу реки Уссури. Он граничит на юге со Спасским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Яковлевским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районами, на востоке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Чугуевским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на севере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Дальнереченским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Лесозаводским, на западе с КНР.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Рис.1Расположение Кировского муниципального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 западной части района плоская заболоченная равнина, над которой местами возвышаются изолированные мелкосопочные массивы. Самая низкая точка района находится на северо-западе, на урезе р.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Сунгача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составляет 64 м. Центральную часть района пересекает р. Уссури. Также, в центральную часть заходит среднегорный хр. Синий с высшей точкой района является пик г. Золотая и составляет 945,6 м. В восточной части располагаются отроги Сихотэ-Алиня (хр. Холодный, Горбатый и др.) с высотами до 873,6 м (г. Круглая Сопка).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Район, несмотря на сравнительно благоприятные климатические условия, населён неравномерно. Леса занимают половину территории района. </a:t>
            </a:r>
          </a:p>
        </p:txBody>
      </p:sp>
      <p:pic>
        <p:nvPicPr>
          <p:cNvPr id="1026" name="Picture 2" descr="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2054087"/>
            <a:ext cx="3154017" cy="22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365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0" dirty="0">
                <a:solidFill>
                  <a:srgbClr val="333333"/>
                </a:solidFill>
                <a:latin typeface="Helvetica Neue"/>
                <a:ea typeface="+mn-ea"/>
              </a:rPr>
              <a:t>Административное устройство Кировского 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66808"/>
              </p:ext>
            </p:extLst>
          </p:nvPr>
        </p:nvGraphicFramePr>
        <p:xfrm>
          <a:off x="384313" y="1881806"/>
          <a:ext cx="8229599" cy="237316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718915"/>
                <a:gridCol w="2255342"/>
                <a:gridCol w="2255342"/>
              </a:tblGrid>
              <a:tr h="33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Поселение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Административный центр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Количество населенных пунктов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Кировское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 Кировский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Горноключевское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 Горные ключи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Горненское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поселок Горный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Крыловское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Крыловка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Руновское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</a:t>
                      </a:r>
                      <a:r>
                        <a:rPr lang="ru-RU" sz="1100" u="none" strike="noStrike" dirty="0" err="1">
                          <a:effectLst/>
                        </a:rPr>
                        <a:t>Руновка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Хвищанское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Хвищанка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314" y="1391598"/>
            <a:ext cx="833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В Кировском районе 27 населенных пунктов: 2 городских и 4 сельских поселений (таблица </a:t>
            </a:r>
            <a:r>
              <a:rPr lang="ru-RU" sz="1400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1).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71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482757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17375E"/>
                </a:solidFill>
              </a:rPr>
              <a:t>Итоги социально экономического развития за 2022год</a:t>
            </a:r>
            <a:endParaRPr lang="ru-RU" sz="1800" i="1" dirty="0">
              <a:solidFill>
                <a:srgbClr val="17375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4897" y="497758"/>
            <a:ext cx="8610600" cy="5910469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Кировском районе на 1 января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проживало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17179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 (по оценке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Приморскстата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наблюдается снижение численности населения района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272 человека. </a:t>
            </a:r>
          </a:p>
          <a:p>
            <a:pPr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произошло за счет миграционного оттока, который составил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 (по данным статистики на 01.12.2021г.), число прибывших граждан составило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меньше, чем за аналогичный период прошлого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(2021г -722 чел.),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число выбывших граждан составило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935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меньше, чем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962чел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.). </a:t>
            </a:r>
          </a:p>
          <a:p>
            <a:pPr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Также в отчетном периоде наблюдается значительная естественная убыль населения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человек, родилось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195 детей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ребенка больше, чем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2021 г – 172 ребенка, в 2020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– 177 ребенка), а умерли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331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 (на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меньше,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чем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2021 г – 440 человек, в 2020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- 344 человек).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жизни населения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заработная плата по муниципальному району по средним организациям без субъектов малого и среднего предпринимательства за период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составила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45549,5рублей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 численность пенсионеров всех категорий, состоящих на учете в Управлении Пенсионного фонда по Кировскому району, составила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6171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pPr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Средний размер назначенной месячной пенсии по всем категориям получателей составил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18736,30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рубля, что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8,7 %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выше уровня прошлого 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(2021г – 16303,01  рублей, 2020г- 14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357,3 рубля) за счет проведенной индексации и перерасчета работающим пенсионерам.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в организациях района, не относящимся к субъектам малого предпринимательства, за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составила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2863 человек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уровню 2020 года).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Занятость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населения и безработица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01.01.2023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численность безработных граждан Кировского района, состоящих на регистрационном учете в центре занятости, составляет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человек. В течение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в службу занятости за содействием в поиске подходящей работы обратилось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1005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человека, из них 854 человек получили статус безработного, трудоустроено 400 человек.  Напряженность на рынке труда 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составила 1,5 ед. незанятых граждан, приходящихся на 1 вакансию. Уровень зарегистрированной безработицы составил – 3,3%. Население района активно ищет работу через Краевое государственное бюджетное учреждение «Приморский центр занятости населения», а также самостоятельно трудоустраивается за пределами района, вахтовым методом.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Проводимые службой занятости мероприятия активной политики занятости  сохраняют ситуацию на рынке труда Кировского  района  более стабильной.</a:t>
            </a:r>
          </a:p>
        </p:txBody>
      </p:sp>
    </p:spTree>
    <p:extLst>
      <p:ext uri="{BB962C8B-B14F-4D97-AF65-F5344CB8AC3E}">
        <p14:creationId xmlns:p14="http://schemas.microsoft.com/office/powerpoint/2010/main" val="452516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97" y="305426"/>
            <a:ext cx="7979735" cy="59457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Основные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задачи и приоритетные направления бюджетной политики Кировского муниципального района на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1372418"/>
            <a:ext cx="8458200" cy="5645888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 подготовлен с соблюдением требований Бюджетного кодекса Российской Федерации и Положения «О бюджетном устройстве, бюджетном процессе и межбюджетных отношениях в Кировском муниципальном районе.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сформирован на трехлетний период и отвечает положениям Основных направлений бюджетной и налоговой политики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политика на 2020 – 2022 годы направлена на адаптацию бюджетных ресурсов к новым экономическим реалиям с целью сохранения социальной стабильности в Кировском муниципальном районе, создание условий для устойчивого социально-экономического развития района.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приоритетах бюджетной политики Кировского муниципального района на среднесрочный период сохраняется обеспечение исполнения принятых расходных обязательств наиболее эффективным способом, мобилизация внутренних источников, более четкая увязка бюджетных расходов, обеспечение открытости и прозрачности бюджетного процесса.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принципов ответственной бюджетной политики, для поддержания сбалансированности районного бюджета при его формировании приняты меры по включению в бюджет в первоочередном порядке расходов на финансирование действующих расходных обязательств, непринятию новых расходных обязательств, недопущению наращивания объема муниципального долга.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бюджетных расходов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осуществлено на основе сохранения консервативного подхода.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Основной задачей стала реализация уже принятых решений в рамках бюджета 2020-2022 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5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4161011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13014"/>
              </p:ext>
            </p:extLst>
          </p:nvPr>
        </p:nvGraphicFramePr>
        <p:xfrm>
          <a:off x="712380" y="1076325"/>
          <a:ext cx="8229601" cy="1330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2021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237 520,42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272 030,00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284 981,52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310 021,26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108,79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367 919,12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366 890,13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403 422,05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397 294,03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605 439,54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638 920,13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688 403,57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707 315,29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102,75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603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762,68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642 320,13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717 096,53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689 373,43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96,13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1 676,86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3 400,00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28 692,96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17 941,87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0469473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2022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4472150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12 месяцев 2022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15338</TotalTime>
  <Words>3211</Words>
  <Application>Microsoft Office PowerPoint</Application>
  <PresentationFormat>Экран (4:3)</PresentationFormat>
  <Paragraphs>745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Основные термины и понятия, используемые при составлении бюджета </vt:lpstr>
      <vt:lpstr>Административное деление </vt:lpstr>
      <vt:lpstr>Административное устройство Кировского района</vt:lpstr>
      <vt:lpstr>Итоги социально экономического развития за 2022год</vt:lpstr>
      <vt:lpstr> Основные задачи и приоритетные направления бюджетной политики Кировского муниципального района на 2022 год 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2022 год </vt:lpstr>
      <vt:lpstr>Структура налоговых и неналоговых доходов за 12 месяцев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2022 год.</vt:lpstr>
      <vt:lpstr>Структура расходов бюджета Кировского муниципального района за 2022 года.</vt:lpstr>
      <vt:lpstr>Структура расходов районного бюджета  за 2022 год  (тыс. руб.)</vt:lpstr>
      <vt:lpstr>Муниципальные программы</vt:lpstr>
      <vt:lpstr> Показатели районного бюджета по долгосрочным муниципальным программам   за 2022 год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на 01.01.2023г.</vt:lpstr>
      <vt:lpstr>Иные межбюджетные трансферты городским и сельским поселениям на сбалансированность за счет средств местного бюджета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Юля Игнатова</cp:lastModifiedBy>
  <cp:revision>970</cp:revision>
  <cp:lastPrinted>2017-06-15T22:27:28Z</cp:lastPrinted>
  <dcterms:created xsi:type="dcterms:W3CDTF">2010-06-18T09:27:04Z</dcterms:created>
  <dcterms:modified xsi:type="dcterms:W3CDTF">2023-03-27T02:13:02Z</dcterms:modified>
</cp:coreProperties>
</file>