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808788" cy="99393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olos Text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Перевод работников в </a:t>
            </a:r>
            <a:r>
              <a:rPr lang="ru-RU" sz="1800" b="1" dirty="0" err="1"/>
              <a:t>самозанятые</a:t>
            </a:r>
            <a:r>
              <a:rPr lang="ru-RU" sz="1800" b="1" dirty="0"/>
              <a:t> на какие последствия обрекает себя работодатель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 smtClean="0"/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В </a:t>
            </a:r>
            <a:r>
              <a:rPr lang="ru-RU" sz="1400" dirty="0"/>
              <a:t>Приморском крае около 15 тысяч организаций и индивидуальных предпринимателей сотрудничают с плательщиками налога на профессиональный доход. С так называемыми </a:t>
            </a:r>
            <a:r>
              <a:rPr lang="ru-RU" sz="1400" dirty="0" err="1"/>
              <a:t>самозанятыми</a:t>
            </a:r>
            <a:r>
              <a:rPr lang="ru-RU" sz="1400" dirty="0"/>
              <a:t>. Однако некоторые из них стали злоупотреблять Федеральным законом от 27.11.2018 № 422-ФЗ «О проведении эксперимента по установлению специального налогового режима «Налог на профессиональный доход», регулирующим деятельность </a:t>
            </a:r>
            <a:r>
              <a:rPr lang="ru-RU" sz="1400" dirty="0" err="1"/>
              <a:t>самозанятых</a:t>
            </a:r>
            <a:r>
              <a:rPr lang="ru-RU" sz="1400" dirty="0"/>
              <a:t>, и переводить своих работников в </a:t>
            </a:r>
            <a:r>
              <a:rPr lang="ru-RU" sz="1400" dirty="0" err="1"/>
              <a:t>самозанятые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 smtClean="0"/>
              <a:t>     Налоговые </a:t>
            </a:r>
            <a:r>
              <a:rPr lang="ru-RU" sz="1400" dirty="0"/>
              <a:t>органы обладают информационным ресурсом, который содержит сведения об организациях, имеющих риски подмены трудовых отношений при сотрудничестве с </a:t>
            </a:r>
            <a:r>
              <a:rPr lang="ru-RU" sz="1400" dirty="0" err="1"/>
              <a:t>самозанятыми</a:t>
            </a:r>
            <a:r>
              <a:rPr lang="ru-RU" sz="1400" dirty="0"/>
              <a:t>. Выявление признаков трудовых отношений является основанием для проведения проверки и привлечения работодателя к ответственности за нарушение, в том числе и налогового законодательства. Выплаченные </a:t>
            </a:r>
            <a:r>
              <a:rPr lang="ru-RU" sz="1400" dirty="0" err="1"/>
              <a:t>самозанятым</a:t>
            </a:r>
            <a:r>
              <a:rPr lang="ru-RU" sz="1400" dirty="0"/>
              <a:t> доходы, фактически получаемые в рамках трудовых отношений, подлежат налогообложению НДФЛ и страховыми взносами, соответственно организации необходимо уплатить пени и штрафы за неуплату налогов в срок. А руководство организации может быть привлечено к административной ответственности. </a:t>
            </a:r>
          </a:p>
          <a:p>
            <a:pPr algn="just"/>
            <a:r>
              <a:rPr lang="ru-RU" sz="1400" dirty="0" smtClean="0"/>
              <a:t>      В </a:t>
            </a:r>
            <a:r>
              <a:rPr lang="ru-RU" sz="1400" dirty="0"/>
              <a:t>ходе проведения контрольных мероприятий в отношении недобросовестных юридических лиц и индивидуальных предпринимателей налоговыми органами Приморского края установлены следующие факты выполнения </a:t>
            </a:r>
            <a:r>
              <a:rPr lang="ru-RU" sz="1400" dirty="0" err="1"/>
              <a:t>самозанятыми</a:t>
            </a:r>
            <a:r>
              <a:rPr lang="ru-RU" sz="1400" dirty="0"/>
              <a:t> функций наемных работников: </a:t>
            </a:r>
          </a:p>
          <a:p>
            <a:pPr algn="just"/>
            <a:r>
              <a:rPr lang="ru-RU" sz="1400" dirty="0"/>
              <a:t>-.работа в качестве разнорабочих (уборка помещений, вывоз мусора), водителя, а также для проведения таких работ, как ремонт и обслуживание техники (оборудования); </a:t>
            </a:r>
          </a:p>
          <a:p>
            <a:pPr algn="just"/>
            <a:r>
              <a:rPr lang="ru-RU" sz="1400" dirty="0"/>
              <a:t>-.охрана объектов; производственные работы; </a:t>
            </a:r>
          </a:p>
          <a:p>
            <a:pPr algn="just"/>
            <a:r>
              <a:rPr lang="ru-RU" sz="1400" dirty="0"/>
              <a:t>-.организация общественного питания; </a:t>
            </a:r>
          </a:p>
          <a:p>
            <a:pPr algn="just"/>
            <a:r>
              <a:rPr lang="ru-RU" sz="1400" dirty="0"/>
              <a:t>-.перевозка грузов; изготовление, монтаж металлоконструкций, бетонные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 smtClean="0"/>
          </a:p>
          <a:p>
            <a:pPr algn="just"/>
            <a:r>
              <a:rPr lang="ru-RU" sz="1400" dirty="0" smtClean="0"/>
              <a:t>    По </a:t>
            </a:r>
            <a:r>
              <a:rPr lang="ru-RU" sz="1400" dirty="0"/>
              <a:t>результатам проведенных мероприятий налогового контроля в отношении 364 работодателей дополнительно поступило в бюджет более 41 млн руб</a:t>
            </a:r>
            <a:r>
              <a:rPr lang="ru-RU" sz="1400"/>
              <a:t>. </a:t>
            </a:r>
            <a:r>
              <a:rPr lang="ru-RU" sz="1400" smtClean="0"/>
              <a:t>Cокращая</a:t>
            </a:r>
            <a:r>
              <a:rPr lang="ru-RU" sz="1400" dirty="0" smtClean="0"/>
              <a:t> </a:t>
            </a:r>
            <a:r>
              <a:rPr lang="ru-RU" sz="1400" dirty="0"/>
              <a:t>свои расходы, работодатели лишают работников-</a:t>
            </a:r>
            <a:r>
              <a:rPr lang="ru-RU" sz="1400" dirty="0" err="1"/>
              <a:t>самозанятых</a:t>
            </a:r>
            <a:r>
              <a:rPr lang="ru-RU" sz="1400" dirty="0"/>
              <a:t> социальных гарантий (отпуск, выплата в период нетрудоспособности, отсутствие страхового стажа для назначения пенсии).</a:t>
            </a:r>
          </a:p>
          <a:p>
            <a:pPr algn="just"/>
            <a:r>
              <a:rPr lang="ru-RU" sz="1400" dirty="0" smtClean="0"/>
              <a:t>    Следует </a:t>
            </a:r>
            <a:r>
              <a:rPr lang="ru-RU" sz="1400" dirty="0"/>
              <a:t>иметь в виду, что даже юридически грамотное составление с так называемыми </a:t>
            </a:r>
            <a:r>
              <a:rPr lang="ru-RU" sz="1400" dirty="0" err="1"/>
              <a:t>самозанятым</a:t>
            </a:r>
            <a:r>
              <a:rPr lang="ru-RU" sz="1400" dirty="0"/>
              <a:t> гражданско-правового договора не дает каких-либо гарантий того, что подобный договор не будет переквалифицирован из гражданско-правового в трудовой. Более того, в судебной практике по спорам, связанным с заключением трудового договора, сделан акцент на том, что неустранимые сомнения необходимо толковать в пользу наличия трудовых отношений.</a:t>
            </a:r>
          </a:p>
          <a:p>
            <a:pPr algn="just"/>
            <a:r>
              <a:rPr lang="ru-RU" sz="1400" dirty="0" smtClean="0"/>
              <a:t>    УФНС </a:t>
            </a:r>
            <a:r>
              <a:rPr lang="ru-RU" sz="1400" dirty="0"/>
              <a:t>России по Приморскому краю рекомендует организациям самостоятельно проанализировать свои налоговые риски и, если договор с </a:t>
            </a:r>
            <a:r>
              <a:rPr lang="ru-RU" sz="1400" dirty="0" err="1"/>
              <a:t>самозанятым</a:t>
            </a:r>
            <a:r>
              <a:rPr lang="ru-RU" sz="1400" dirty="0"/>
              <a:t> лицом имеет признаки трудовых отношений, отразить произведённые выплаты в пользу </a:t>
            </a:r>
            <a:r>
              <a:rPr lang="ru-RU" sz="1400" dirty="0" err="1"/>
              <a:t>самозанятых</a:t>
            </a:r>
            <a:r>
              <a:rPr lang="ru-RU" sz="1400" dirty="0"/>
              <a:t> в отчетности по НДФЛ и в расчете по страховым взносам. Это позволит избежать доначислений и уплаты пеней и штрафов.</a:t>
            </a:r>
          </a:p>
        </p:txBody>
      </p:sp>
    </p:spTree>
    <p:extLst>
      <p:ext uri="{BB962C8B-B14F-4D97-AF65-F5344CB8AC3E}">
        <p14:creationId xmlns:p14="http://schemas.microsoft.com/office/powerpoint/2010/main" val="12138187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164475</TotalTime>
  <Words>421</Words>
  <Application>Microsoft Office PowerPoint</Application>
  <PresentationFormat>Лист A4 (210x297 мм)</PresentationFormat>
  <Paragraphs>19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Golos Text</vt:lpstr>
      <vt:lpstr>Open Sans Light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1938</cp:revision>
  <cp:lastPrinted>2023-11-01T03:25:47Z</cp:lastPrinted>
  <dcterms:created xsi:type="dcterms:W3CDTF">2014-10-08T23:03:32Z</dcterms:created>
  <dcterms:modified xsi:type="dcterms:W3CDTF">2025-03-18T09:27:11Z</dcterms:modified>
</cp:coreProperties>
</file>