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6"/>
  </p:notesMasterIdLst>
  <p:handoutMasterIdLst>
    <p:handoutMasterId r:id="rId7"/>
  </p:handoutMasterIdLst>
  <p:sldIdLst>
    <p:sldId id="1739" r:id="rId2"/>
    <p:sldId id="1741" r:id="rId3"/>
    <p:sldId id="1742" r:id="rId4"/>
    <p:sldId id="1743" r:id="rId5"/>
  </p:sldIdLst>
  <p:sldSz cx="6858000" cy="9906000" type="A4"/>
  <p:notesSz cx="6808788" cy="9939338"/>
  <p:embeddedFontLst>
    <p:embeddedFont>
      <p:font typeface="Golos Text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264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заплатить налоги на имущество за несовершеннолетних детей – памятка для родителей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  <a:endParaRPr lang="ru-RU" sz="1400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   Несовершеннолетний </a:t>
            </a:r>
            <a:r>
              <a:rPr lang="ru-RU" sz="1400" dirty="0"/>
              <a:t>признается налогоплательщиком, если является собственником жилья или доли в нем, земельного участка и других объектов недвижимости. Оплачивать налоги за них могут родители, усыновители, опекуны, попечители и иные лица. Сделать это можно по QR-коду или штрих-коду через электронные сервисы, через банк, кассу местной администрации, почту, МФЦ, если там принимают оплату в счет налогов.</a:t>
            </a:r>
          </a:p>
          <a:p>
            <a:pPr algn="just"/>
            <a:r>
              <a:rPr lang="ru-RU" sz="1400" dirty="0" smtClean="0"/>
              <a:t>     Кроме </a:t>
            </a:r>
            <a:r>
              <a:rPr lang="ru-RU" sz="1400" dirty="0"/>
              <a:t>того, оплатить налоги за ребенка можно в Личном кабинете налогоплательщика с помощью вкладки «Семейный доступ».</a:t>
            </a:r>
          </a:p>
          <a:p>
            <a:pPr algn="just"/>
            <a:r>
              <a:rPr lang="ru-RU" sz="1400" dirty="0" smtClean="0"/>
              <a:t>     В </a:t>
            </a:r>
            <a:r>
              <a:rPr lang="ru-RU" sz="1400" dirty="0"/>
              <a:t>этой вкладке нужно нажать кнопку «Добавить пользователя», далее ввести логин (ИНН) Личного кабинета несовершеннолетнего ребенка и нажать кнопку «Отправить запрос». В Личном кабинете несовершеннолетнего ребенка может быть не более двух подтвержденных запросов. Затем необходимо перейти в Личный кабинет ребенка и подтвердить свой запрос, нажав соответствующую кнопку. В случае отмены запроса в Личном кабинете несовершеннолетнего ребенка в добавлении будет отказано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 Добавленные </a:t>
            </a:r>
            <a:r>
              <a:rPr lang="ru-RU" sz="1400" dirty="0"/>
              <a:t>в такой список несовершеннолетние дети исключаются автоматически по достижении совершеннолетия. Также исключение из списка возможно по желанию любой из сторон. Для этого необходимо нажать на кнопку «крестик» у добавленного в списке пользователя и подтвердить исключение.</a:t>
            </a:r>
          </a:p>
          <a:p>
            <a:pPr algn="just"/>
            <a:r>
              <a:rPr lang="ru-RU" sz="1400" dirty="0" smtClean="0"/>
              <a:t>     Затем </a:t>
            </a:r>
            <a:r>
              <a:rPr lang="ru-RU" sz="1400" dirty="0"/>
              <a:t>в разделе «Налоги» появится раскрывающийся список, куда входят только добавленные несовершеннолетние дети. Переключая пользователей в этом списке, можно оплатить налоги любым удобным способом: банковской картой, через онлайн-банк или распечатав квитанцию.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7565A"/>
                </a:solidFill>
              </a:rPr>
              <a:t>  </a:t>
            </a:r>
            <a:r>
              <a:rPr lang="ru-RU" sz="1400" dirty="0">
                <a:solidFill>
                  <a:srgbClr val="57565A"/>
                </a:solidFill>
              </a:rPr>
              <a:t> </a:t>
            </a:r>
            <a:r>
              <a:rPr lang="ru-RU" sz="1400" dirty="0" smtClean="0">
                <a:solidFill>
                  <a:srgbClr val="57565A"/>
                </a:solidFill>
              </a:rPr>
              <a:t>В </a:t>
            </a:r>
            <a:r>
              <a:rPr lang="ru-RU" sz="1400" dirty="0">
                <a:solidFill>
                  <a:srgbClr val="57565A"/>
                </a:solidFill>
              </a:rPr>
              <a:t>связи с чем утверждены форматы и порядок представления справок в налоговый орган. Порядок информационного обмена между соответствующими организациями (индивидуальными предпринимателями) и налоговыми органами следующий: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1</a:t>
            </a:r>
            <a:r>
              <a:rPr lang="ru-RU" sz="1400" dirty="0">
                <a:solidFill>
                  <a:srgbClr val="57565A"/>
                </a:solidFill>
              </a:rPr>
              <a:t>. Сведения представляются в налоговый орган в электронной форме на основании заявления физического лица (его супруга/супруги) в произвольной форме, непосредственно оплатившего соответствующие услуги организацией или ИП, оказавшими такие услуги при наличии технической возможности;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2</a:t>
            </a:r>
            <a:r>
              <a:rPr lang="ru-RU" sz="1400" dirty="0">
                <a:solidFill>
                  <a:srgbClr val="57565A"/>
                </a:solidFill>
              </a:rPr>
              <a:t>. Сведения должны быть представлены в течение 30 календарных дней после дня подачи заявления налогоплательщика за запрашиваемый налоговый период (год) (как за текущий, так и по итогам налогового периода) в котором была оказана услуга и в котором осуществлялись соответствующие расходы; 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Обязанность </a:t>
            </a:r>
            <a:r>
              <a:rPr lang="ru-RU" sz="1400" dirty="0">
                <a:solidFill>
                  <a:srgbClr val="57565A"/>
                </a:solidFill>
              </a:rPr>
              <a:t>учреждения по уведомлению налогоплательщика о направлении в налоговый орган в отношении него справки об оплате образовательных услуг нормативно-правовыми актами РФ не установлена. Однако учреждение вправе проинформировать об этом налогоплательщика в добровольном порядке.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3</a:t>
            </a:r>
            <a:r>
              <a:rPr lang="ru-RU" sz="1400" dirty="0">
                <a:solidFill>
                  <a:srgbClr val="57565A"/>
                </a:solidFill>
              </a:rPr>
              <a:t>. Представление сведений в отношении одних и тех же понесенных расходов на оказанные услуги одновременно налогоплательщику и его супругу (супруге) не допускается;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4</a:t>
            </a:r>
            <a:r>
              <a:rPr lang="ru-RU" sz="1400" dirty="0">
                <a:solidFill>
                  <a:srgbClr val="57565A"/>
                </a:solidFill>
              </a:rPr>
              <a:t>. В случае обращения налогоплательщика к образовательной (</a:t>
            </a:r>
            <a:r>
              <a:rPr lang="ru-RU" sz="1400" dirty="0" err="1">
                <a:solidFill>
                  <a:srgbClr val="57565A"/>
                </a:solidFill>
              </a:rPr>
              <a:t>физкультурно</a:t>
            </a:r>
            <a:r>
              <a:rPr lang="ru-RU" sz="1400" dirty="0">
                <a:solidFill>
                  <a:srgbClr val="57565A"/>
                </a:solidFill>
              </a:rPr>
              <a:t> – спортивной) организации для представления в налоговый орган сведений об оплате предоставленных услуг, оказанных ему и его детям в возрасте до 24 лет, подопечным в возрасте до 18 лет, бывшим подопечным в возрасте до 24 лет, брату (сестре) в возрасте до 24 лет, супругу (супруге) для предоставления социального налогового вычета сведения представляются в налоговый орган по каждому физическому лицу, которому непосредственно оказаны соответствующие услуги;</a:t>
            </a:r>
          </a:p>
          <a:p>
            <a:endParaRPr lang="ru-RU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9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</a:t>
            </a:r>
            <a:r>
              <a:rPr lang="ru-RU" sz="1400" dirty="0">
                <a:solidFill>
                  <a:srgbClr val="57565A"/>
                </a:solidFill>
              </a:rPr>
              <a:t>5. При представлении сведений в электронной форме, в том числе корректирующих, учитываются справки об оплате услуг для представления в налоговый орган, выданные организацией/ИП за налоговый период (год) в котором оказывалась услуга и в котором осуществлялись соответствующие расходы налогоплательщику на бумажном носителе;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6</a:t>
            </a:r>
            <a:r>
              <a:rPr lang="ru-RU" sz="1400" dirty="0">
                <a:solidFill>
                  <a:srgbClr val="57565A"/>
                </a:solidFill>
              </a:rPr>
              <a:t>. Сведения представляются в налоговый орган по месту нахождения организации (месту нахождения обособленного подразделения организации, месту нахождения отделения иностранной организации) или по месту жительства индивидуального предпринимателя;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7</a:t>
            </a:r>
            <a:r>
              <a:rPr lang="ru-RU" sz="1400" dirty="0">
                <a:solidFill>
                  <a:srgbClr val="57565A"/>
                </a:solidFill>
              </a:rPr>
              <a:t>. Представление организациями/ИП – поставщиками услуг в налоговый орган сведений осуществляется в электронной форме по телекоммуникационным каналам связи с применением усиленной квалифицированной электронной подписи;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8</a:t>
            </a:r>
            <a:r>
              <a:rPr lang="ru-RU" sz="1400" dirty="0">
                <a:solidFill>
                  <a:srgbClr val="57565A"/>
                </a:solidFill>
              </a:rPr>
              <a:t>. Справка на бумажном носителе заполняется в двух экземплярах. Один экземпляр выдается налогоплательщику, обратившемуся за выдачей справки, второй экземпляр остается в организации/ИП, оказавшими услуги и выдавшими такую справку. Двусторонняя печать справки на бумажном носителе не допускается.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9</a:t>
            </a:r>
            <a:r>
              <a:rPr lang="ru-RU" sz="1400" dirty="0">
                <a:solidFill>
                  <a:srgbClr val="57565A"/>
                </a:solidFill>
              </a:rPr>
              <a:t>. По желанию получателя услуг, а также в случае отсутствия  технической возможности  у соответствующих организаций (индивидуальных предпринимателей) по передаче сведений в электронном виде в налоговый орган, сведения о фактических затратах по оплате (уплате) соответствующих услуг (взносов) представляются по запросу физического лица на бумажном носителе</a:t>
            </a:r>
            <a:r>
              <a:rPr lang="ru-RU" sz="1400" dirty="0" smtClean="0">
                <a:solidFill>
                  <a:srgbClr val="57565A"/>
                </a:solidFill>
              </a:rPr>
              <a:t>.</a:t>
            </a:r>
            <a:endParaRPr lang="ru-RU" sz="1400" dirty="0">
              <a:solidFill>
                <a:srgbClr val="57565A"/>
              </a:solidFill>
            </a:endParaRPr>
          </a:p>
          <a:p>
            <a:endParaRPr lang="ru-RU" dirty="0" smtClean="0">
              <a:solidFill>
                <a:srgbClr val="57565A"/>
              </a:solidFill>
            </a:endParaRPr>
          </a:p>
          <a:p>
            <a:endParaRPr lang="ru-RU" dirty="0">
              <a:solidFill>
                <a:srgbClr val="57565A"/>
              </a:solidFill>
            </a:endParaRPr>
          </a:p>
          <a:p>
            <a:endParaRPr lang="ru-RU" dirty="0" smtClean="0">
              <a:solidFill>
                <a:srgbClr val="57565A"/>
              </a:solidFill>
            </a:endParaRPr>
          </a:p>
          <a:p>
            <a:endParaRPr lang="ru-RU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7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7565A"/>
                </a:solidFill>
              </a:rPr>
              <a:t>  </a:t>
            </a:r>
            <a:r>
              <a:rPr lang="ru-RU" sz="1400" dirty="0">
                <a:solidFill>
                  <a:srgbClr val="57565A"/>
                </a:solidFill>
              </a:rPr>
              <a:t> Сведения в отношении расходов, понесенных в 2024 году,  могут быть использованы  уже в текущем  году для подтверждения права налогоплательщиков на соответствующие социальные налоговые вычеты у работодателя,  а с 1 января 2025 года – в рамках упрощенного порядка предоставления социальных налоговых вычетов, а также при подаче налоговой декларации по форме  3-НДФЛ за 2024 год</a:t>
            </a:r>
            <a:r>
              <a:rPr lang="ru-RU" sz="1400" dirty="0" smtClean="0">
                <a:solidFill>
                  <a:srgbClr val="57565A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rgbClr val="57565A"/>
                </a:solidFill>
              </a:rPr>
              <a:t> </a:t>
            </a:r>
            <a:r>
              <a:rPr lang="ru-RU" sz="1400" dirty="0" smtClean="0">
                <a:solidFill>
                  <a:srgbClr val="57565A"/>
                </a:solidFill>
              </a:rPr>
              <a:t>   </a:t>
            </a:r>
            <a:r>
              <a:rPr lang="ru-RU" sz="1400" dirty="0">
                <a:solidFill>
                  <a:srgbClr val="57565A"/>
                </a:solidFill>
              </a:rPr>
              <a:t>При этом в отношении доходов, понесенных получателем услуг до 2024 года,  унифицированные  формы сведений не применяются и требуется представление налогоплательщиками комплекта подтверждающих документов.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Представленные </a:t>
            </a:r>
            <a:r>
              <a:rPr lang="ru-RU" sz="1400" dirty="0">
                <a:solidFill>
                  <a:srgbClr val="57565A"/>
                </a:solidFill>
              </a:rPr>
              <a:t>в налоговый орган организацией (ИП) в электронном виде сведения о фактических расходах налогоплательщика на оказанные услуги размещается в личном кабинете налогоплательщика в течение 20 рабочих дней, следующих за днем представления сведений в налоговый орган.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Подробнее </a:t>
            </a:r>
            <a:r>
              <a:rPr lang="ru-RU" sz="1400" dirty="0">
                <a:solidFill>
                  <a:srgbClr val="57565A"/>
                </a:solidFill>
              </a:rPr>
              <a:t>о получении социальных налоговых вычетов в упрощенном порядке можно ознакомиться на промо-странице «Упрощенный порядок получения вычетов по НДФЛ» (http:www.nalog.gov.ru77/</a:t>
            </a:r>
            <a:r>
              <a:rPr lang="ru-RU" sz="1400" dirty="0" err="1">
                <a:solidFill>
                  <a:srgbClr val="57565A"/>
                </a:solidFill>
              </a:rPr>
              <a:t>ndfl_easy</a:t>
            </a:r>
            <a:r>
              <a:rPr lang="ru-RU" sz="1400" dirty="0" smtClean="0">
                <a:solidFill>
                  <a:srgbClr val="57565A"/>
                </a:solidFill>
              </a:rPr>
              <a:t>/).</a:t>
            </a:r>
            <a:endParaRPr lang="ru-RU" sz="14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41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164467</TotalTime>
  <Words>912</Words>
  <Application>Microsoft Office PowerPoint</Application>
  <PresentationFormat>Лист A4 (210x297 мм)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Golos Text</vt:lpstr>
      <vt:lpstr>Calibri</vt:lpstr>
      <vt:lpstr>Open Sans Light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1932</cp:revision>
  <cp:lastPrinted>2023-11-01T03:25:47Z</cp:lastPrinted>
  <dcterms:created xsi:type="dcterms:W3CDTF">2014-10-08T23:03:32Z</dcterms:created>
  <dcterms:modified xsi:type="dcterms:W3CDTF">2024-08-27T04:23:56Z</dcterms:modified>
</cp:coreProperties>
</file>