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4"/>
  </p:notesMasterIdLst>
  <p:handoutMasterIdLst>
    <p:handoutMasterId r:id="rId5"/>
  </p:handoutMasterIdLst>
  <p:sldIdLst>
    <p:sldId id="1739" r:id="rId2"/>
    <p:sldId id="1740" r:id="rId3"/>
  </p:sldIdLst>
  <p:sldSz cx="6858000" cy="9906000" type="A4"/>
  <p:notesSz cx="6808788" cy="9939338"/>
  <p:embeddedFontLst>
    <p:embeddedFont>
      <p:font typeface="Calibri" panose="020F0502020204030204" pitchFamily="34" charset="0"/>
      <p:regular r:id="rId6"/>
      <p:bold r:id="rId7"/>
      <p:italic r:id="rId8"/>
      <p:boldItalic r:id="rId9"/>
    </p:embeddedFont>
    <p:embeddedFont>
      <p:font typeface="Golos Text" panose="020B0604020202020204" charset="0"/>
      <p:regular r:id="rId10"/>
      <p:bold r:id="rId11"/>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varScale="1">
        <p:scale>
          <a:sx n="81" d="100"/>
          <a:sy n="81" d="100"/>
        </p:scale>
        <p:origin x="-3300" y="-9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F493751-17AE-4B04-BEDA-33B10617D37B}"/>
              </a:ext>
            </a:extLst>
          </p:cNvPr>
          <p:cNvSpPr>
            <a:spLocks noGrp="1"/>
          </p:cNvSpPr>
          <p:nvPr>
            <p:ph type="hdr" sz="quarter"/>
          </p:nvPr>
        </p:nvSpPr>
        <p:spPr>
          <a:xfrm>
            <a:off x="1" y="2"/>
            <a:ext cx="2950476" cy="498692"/>
          </a:xfrm>
          <a:prstGeom prst="rect">
            <a:avLst/>
          </a:prstGeom>
        </p:spPr>
        <p:txBody>
          <a:bodyPr vert="horz" lIns="91552" tIns="45776" rIns="91552" bIns="45776" rtlCol="0"/>
          <a:lstStyle>
            <a:lvl1pPr algn="l">
              <a:defRPr sz="1200"/>
            </a:lvl1pPr>
          </a:lstStyle>
          <a:p>
            <a:endParaRPr lang="ru-RU"/>
          </a:p>
        </p:txBody>
      </p:sp>
      <p:sp>
        <p:nvSpPr>
          <p:cNvPr id="3" name="Date Placeholder 2">
            <a:extLst>
              <a:ext uri="{FF2B5EF4-FFF2-40B4-BE49-F238E27FC236}">
                <a16:creationId xmlns="" xmlns:a16="http://schemas.microsoft.com/office/drawing/2014/main" id="{51CF625E-33B0-4757-9E05-4FB095443282}"/>
              </a:ext>
            </a:extLst>
          </p:cNvPr>
          <p:cNvSpPr>
            <a:spLocks noGrp="1"/>
          </p:cNvSpPr>
          <p:nvPr>
            <p:ph type="dt" sz="quarter" idx="1"/>
          </p:nvPr>
        </p:nvSpPr>
        <p:spPr>
          <a:xfrm>
            <a:off x="3856740" y="2"/>
            <a:ext cx="2950476" cy="498692"/>
          </a:xfrm>
          <a:prstGeom prst="rect">
            <a:avLst/>
          </a:prstGeom>
        </p:spPr>
        <p:txBody>
          <a:bodyPr vert="horz" lIns="91552" tIns="45776" rIns="91552" bIns="45776" rtlCol="0"/>
          <a:lstStyle>
            <a:lvl1pPr algn="r">
              <a:defRPr sz="1200"/>
            </a:lvl1pPr>
          </a:lstStyle>
          <a:p>
            <a:fld id="{38F8E485-5B6B-40C0-BA1C-CA1B118F9D6C}" type="datetimeFigureOut">
              <a:rPr lang="ru-RU" smtClean="0"/>
              <a:t>14.06.2024</a:t>
            </a:fld>
            <a:endParaRPr lang="ru-RU"/>
          </a:p>
        </p:txBody>
      </p:sp>
      <p:sp>
        <p:nvSpPr>
          <p:cNvPr id="4" name="Footer Placeholder 3">
            <a:extLst>
              <a:ext uri="{FF2B5EF4-FFF2-40B4-BE49-F238E27FC236}">
                <a16:creationId xmlns="" xmlns:a16="http://schemas.microsoft.com/office/drawing/2014/main" id="{C63880F9-BC18-410F-9596-FD72C9E18AF0}"/>
              </a:ext>
            </a:extLst>
          </p:cNvPr>
          <p:cNvSpPr>
            <a:spLocks noGrp="1"/>
          </p:cNvSpPr>
          <p:nvPr>
            <p:ph type="ftr" sz="quarter" idx="2"/>
          </p:nvPr>
        </p:nvSpPr>
        <p:spPr>
          <a:xfrm>
            <a:off x="1" y="9440648"/>
            <a:ext cx="2950476" cy="498691"/>
          </a:xfrm>
          <a:prstGeom prst="rect">
            <a:avLst/>
          </a:prstGeom>
        </p:spPr>
        <p:txBody>
          <a:bodyPr vert="horz" lIns="91552" tIns="45776" rIns="91552" bIns="45776"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87D0DCDF-A49E-4F94-9E19-5FC32221D56B}"/>
              </a:ext>
            </a:extLst>
          </p:cNvPr>
          <p:cNvSpPr>
            <a:spLocks noGrp="1"/>
          </p:cNvSpPr>
          <p:nvPr>
            <p:ph type="sldNum" sz="quarter" idx="3"/>
          </p:nvPr>
        </p:nvSpPr>
        <p:spPr>
          <a:xfrm>
            <a:off x="3856740" y="9440648"/>
            <a:ext cx="2950476" cy="498691"/>
          </a:xfrm>
          <a:prstGeom prst="rect">
            <a:avLst/>
          </a:prstGeom>
        </p:spPr>
        <p:txBody>
          <a:bodyPr vert="horz" lIns="91552" tIns="45776" rIns="91552" bIns="45776"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0476" cy="496967"/>
          </a:xfrm>
          <a:prstGeom prst="rect">
            <a:avLst/>
          </a:prstGeom>
        </p:spPr>
        <p:txBody>
          <a:bodyPr vert="horz" lIns="91552" tIns="45776" rIns="91552" bIns="45776" rtlCol="0"/>
          <a:lstStyle>
            <a:lvl1pPr algn="l">
              <a:defRPr sz="1200"/>
            </a:lvl1pPr>
          </a:lstStyle>
          <a:p>
            <a:endParaRPr lang="en-US"/>
          </a:p>
        </p:txBody>
      </p:sp>
      <p:sp>
        <p:nvSpPr>
          <p:cNvPr id="3" name="Date Placeholder 2"/>
          <p:cNvSpPr>
            <a:spLocks noGrp="1"/>
          </p:cNvSpPr>
          <p:nvPr>
            <p:ph type="dt" idx="1"/>
          </p:nvPr>
        </p:nvSpPr>
        <p:spPr>
          <a:xfrm>
            <a:off x="3856740" y="3"/>
            <a:ext cx="2950476" cy="496967"/>
          </a:xfrm>
          <a:prstGeom prst="rect">
            <a:avLst/>
          </a:prstGeom>
        </p:spPr>
        <p:txBody>
          <a:bodyPr vert="horz" lIns="91552" tIns="45776" rIns="91552" bIns="45776" rtlCol="0"/>
          <a:lstStyle>
            <a:lvl1pPr algn="r">
              <a:defRPr sz="1200"/>
            </a:lvl1pPr>
          </a:lstStyle>
          <a:p>
            <a:fld id="{03A1D146-B4E0-1741-B9EE-9789392EFCC4}" type="datetimeFigureOut">
              <a:rPr lang="en-US" smtClean="0"/>
              <a:t>6/14/2024</a:t>
            </a:fld>
            <a:endParaRPr lang="en-US"/>
          </a:p>
        </p:txBody>
      </p:sp>
      <p:sp>
        <p:nvSpPr>
          <p:cNvPr id="4" name="Slide Image Placeholder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552" tIns="45776" rIns="91552" bIns="45776" rtlCol="0" anchor="ctr"/>
          <a:lstStyle/>
          <a:p>
            <a:endParaRPr lang="en-US"/>
          </a:p>
        </p:txBody>
      </p:sp>
      <p:sp>
        <p:nvSpPr>
          <p:cNvPr id="5" name="Notes Placeholder 4"/>
          <p:cNvSpPr>
            <a:spLocks noGrp="1"/>
          </p:cNvSpPr>
          <p:nvPr>
            <p:ph type="body" sz="quarter" idx="3"/>
          </p:nvPr>
        </p:nvSpPr>
        <p:spPr>
          <a:xfrm>
            <a:off x="680880" y="4721188"/>
            <a:ext cx="5447030" cy="4472702"/>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50476" cy="496967"/>
          </a:xfrm>
          <a:prstGeom prst="rect">
            <a:avLst/>
          </a:prstGeom>
        </p:spPr>
        <p:txBody>
          <a:bodyPr vert="horz" lIns="91552" tIns="45776" rIns="91552"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0647"/>
            <a:ext cx="2950476" cy="496967"/>
          </a:xfrm>
          <a:prstGeom prst="rect">
            <a:avLst/>
          </a:prstGeom>
        </p:spPr>
        <p:txBody>
          <a:bodyPr vert="horz" lIns="91552" tIns="45776" rIns="91552" bIns="45776"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548680" y="1244589"/>
            <a:ext cx="5930583" cy="830997"/>
          </a:xfrm>
          <a:prstGeom prst="rect">
            <a:avLst/>
          </a:prstGeom>
          <a:noFill/>
        </p:spPr>
        <p:txBody>
          <a:bodyPr wrap="square" lIns="0" tIns="0" rIns="0" bIns="0" rtlCol="0" anchor="t" anchorCtr="0">
            <a:spAutoFit/>
          </a:bodyPr>
          <a:lstStyle/>
          <a:p>
            <a:pPr algn="ctr">
              <a:spcAft>
                <a:spcPts val="0"/>
              </a:spcAft>
            </a:pPr>
            <a:r>
              <a:rPr lang="ru-RU" sz="1800" b="1" dirty="0">
                <a:solidFill>
                  <a:schemeClr val="tx1">
                    <a:lumMod val="75000"/>
                  </a:schemeClr>
                </a:solidFill>
                <a:latin typeface="Golos Text" panose="020B0604020202020204" charset="0"/>
                <a:ea typeface="Golos Text" panose="020B0604020202020204" charset="0"/>
              </a:rPr>
              <a:t>Почти 18 тысяч </a:t>
            </a:r>
            <a:r>
              <a:rPr lang="ru-RU" sz="1800" b="1" dirty="0" err="1">
                <a:solidFill>
                  <a:schemeClr val="tx1">
                    <a:lumMod val="75000"/>
                  </a:schemeClr>
                </a:solidFill>
                <a:latin typeface="Golos Text" panose="020B0604020202020204" charset="0"/>
                <a:ea typeface="Golos Text" panose="020B0604020202020204" charset="0"/>
              </a:rPr>
              <a:t>приморцев</a:t>
            </a:r>
            <a:r>
              <a:rPr lang="ru-RU" sz="1800" b="1" dirty="0">
                <a:solidFill>
                  <a:schemeClr val="tx1">
                    <a:lumMod val="75000"/>
                  </a:schemeClr>
                </a:solidFill>
                <a:latin typeface="Golos Text" panose="020B0604020202020204" charset="0"/>
                <a:ea typeface="Golos Text" panose="020B0604020202020204" charset="0"/>
              </a:rPr>
              <a:t> в 2024 году выбрали </a:t>
            </a:r>
          </a:p>
          <a:p>
            <a:pPr algn="ctr">
              <a:spcAft>
                <a:spcPts val="0"/>
              </a:spcAft>
            </a:pPr>
            <a:r>
              <a:rPr lang="ru-RU" sz="1800" b="1" dirty="0">
                <a:solidFill>
                  <a:schemeClr val="tx1">
                    <a:lumMod val="75000"/>
                  </a:schemeClr>
                </a:solidFill>
                <a:latin typeface="Golos Text" panose="020B0604020202020204" charset="0"/>
                <a:ea typeface="Golos Text" panose="020B0604020202020204" charset="0"/>
              </a:rPr>
              <a:t>дистанционное взаимодействие с налоговыми органами</a:t>
            </a: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548680" y="2075586"/>
            <a:ext cx="6120680" cy="6863417"/>
          </a:xfrm>
          <a:prstGeom prst="rect">
            <a:avLst/>
          </a:prstGeom>
        </p:spPr>
        <p:txBody>
          <a:bodyPr wrap="square">
            <a:spAutoFit/>
          </a:bodyPr>
          <a:lstStyle/>
          <a:p>
            <a:pPr algn="just"/>
            <a:r>
              <a:rPr lang="ru-RU" dirty="0"/>
              <a:t> </a:t>
            </a:r>
            <a:r>
              <a:rPr lang="ru-RU" dirty="0" smtClean="0"/>
              <a:t> </a:t>
            </a:r>
            <a:r>
              <a:rPr lang="ru-RU" sz="1400" dirty="0" smtClean="0"/>
              <a:t>Сервис </a:t>
            </a:r>
            <a:r>
              <a:rPr lang="ru-RU" sz="1400" dirty="0"/>
              <a:t>ФНС России «Личный кабинет налогоплательщика для физических лиц» с каждым годом становится популярнее для жителей Приморья. С начала текущего года такой способ взаимодействия с налоговыми органами выбрали 17 812 </a:t>
            </a:r>
            <a:r>
              <a:rPr lang="ru-RU" sz="1400" dirty="0" err="1"/>
              <a:t>приморцев</a:t>
            </a:r>
            <a:r>
              <a:rPr lang="ru-RU" sz="1400" dirty="0"/>
              <a:t>. А всего в регионе 1 025 638 пользователей ЛК ФЛ.</a:t>
            </a:r>
          </a:p>
          <a:p>
            <a:pPr algn="just"/>
            <a:r>
              <a:rPr lang="ru-RU" sz="1400" dirty="0" smtClean="0"/>
              <a:t>     Какие </a:t>
            </a:r>
            <a:r>
              <a:rPr lang="ru-RU" sz="1400" dirty="0"/>
              <a:t>возможности даёт сервис гражданам? Сокращает трудозатраты на оформление налогового вычета. Пользователю достаточно ввести свои личные данные (ФИО), указать контактный номер телефона, период, за который он желает вернуть излишне уплаченный налог на доходы физических лиц, сумму, затраченную на ту или иную услугу, банковские реквизиты для получения вычета и прикрепить подтверждающие документы. Налог программой рассчитывается автоматически. Остаётся только проверить указанные сведения, подписать документ электронной подписью</a:t>
            </a:r>
            <a:r>
              <a:rPr lang="ru-RU" sz="1400" dirty="0" smtClean="0"/>
              <a:t>.</a:t>
            </a:r>
          </a:p>
          <a:p>
            <a:pPr algn="just"/>
            <a:r>
              <a:rPr lang="ru-RU" sz="1400" dirty="0"/>
              <a:t> </a:t>
            </a:r>
            <a:r>
              <a:rPr lang="ru-RU" sz="1400" dirty="0" smtClean="0"/>
              <a:t>     </a:t>
            </a:r>
            <a:r>
              <a:rPr lang="ru-RU" sz="1400" dirty="0"/>
              <a:t>Декларация будет направлена в налоговый орган по месту учёта заявителя. Кроме того, если у налогоплательщика по определённым причинам утерян ИНН на бумажном носителе, то через ЛК ФЛ в разделе «Запросить справку (документы)» он может получить свидетельство ИНН, запросив его у налогового органа. В течение пяти дней налогоплательщику поступит ответ, а точнее свидетельство ИНН в электронном виде, подписанное электронной подписью. Документ будет иметь такую же юридическую силу, как и свидетельство на бумажном носителе с подписью должностного лица. Дополнительно при помощи сервиса можно получить уведомление на уплату имущественных налогов, справку 2-НДФЛ, заявить о полученном доходе в рамках декларационной кампании, уплатить налоги, оформить льготу по имущественным налогам и обратиться в электронном виде в налоговый орган по интересующему вопросу</a:t>
            </a:r>
            <a:r>
              <a:rPr lang="ru-RU" sz="1400" dirty="0" smtClean="0"/>
              <a:t>. </a:t>
            </a:r>
            <a:r>
              <a:rPr lang="ru-RU" sz="1400" dirty="0" smtClean="0"/>
              <a:t>   </a:t>
            </a:r>
          </a:p>
          <a:p>
            <a:endParaRPr lang="ru-RU" dirty="0"/>
          </a:p>
        </p:txBody>
      </p:sp>
    </p:spTree>
    <p:extLst>
      <p:ext uri="{BB962C8B-B14F-4D97-AF65-F5344CB8AC3E}">
        <p14:creationId xmlns:p14="http://schemas.microsoft.com/office/powerpoint/2010/main" val="36558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548680" y="1280592"/>
            <a:ext cx="6120680" cy="461665"/>
          </a:xfrm>
          <a:prstGeom prst="rect">
            <a:avLst/>
          </a:prstGeom>
        </p:spPr>
        <p:txBody>
          <a:bodyPr wrap="square">
            <a:spAutoFit/>
          </a:bodyPr>
          <a:lstStyle/>
          <a:p>
            <a:pPr algn="just"/>
            <a:r>
              <a:rPr lang="ru-RU" dirty="0"/>
              <a:t> </a:t>
            </a:r>
            <a:r>
              <a:rPr lang="ru-RU" dirty="0" smtClean="0"/>
              <a:t> </a:t>
            </a:r>
            <a:endParaRPr lang="ru-RU" dirty="0"/>
          </a:p>
        </p:txBody>
      </p:sp>
      <p:sp>
        <p:nvSpPr>
          <p:cNvPr id="3" name="Прямоугольник 2"/>
          <p:cNvSpPr/>
          <p:nvPr/>
        </p:nvSpPr>
        <p:spPr>
          <a:xfrm>
            <a:off x="692695" y="1280592"/>
            <a:ext cx="5724637" cy="1815882"/>
          </a:xfrm>
          <a:prstGeom prst="rect">
            <a:avLst/>
          </a:prstGeom>
        </p:spPr>
        <p:txBody>
          <a:bodyPr wrap="square">
            <a:spAutoFit/>
          </a:bodyPr>
          <a:lstStyle/>
          <a:p>
            <a:pPr algn="just"/>
            <a:r>
              <a:rPr lang="ru-RU" sz="1400" dirty="0" smtClean="0"/>
              <a:t>      УФНС </a:t>
            </a:r>
            <a:r>
              <a:rPr lang="ru-RU" sz="1400" dirty="0"/>
              <a:t>России по Приморскому краю напоминает: получить доступ в ЛК ФЛ также можно в дистанционном формате. Функция доступна для пользователей портала </a:t>
            </a:r>
            <a:r>
              <a:rPr lang="ru-RU" sz="1400" dirty="0" err="1"/>
              <a:t>Госуслуги</a:t>
            </a:r>
            <a:r>
              <a:rPr lang="ru-RU" sz="1400" dirty="0"/>
              <a:t> (учётная запись, при этом, должна быть подтверждена). Кроме того, стать пользователем ЛК ФЛ можно, обратившись в любой территориальный налоговый орган либо в отделение МФЦ. При себе у налогоплательщика должен быть документ, удостоверяющий личность. </a:t>
            </a:r>
          </a:p>
        </p:txBody>
      </p:sp>
    </p:spTree>
    <p:extLst>
      <p:ext uri="{BB962C8B-B14F-4D97-AF65-F5344CB8AC3E}">
        <p14:creationId xmlns:p14="http://schemas.microsoft.com/office/powerpoint/2010/main" val="3543019124"/>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164441</TotalTime>
  <Words>358</Words>
  <Application>Microsoft Office PowerPoint</Application>
  <PresentationFormat>Лист A4 (210x297 мм)</PresentationFormat>
  <Paragraphs>13</Paragraphs>
  <Slides>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Open Sans Light</vt:lpstr>
      <vt:lpstr>Calibri</vt:lpstr>
      <vt:lpstr>Golos Text</vt:lpstr>
      <vt:lpstr>1_Office Theme</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Тимохова Галина Константиновна</cp:lastModifiedBy>
  <cp:revision>1925</cp:revision>
  <cp:lastPrinted>2023-11-01T03:25:47Z</cp:lastPrinted>
  <dcterms:created xsi:type="dcterms:W3CDTF">2014-10-08T23:03:32Z</dcterms:created>
  <dcterms:modified xsi:type="dcterms:W3CDTF">2024-06-14T02:38:09Z</dcterms:modified>
</cp:coreProperties>
</file>