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6"/>
  </p:notesMasterIdLst>
  <p:handoutMasterIdLst>
    <p:handoutMasterId r:id="rId7"/>
  </p:handoutMasterIdLst>
  <p:sldIdLst>
    <p:sldId id="1739" r:id="rId2"/>
    <p:sldId id="1740" r:id="rId3"/>
    <p:sldId id="1741" r:id="rId4"/>
    <p:sldId id="1742" r:id="rId5"/>
  </p:sldIdLst>
  <p:sldSz cx="6858000" cy="9906000" type="A4"/>
  <p:notesSz cx="6808788" cy="9939338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olos Text" panose="020B0604020202020204" charset="0"/>
      <p:regular r:id="rId12"/>
      <p:bold r:id="rId13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264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11206" y="1383089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Специалисты налоговых органов ответили на актуальные вопросы по декларационной кампании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400" dirty="0" smtClean="0"/>
              <a:t>    </a:t>
            </a:r>
            <a:endParaRPr lang="ru-RU" sz="1400" dirty="0"/>
          </a:p>
          <a:p>
            <a:pPr algn="just"/>
            <a:r>
              <a:rPr lang="ru-RU" sz="1400" dirty="0" smtClean="0"/>
              <a:t>    </a:t>
            </a:r>
            <a:r>
              <a:rPr lang="ru-RU" sz="1400" dirty="0"/>
              <a:t>В УФНС России по Приморскому краю прошла традиционная апрельская пресс-конференция по теме: «Декларационная кампания». Основными вопросами, на которые ответили специалисты налоговых органов на мероприятии, стали</a:t>
            </a:r>
            <a:r>
              <a:rPr lang="ru-RU" sz="1400" dirty="0" smtClean="0"/>
              <a:t>:</a:t>
            </a:r>
          </a:p>
          <a:p>
            <a:pPr algn="just"/>
            <a:r>
              <a:rPr lang="ru-RU" sz="1400" dirty="0" smtClean="0"/>
              <a:t>1. «</a:t>
            </a:r>
            <a:r>
              <a:rPr lang="ru-RU" sz="1400" dirty="0"/>
              <a:t>Кому и в какие сроки необходимо отчитаться о доходах, полученных в 2024 году</a:t>
            </a:r>
            <a:r>
              <a:rPr lang="ru-RU" sz="1400" dirty="0" smtClean="0"/>
              <a:t>?». Налог </a:t>
            </a:r>
            <a:r>
              <a:rPr lang="ru-RU" sz="1400" dirty="0"/>
              <a:t>на доходы физических лиц, как правило, уплачивается автоматически — он удерживается с заработной платы. Однако в ряде случаев физические лица должны самостоятельно рассчитать сумму налога и подать в налоговый орган декларацию по налогу на доходы физических лиц (форма 3-НДФЛ).</a:t>
            </a:r>
          </a:p>
          <a:p>
            <a:pPr algn="just"/>
            <a:r>
              <a:rPr lang="ru-RU" sz="1400" dirty="0" smtClean="0"/>
              <a:t>    Декларацию </a:t>
            </a:r>
            <a:r>
              <a:rPr lang="ru-RU" sz="1400" dirty="0"/>
              <a:t>о доходах по форме 3-НДФЛ необходимо представить не позднее 30 апреля 2025 года.</a:t>
            </a:r>
          </a:p>
          <a:p>
            <a:pPr algn="just"/>
            <a:r>
              <a:rPr lang="ru-RU" sz="1400" dirty="0" smtClean="0"/>
              <a:t>    Представить </a:t>
            </a:r>
            <a:r>
              <a:rPr lang="ru-RU" sz="1400" dirty="0"/>
              <a:t>декларацию за 2024 год обязаны лица:</a:t>
            </a:r>
          </a:p>
          <a:p>
            <a:pPr algn="just"/>
            <a:r>
              <a:rPr lang="ru-RU" sz="1400" dirty="0" smtClean="0"/>
              <a:t>-получившие </a:t>
            </a:r>
            <a:r>
              <a:rPr lang="ru-RU" sz="1400" dirty="0"/>
              <a:t>доход от продажи недвижимого имущества, находившегося в собственности менее минимального предельного срока владения;</a:t>
            </a:r>
          </a:p>
          <a:p>
            <a:pPr algn="just"/>
            <a:r>
              <a:rPr lang="ru-RU" sz="1400" dirty="0" smtClean="0"/>
              <a:t>-получившие </a:t>
            </a:r>
            <a:r>
              <a:rPr lang="ru-RU" sz="1400" dirty="0"/>
              <a:t>в дар от физических лиц, не являющихся близкими родственниками, недвижимое имущество, транспортные средства, акции, доли, паи;</a:t>
            </a:r>
          </a:p>
          <a:p>
            <a:pPr algn="just"/>
            <a:r>
              <a:rPr lang="ru-RU" sz="1400" dirty="0" smtClean="0"/>
              <a:t>-получившие </a:t>
            </a:r>
            <a:r>
              <a:rPr lang="ru-RU" sz="1400" dirty="0"/>
              <a:t>вознаграждения от физических лиц и организаций, не являющихся работодателями, на основе заключенных договоров и договоров гражданско-правового характера, включая доходы по договорам имущественного найма или договорам аренды любого имущества;</a:t>
            </a:r>
          </a:p>
          <a:p>
            <a:pPr algn="just"/>
            <a:r>
              <a:rPr lang="ru-RU" sz="1400" dirty="0" smtClean="0"/>
              <a:t>-получившие </a:t>
            </a:r>
            <a:r>
              <a:rPr lang="ru-RU" sz="1400" dirty="0"/>
              <a:t>выигрыши в лотереях, казино, букмекерских конторах (в сумме до 15 тыс. руб., при этом необлагаемая сумма выигрыша составляет 4 тыс. руб.), а также от организаторов азартных игр, не относящихся к букмекерским конторам и тотализаторам;</a:t>
            </a:r>
          </a:p>
          <a:p>
            <a:pPr algn="just"/>
            <a:r>
              <a:rPr lang="ru-RU" sz="1400" dirty="0" smtClean="0"/>
              <a:t>-получившие </a:t>
            </a:r>
            <a:r>
              <a:rPr lang="ru-RU" sz="1400" dirty="0"/>
              <a:t>доходы от источников, находящихся за пределами Российской Федерации.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8661" y="1003016"/>
            <a:ext cx="63007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400" dirty="0" smtClean="0"/>
              <a:t> </a:t>
            </a:r>
            <a:r>
              <a:rPr lang="ru-RU" sz="1400" dirty="0" smtClean="0"/>
              <a:t>Задекларировать </a:t>
            </a:r>
            <a:r>
              <a:rPr lang="ru-RU" sz="1400" dirty="0"/>
              <a:t>полученные в 2024 году доходы должны также индивидуальные предприниматели, нотариусы, адвокаты, учредившие адвокатские кабинеты, и другие лица, занимающиеся частной практикой.</a:t>
            </a:r>
          </a:p>
          <a:p>
            <a:pPr algn="just"/>
            <a:r>
              <a:rPr lang="ru-RU" sz="1400" dirty="0" smtClean="0"/>
              <a:t>2. «Какой </a:t>
            </a:r>
            <a:r>
              <a:rPr lang="ru-RU" sz="1400" dirty="0"/>
              <a:t>срок установлен налоговым законодательством для уплаты налога, исчисленного в декларации по форме 3-НДФЛ за 2024 год</a:t>
            </a:r>
            <a:r>
              <a:rPr lang="ru-RU" sz="1400" dirty="0" smtClean="0"/>
              <a:t>?».</a:t>
            </a:r>
            <a:endParaRPr lang="ru-RU" sz="1400" dirty="0"/>
          </a:p>
          <a:p>
            <a:pPr algn="just"/>
            <a:r>
              <a:rPr lang="ru-RU" sz="1400" dirty="0" smtClean="0"/>
              <a:t>    Налог</a:t>
            </a:r>
            <a:r>
              <a:rPr lang="ru-RU" sz="1400" dirty="0"/>
              <a:t>, исчисленный в декларации за 2024 год, необходимо уплатить не позднее 15 июля 2025 года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3. «</a:t>
            </a:r>
            <a:r>
              <a:rPr lang="ru-RU" sz="1400" dirty="0"/>
              <a:t>В каких случаях обязанность по представлению декларации о доходах по форме 3-НДФЛ за 2024 год отсутствует</a:t>
            </a:r>
            <a:r>
              <a:rPr lang="ru-RU" sz="1400" dirty="0" smtClean="0"/>
              <a:t>?».</a:t>
            </a:r>
            <a:endParaRPr lang="ru-RU" sz="1400" dirty="0"/>
          </a:p>
          <a:p>
            <a:pPr algn="just"/>
            <a:r>
              <a:rPr lang="ru-RU" sz="1400" dirty="0" smtClean="0"/>
              <a:t>    Отсутствует </a:t>
            </a:r>
            <a:r>
              <a:rPr lang="ru-RU" sz="1400" dirty="0"/>
              <a:t>обязанность по представлению декларации по доходам от продажи:</a:t>
            </a:r>
          </a:p>
          <a:p>
            <a:pPr algn="just"/>
            <a:r>
              <a:rPr lang="ru-RU" sz="1400" dirty="0" smtClean="0"/>
              <a:t>-жилья </a:t>
            </a:r>
            <a:r>
              <a:rPr lang="ru-RU" sz="1400" dirty="0"/>
              <a:t>(жилых домов, квартир, комнат, включая приватизированные жилые помещения, садовых домов, земельных участков), находившегося в собственности менее минимального предельного срока владения, если стоимость такого объекта или совокупность доходов от продажи нескольких объектов не превышает 1 млн руб.;</a:t>
            </a:r>
          </a:p>
          <a:p>
            <a:pPr algn="just"/>
            <a:r>
              <a:rPr lang="ru-RU" sz="1400" dirty="0" smtClean="0"/>
              <a:t>-иного </a:t>
            </a:r>
            <a:r>
              <a:rPr lang="ru-RU" sz="1400" dirty="0"/>
              <a:t>недвижимого имущества (к примеру, гаража, садового дома, </a:t>
            </a:r>
            <a:r>
              <a:rPr lang="ru-RU" sz="1400" dirty="0" err="1"/>
              <a:t>машиноместа</a:t>
            </a:r>
            <a:r>
              <a:rPr lang="ru-RU" sz="1400" dirty="0"/>
              <a:t>) со сроком нахождения в собственности менее минимального предельного срока, если стоимость такого объекта или совокупность доходов от продажи нескольких объектов не превышает 250 тыс. руб.;</a:t>
            </a:r>
          </a:p>
          <a:p>
            <a:pPr algn="just"/>
            <a:r>
              <a:rPr lang="ru-RU" sz="1400" dirty="0" smtClean="0"/>
              <a:t>-иного </a:t>
            </a:r>
            <a:r>
              <a:rPr lang="ru-RU" sz="1400" dirty="0"/>
              <a:t>имущества (за исключением ценных бумаг) (к примеру, автомобиля, мотоцикла) со сроком нахождения в собственности менее 3 лет, если стоимость такого объекта или совокупность доходов от продажи нескольких объектов не превышает 250 тыс. руб.</a:t>
            </a:r>
          </a:p>
          <a:p>
            <a:pPr algn="just"/>
            <a:r>
              <a:rPr lang="ru-RU" sz="1400" dirty="0" smtClean="0"/>
              <a:t>-освобождаются </a:t>
            </a:r>
            <a:r>
              <a:rPr lang="ru-RU" sz="1400" dirty="0"/>
              <a:t>доходы семей с двумя и более детьми, полученные от продажи в 2024 году жилья (комнаты, квартиры, жилого дома, квартиры, независимо от срока нахождения такого жилья в их собственности. Но стоит учесть, при этом должны быть одновременно соблюдены условия </a:t>
            </a:r>
            <a:r>
              <a:rPr lang="ru-RU" sz="1400" dirty="0" err="1"/>
              <a:t>п.п</a:t>
            </a:r>
            <a:r>
              <a:rPr lang="ru-RU" sz="1400" dirty="0"/>
              <a:t>. 2.1. п. 2 ст. 217.1. НК РФ.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4561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0669" y="1172580"/>
            <a:ext cx="6228692" cy="843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400" dirty="0" smtClean="0"/>
              <a:t>  </a:t>
            </a:r>
            <a:r>
              <a:rPr lang="ru-RU" sz="1400" dirty="0" smtClean="0"/>
              <a:t>Также </a:t>
            </a:r>
            <a:r>
              <a:rPr lang="ru-RU" sz="1400" dirty="0"/>
              <a:t>отсутствует обязанность по представлению декларации по доходам, по которым НДФЛ уплачивается лицом на основании налогового уведомления:</a:t>
            </a:r>
          </a:p>
          <a:p>
            <a:pPr algn="just"/>
            <a:r>
              <a:rPr lang="ru-RU" sz="1400" dirty="0" smtClean="0"/>
              <a:t>-доходы</a:t>
            </a:r>
            <a:r>
              <a:rPr lang="ru-RU" sz="1400" dirty="0"/>
              <a:t>, облагаемые по прогрессивной ставке НДФЛ, — в случае получения от нескольких работодателей доходов в сумме, превышающей в совокупности размеры порогов по доходам, установленных статьей 224 НК РФ;</a:t>
            </a:r>
          </a:p>
          <a:p>
            <a:pPr algn="just"/>
            <a:r>
              <a:rPr lang="ru-RU" sz="1400" dirty="0" smtClean="0"/>
              <a:t>-доходы</a:t>
            </a:r>
            <a:r>
              <a:rPr lang="ru-RU" sz="1400" dirty="0"/>
              <a:t>, с которых организацией не удержан налог (полностью или частично);</a:t>
            </a:r>
          </a:p>
          <a:p>
            <a:pPr algn="just"/>
            <a:r>
              <a:rPr lang="ru-RU" sz="1400" dirty="0" smtClean="0"/>
              <a:t>-доходы </a:t>
            </a:r>
            <a:r>
              <a:rPr lang="ru-RU" sz="1400" dirty="0"/>
              <a:t>в виде выигрышей от участия в азартных играх, проводимых в казино и залах игровых автоматов (выигрыши более 15 тыс. руб.);</a:t>
            </a:r>
          </a:p>
          <a:p>
            <a:pPr algn="just"/>
            <a:r>
              <a:rPr lang="ru-RU" sz="1400" dirty="0"/>
              <a:t>доходы в виде процентов по вкладам в банках.</a:t>
            </a:r>
          </a:p>
          <a:p>
            <a:pPr algn="just"/>
            <a:r>
              <a:rPr lang="ru-RU" sz="1400" dirty="0" smtClean="0"/>
              <a:t>    По </a:t>
            </a:r>
            <a:r>
              <a:rPr lang="ru-RU" sz="1400" dirty="0"/>
              <a:t>указанным доходам НДФЛ уплачивается лицом на основании налогового уведомления, выставляемого налоговым органом.</a:t>
            </a:r>
          </a:p>
          <a:p>
            <a:pPr algn="just"/>
            <a:r>
              <a:rPr lang="ru-RU" sz="1400" dirty="0" smtClean="0"/>
              <a:t>4. «Какие </a:t>
            </a:r>
            <a:r>
              <a:rPr lang="ru-RU" sz="1400" dirty="0"/>
              <a:t>существуют способы заполнения и представления налоговой декларации по форме 3-НДФЛ</a:t>
            </a:r>
            <a:r>
              <a:rPr lang="ru-RU" sz="1400" dirty="0" smtClean="0"/>
              <a:t>?».</a:t>
            </a:r>
            <a:endParaRPr lang="ru-RU" sz="1400" dirty="0"/>
          </a:p>
          <a:p>
            <a:pPr algn="just"/>
            <a:r>
              <a:rPr lang="ru-RU" sz="1400" dirty="0" smtClean="0"/>
              <a:t>    Наиболее </a:t>
            </a:r>
            <a:r>
              <a:rPr lang="ru-RU" sz="1400" dirty="0"/>
              <a:t>удобный способ заполнения и представления налоговой декларации через сервис ФНС России «Личный кабинет налогоплательщика для физических лиц». Налогоплательщику достаточно внести сведения о полученном доходе, и программой автоматически будет рассчитан налог на доходы физических лиц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    Автоматическое </a:t>
            </a:r>
            <a:r>
              <a:rPr lang="ru-RU" sz="1400" dirty="0" err="1"/>
              <a:t>предзаполнение</a:t>
            </a:r>
            <a:r>
              <a:rPr lang="ru-RU" sz="1400" dirty="0"/>
              <a:t> полей декларации (в частности, персональных сведений, сведений о доходах и уплаченной сумме налога), наличие подсказок, позволяют избежать ошибок при заполнении декларации. Вход в Личный кабинет осуществляется с главной страницы сайта ФНС России (раздел «Физические лица</a:t>
            </a:r>
            <a:r>
              <a:rPr lang="ru-RU" sz="1400" dirty="0" smtClean="0"/>
              <a:t>).</a:t>
            </a:r>
          </a:p>
          <a:p>
            <a:pPr algn="just"/>
            <a:r>
              <a:rPr lang="ru-RU" sz="1400" dirty="0" smtClean="0"/>
              <a:t>   Пользоваться </a:t>
            </a:r>
            <a:r>
              <a:rPr lang="ru-RU" sz="1400" dirty="0"/>
              <a:t>Личным кабинетом можно со смартфона. Для этого необходимо установить мобильное приложение «Налоги ФЛ»;</a:t>
            </a:r>
          </a:p>
          <a:p>
            <a:pPr algn="just"/>
            <a:r>
              <a:rPr lang="ru-RU" sz="1400" dirty="0"/>
              <a:t>Через портал «</a:t>
            </a:r>
            <a:r>
              <a:rPr lang="ru-RU" sz="1400" dirty="0" err="1"/>
              <a:t>Госсуслуги</a:t>
            </a:r>
            <a:r>
              <a:rPr lang="ru-RU" sz="1400" dirty="0"/>
              <a:t>» (раздел «Услуги» / «Ведомства»/ «ФНС»/ «Отправка декларации 3-НДФЛ</a:t>
            </a:r>
            <a:r>
              <a:rPr lang="ru-RU" sz="1400" dirty="0" smtClean="0"/>
              <a:t>»);Заполнить </a:t>
            </a:r>
            <a:r>
              <a:rPr lang="ru-RU" sz="1400" dirty="0"/>
              <a:t>декларацию можно с помощью Программы «Декларация 2024», которая находится в свободном доступе для скачивания на сайте ФНС России. </a:t>
            </a:r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62096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0669" y="1172580"/>
            <a:ext cx="6228692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Программа </a:t>
            </a:r>
            <a:r>
              <a:rPr lang="ru-RU" sz="1400" dirty="0"/>
              <a:t>формирует декларацию для представления в налоговый орган, в том числе для отправки в налоговый орган в электронном виде через «Личный кабинет».</a:t>
            </a:r>
          </a:p>
          <a:p>
            <a:pPr algn="just"/>
            <a:r>
              <a:rPr lang="ru-RU" sz="1400" dirty="0" smtClean="0"/>
              <a:t>   Бумажные </a:t>
            </a:r>
            <a:r>
              <a:rPr lang="ru-RU" sz="1400" dirty="0"/>
              <a:t>декларации по форме 3-НДФЛ можно сдать в налоговый орган по месту своего учета (месту жительства):</a:t>
            </a:r>
          </a:p>
          <a:p>
            <a:pPr algn="just"/>
            <a:r>
              <a:rPr lang="ru-RU" sz="1400" dirty="0" smtClean="0"/>
              <a:t>-лично</a:t>
            </a:r>
            <a:r>
              <a:rPr lang="ru-RU" sz="1400" dirty="0"/>
              <a:t>;</a:t>
            </a:r>
          </a:p>
          <a:p>
            <a:pPr algn="just"/>
            <a:r>
              <a:rPr lang="ru-RU" sz="1400" dirty="0" smtClean="0"/>
              <a:t>-направить </a:t>
            </a:r>
            <a:r>
              <a:rPr lang="ru-RU" sz="1400" dirty="0"/>
              <a:t>по почте;</a:t>
            </a:r>
          </a:p>
          <a:p>
            <a:pPr algn="just"/>
            <a:r>
              <a:rPr lang="ru-RU" sz="1400" dirty="0" smtClean="0"/>
              <a:t>-представить </a:t>
            </a:r>
            <a:r>
              <a:rPr lang="ru-RU" sz="1400" dirty="0"/>
              <a:t>через МФЦ.</a:t>
            </a:r>
          </a:p>
          <a:p>
            <a:pPr algn="just"/>
            <a:r>
              <a:rPr lang="ru-RU" sz="1400" dirty="0" smtClean="0"/>
              <a:t>5. «Как </a:t>
            </a:r>
            <a:r>
              <a:rPr lang="ru-RU" sz="1400" dirty="0"/>
              <a:t>получить доступ к сервису «Личный кабинет налогоплательщика для физических лиц</a:t>
            </a:r>
            <a:r>
              <a:rPr lang="ru-RU" sz="1400" dirty="0" smtClean="0"/>
              <a:t>»?».</a:t>
            </a:r>
            <a:endParaRPr lang="ru-RU" sz="1400" dirty="0"/>
          </a:p>
          <a:p>
            <a:pPr algn="just"/>
            <a:r>
              <a:rPr lang="ru-RU" sz="1400" dirty="0" smtClean="0"/>
              <a:t>    Для </a:t>
            </a:r>
            <a:r>
              <a:rPr lang="ru-RU" sz="1400" dirty="0"/>
              <a:t>получения доступа к сервису ФНС России «Личный кабинет налогоплательщика для физического лица» необходим логин и пароль, указанные в регистрационной карте. Получить их можно, обратившись с документом, удостоверяющим личность, в любой налоговый орган Российской Федерации или в МФЦ.</a:t>
            </a:r>
          </a:p>
          <a:p>
            <a:pPr algn="just"/>
            <a:r>
              <a:rPr lang="ru-RU" sz="1400" dirty="0" smtClean="0"/>
              <a:t>    Кроме </a:t>
            </a:r>
            <a:r>
              <a:rPr lang="ru-RU" sz="1400" dirty="0"/>
              <a:t>того, имеется возможность входа с использованием логина и пароля от портала «</a:t>
            </a:r>
            <a:r>
              <a:rPr lang="ru-RU" sz="1400" dirty="0" err="1"/>
              <a:t>Госуслуги</a:t>
            </a:r>
            <a:r>
              <a:rPr lang="ru-RU" sz="1400" dirty="0"/>
              <a:t>», при условии подтвержденной учетной записи.</a:t>
            </a:r>
          </a:p>
          <a:p>
            <a:pPr algn="just"/>
            <a:r>
              <a:rPr lang="ru-RU" sz="1400" dirty="0" smtClean="0"/>
              <a:t>6. «В </a:t>
            </a:r>
            <a:r>
              <a:rPr lang="ru-RU" sz="1400" dirty="0"/>
              <a:t>какие сроки следует представить декларацию за 2024 год исключительно с целью получения налоговых вычетов по НДФЛ и в случае, если в декларации одновременно заявлены доходы и право на налоговые вычеты</a:t>
            </a:r>
            <a:r>
              <a:rPr lang="ru-RU" sz="1400" dirty="0" smtClean="0"/>
              <a:t>?».</a:t>
            </a:r>
            <a:endParaRPr lang="ru-RU" sz="1400" dirty="0"/>
          </a:p>
          <a:p>
            <a:pPr algn="just"/>
            <a:r>
              <a:rPr lang="ru-RU" sz="1400" dirty="0" smtClean="0"/>
              <a:t>    На </a:t>
            </a:r>
            <a:r>
              <a:rPr lang="ru-RU" sz="1400" dirty="0"/>
              <a:t>граждан, представляющих налоговую декларацию за 2024 год, исключительно с целью получения налоговых вычетов по НДФЛ (стандартных, социальных, инвестиционных, имущественных при покупке жилья), установленный срок подачи декларации — 30 апреля 2025 года — не распространяется.</a:t>
            </a:r>
          </a:p>
          <a:p>
            <a:pPr algn="just"/>
            <a:r>
              <a:rPr lang="ru-RU" sz="1400" dirty="0" smtClean="0"/>
              <a:t>    Такие </a:t>
            </a:r>
            <a:r>
              <a:rPr lang="ru-RU" sz="1400" dirty="0"/>
              <a:t>декларации можно представить в любое время в течение всего года, без каких-либо налоговых санкций.</a:t>
            </a:r>
          </a:p>
          <a:p>
            <a:pPr algn="just"/>
            <a:r>
              <a:rPr lang="ru-RU" sz="1400" smtClean="0"/>
              <a:t>    Но</a:t>
            </a:r>
            <a:r>
              <a:rPr lang="ru-RU" sz="1400" dirty="0"/>
              <a:t>, если в декларации одновременно указывается сумма налога к уплате и налоговый вычет, то такая декларация должна быть представлена не позднее 30 апреля 2025 года.</a:t>
            </a:r>
          </a:p>
          <a:p>
            <a:pPr algn="just"/>
            <a:r>
              <a:rPr lang="ru-RU" sz="1400" dirty="0"/>
              <a:t>https://www.nalog.gov.ru/rn25/news/activities_fts/16217910/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572876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164504</TotalTime>
  <Words>1154</Words>
  <Application>Microsoft Office PowerPoint</Application>
  <PresentationFormat>Лист A4 (210x297 мм)</PresentationFormat>
  <Paragraphs>72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Golos Text</vt:lpstr>
      <vt:lpstr>Open Sans Light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1948</cp:revision>
  <cp:lastPrinted>2023-11-01T03:25:47Z</cp:lastPrinted>
  <dcterms:created xsi:type="dcterms:W3CDTF">2014-10-08T23:03:32Z</dcterms:created>
  <dcterms:modified xsi:type="dcterms:W3CDTF">2025-04-28T00:10:07Z</dcterms:modified>
</cp:coreProperties>
</file>