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62" r:id="rId3"/>
    <p:sldId id="472" r:id="rId4"/>
    <p:sldId id="475" r:id="rId5"/>
    <p:sldId id="463" r:id="rId6"/>
    <p:sldId id="459" r:id="rId7"/>
    <p:sldId id="418" r:id="rId8"/>
    <p:sldId id="458" r:id="rId9"/>
    <p:sldId id="433" r:id="rId10"/>
    <p:sldId id="460" r:id="rId11"/>
    <p:sldId id="461" r:id="rId12"/>
    <p:sldId id="442" r:id="rId13"/>
    <p:sldId id="448" r:id="rId14"/>
    <p:sldId id="447" r:id="rId15"/>
    <p:sldId id="450" r:id="rId16"/>
    <p:sldId id="449" r:id="rId17"/>
    <p:sldId id="451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6" r:id="rId27"/>
    <p:sldId id="453" r:id="rId28"/>
    <p:sldId id="474" r:id="rId2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1997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2024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253506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28,7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17352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2%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611875,58 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69,3%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253506</c:v>
                </c:pt>
                <c:pt idx="1">
                  <c:v>17352.058339999989</c:v>
                </c:pt>
                <c:pt idx="2">
                  <c:v>611875.58145000006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</c:v>
                </c:pt>
                <c:pt idx="6">
                  <c:v>Упрощенная система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223116</c:v>
                </c:pt>
                <c:pt idx="1">
                  <c:v>21015</c:v>
                </c:pt>
                <c:pt idx="3">
                  <c:v>2749</c:v>
                </c:pt>
                <c:pt idx="4">
                  <c:v>3578</c:v>
                </c:pt>
                <c:pt idx="5">
                  <c:v>2545</c:v>
                </c:pt>
                <c:pt idx="6">
                  <c:v>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03840645806101"/>
          <c:w val="0.4453829419971152"/>
          <c:h val="0.616953854509892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1235</c:v>
                </c:pt>
                <c:pt idx="1">
                  <c:v>5250</c:v>
                </c:pt>
                <c:pt idx="2">
                  <c:v>210</c:v>
                </c:pt>
                <c:pt idx="3">
                  <c:v>3403</c:v>
                </c:pt>
                <c:pt idx="4">
                  <c:v>940</c:v>
                </c:pt>
                <c:pt idx="5">
                  <c:v>1090</c:v>
                </c:pt>
                <c:pt idx="6">
                  <c:v>3250.05834</c:v>
                </c:pt>
                <c:pt idx="7">
                  <c:v>350</c:v>
                </c:pt>
                <c:pt idx="8">
                  <c:v>1170</c:v>
                </c:pt>
                <c:pt idx="9">
                  <c:v>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843843843843844"/>
          <c:y val="0"/>
          <c:w val="0.5615615615615615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869192026672348E-2"/>
          <c:y val="9.7708876997638347E-2"/>
          <c:w val="0.55986356435175333"/>
          <c:h val="0.81967183897780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#,##0.000</c:formatCode>
                <c:ptCount val="11"/>
                <c:pt idx="0">
                  <c:v>85438.175229999993</c:v>
                </c:pt>
                <c:pt idx="1">
                  <c:v>100</c:v>
                </c:pt>
                <c:pt idx="2">
                  <c:v>95313.24179</c:v>
                </c:pt>
                <c:pt idx="3">
                  <c:v>2496.53226</c:v>
                </c:pt>
                <c:pt idx="4">
                  <c:v>940</c:v>
                </c:pt>
                <c:pt idx="5">
                  <c:v>596382.17374999996</c:v>
                </c:pt>
                <c:pt idx="6">
                  <c:v>28645.642349999998</c:v>
                </c:pt>
                <c:pt idx="7">
                  <c:v>55013.480409999996</c:v>
                </c:pt>
                <c:pt idx="8">
                  <c:v>650</c:v>
                </c:pt>
                <c:pt idx="9">
                  <c:v>110</c:v>
                </c:pt>
                <c:pt idx="10">
                  <c:v>20144.394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31.01.2024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finkir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Кировского 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20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346439"/>
              </p:ext>
            </p:extLst>
          </p:nvPr>
        </p:nvGraphicFramePr>
        <p:xfrm>
          <a:off x="392053" y="712380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Межбюджетные трансферты</a:t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908" y="271774"/>
            <a:ext cx="5667152" cy="4001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30428"/>
              </p:ext>
            </p:extLst>
          </p:nvPr>
        </p:nvGraphicFramePr>
        <p:xfrm>
          <a:off x="744278" y="2243470"/>
          <a:ext cx="7581014" cy="2621103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2025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2026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76815,31959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90588,363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22770,538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22770,538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5496,99623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87271,13454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8132,34841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4144,67853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310871,41059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408774,51427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424510,04295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443537,19711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21814,11191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25241,56964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24793,85664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25639,57080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414997,83832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611875,58145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480206,786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496091,98444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26" y="332319"/>
            <a:ext cx="8114388" cy="48694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916"/>
            <a:ext cx="8458200" cy="81383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2024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 и плановый период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2025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2026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635654"/>
              </p:ext>
            </p:extLst>
          </p:nvPr>
        </p:nvGraphicFramePr>
        <p:xfrm>
          <a:off x="563526" y="1541304"/>
          <a:ext cx="8176437" cy="480060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75306,54715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85438,17523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85778,13347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86126,03247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90,72330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31834,43364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95313,24179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26277,09827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27197,09827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1671,64717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2496,532226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1646,30732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1646,40362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Охрана окружающей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886,000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557269,95087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596382,17375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554986,79871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558841,89488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18528,07817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28645,64235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16013,95202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16013,95202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27706,98509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55013,48041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51747,04076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51538,78428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8900,63680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7,95461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21833,11135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20144,394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11791,042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11741,042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7492,41345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14801,77690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744036,06815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885233,63979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757132,786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769356,98444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на </a:t>
            </a:r>
            <a:r>
              <a:rPr lang="ru-RU" sz="2000" dirty="0" smtClean="0">
                <a:solidFill>
                  <a:schemeClr val="tx1"/>
                </a:solidFill>
              </a:rPr>
              <a:t>2024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240994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384995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14.12.2023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137-НПА«О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2024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 и плановый период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2025-2026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18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sz="2000" dirty="0">
              <a:solidFill>
                <a:srgbClr val="17375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853894" y="1076325"/>
          <a:ext cx="7664812" cy="5049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3162"/>
                <a:gridCol w="704188"/>
                <a:gridCol w="902805"/>
                <a:gridCol w="785440"/>
                <a:gridCol w="785440"/>
                <a:gridCol w="893777"/>
              </a:tblGrid>
              <a:tr h="3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Наименование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Ве-домст-во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Целевая статья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Сумма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на 2024 год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Сумма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на 2025 год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Сумма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на 2026 год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14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17333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Программные направления деятельности органов местного самоуправления 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5417" marR="5417" marT="54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5417" marR="5417" marT="5417" marB="0" anchor="b"/>
                </a:tc>
              </a:tr>
              <a:tr h="31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Муниципальная программа «Развитие образования в Кировском муниципальном районе на 2023-2027 гг.»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0100000000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582 569,31674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540 724,97170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543 561,24187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70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Подпрограмма  № 1 «Развитие и поддержка муниципальных образовательных учреждений»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0110000000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407 569,14254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357 508,27752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361 036,57287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70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образовательных учреждений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0110020041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346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образовательных учреждений (местный  бюджет)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65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образовательных учреждений (наказы избирателей)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0110030041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935,00000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77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капитальный ремонт зданий муниципальных общеобразовательных учреждений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411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капитальный ремонт зданий муниципальных общеобразовательных учреждений, в целях софинансирования которых из бюджета Приморского края предоставляются субсидии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01100S2340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92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Реализация проектов инициативного бюджетирования по направлению «Твой проект»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373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(школы)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101 066,32790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36 294,18088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24 445,72307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528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за счет средств </a:t>
                      </a:r>
                      <a:r>
                        <a:rPr lang="ru-RU" sz="800" u="sng" strike="noStrike">
                          <a:effectLst/>
                        </a:rPr>
                        <a:t>местного бюджета</a:t>
                      </a:r>
                      <a:r>
                        <a:rPr lang="ru-RU" sz="800" u="none" strike="noStrike">
                          <a:effectLst/>
                        </a:rPr>
                        <a:t> (школы)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101 066,32790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36 294,18088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24 445,72307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494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исполнение госполномочий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0110093060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251 389,15800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267 175,44000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283 183,27900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521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Субвенции  на обеспечение   бесплатным питанием детей, обучающихся муниципальных общеобразовательных учреждениях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0110093150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11 734,25000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11 734,25000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11 734,25000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64" y="16033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718627"/>
              </p:ext>
            </p:extLst>
          </p:nvPr>
        </p:nvGraphicFramePr>
        <p:xfrm>
          <a:off x="791221" y="1255276"/>
          <a:ext cx="7991271" cy="5020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6202"/>
                <a:gridCol w="734180"/>
                <a:gridCol w="941256"/>
                <a:gridCol w="818894"/>
                <a:gridCol w="818894"/>
                <a:gridCol w="931845"/>
              </a:tblGrid>
              <a:tr h="472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011E193140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1 470,00000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1 130,00000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3927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01100R3040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15 880,55000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15 880,55000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15 533,75000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472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0110053030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21 411,00000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21 411,00000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21 411,00000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17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Межбюджетные трансферты бюджетам муниципальных районов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011E</a:t>
                      </a:r>
                      <a:r>
                        <a:rPr lang="ru-RU" sz="800" u="none" strike="noStrike">
                          <a:effectLst/>
                        </a:rPr>
                        <a:t>В51790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3 382,85664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3 382,85664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4 228,57080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89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0120000000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93 451,10300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96 583,63000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100 032,16900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89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дошкольных образовательных учреждений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89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дошкольных образовательных учреждений (местный бюджет)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95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дошкольных образовательных учреждений (наказы избирателей)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0120030041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305,00000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21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21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за счет средств </a:t>
                      </a:r>
                      <a:r>
                        <a:rPr lang="ru-RU" sz="800" u="sng" strike="noStrike">
                          <a:effectLst/>
                        </a:rPr>
                        <a:t>местного бюджета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400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0120093070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51 964,42000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55 123,66400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58 333,04800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13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0120093090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5 743,32700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5 971,61000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6 210,76500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434767"/>
            <a:ext cx="775645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217501"/>
            <a:ext cx="8376630" cy="476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обязательства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, возникающие из муниципальных заимствований, гарантий по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312" y="16682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650999"/>
              </p:ext>
            </p:extLst>
          </p:nvPr>
        </p:nvGraphicFramePr>
        <p:xfrm>
          <a:off x="520994" y="1446029"/>
          <a:ext cx="8325293" cy="4680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788"/>
                <a:gridCol w="764868"/>
                <a:gridCol w="980600"/>
                <a:gridCol w="853122"/>
                <a:gridCol w="853122"/>
                <a:gridCol w="970793"/>
              </a:tblGrid>
              <a:tr h="1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Подпрограмма № 3 «Безопасность образовательных учреждений»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0130000000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1 250,00000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1 800,00000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1 800,00000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16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Санитарно-эпидемиологическая безопасность образовательных учреждений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0130020041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31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Противопожарная безопасность образовательных учреждений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0130020042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1 000,00000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1 500,00000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1 500,00000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1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Подпрограмма № 4 «Развитие внешкольного образования»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27 572,00000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29 577,56418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25 387,00000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25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и поддержке учреждений дополнительного образования 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0140020045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54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и поддержке учреждений дополнительного образования (местный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0140020045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94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и поддержке внешкольного образования (наказы избирателей)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0140030041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135,00000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22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(МБОУ ДО "ДЮЦ")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7 974,33300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7 974,33300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7 974,33300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84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(МБОУ ДО "ДЮСШ "Патриот" п. Кировский)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14 580,99900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14 580,99900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14 580,99900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18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капитальному ремонту оздоровительных лагерей, находящихся в собственности муниципальных образований 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0140020045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2 000,00000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91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бюджетам муниципальных образований на  капитальный ремонт оздоровительных лагерей, находящихся в собственности муниципальных образований (краевой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0140092030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1 980,00000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407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Расходы на  капитальный ремонт оздоровительных лагерей, находящихся в собственности муниципальных образований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01400S2030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450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на финансовое обеспечение государственного (муниципального) задания в рамках исполнения государственного (муниципального) социального заказа на оказание государственных (муниципальных) услуг в социальной сфере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0140040043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2 037,86800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2 037,86800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2 037,86800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307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на содержание Муниципального опорного центра дополнительного образования детей Кировского муниципального района (МБОУ ДО "ДЮСШ "Патриот" п. Кировский)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0140020046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793,80000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793,80000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793,80000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546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4 190,56418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454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(краевой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01400R5490</a:t>
                      </a:r>
                      <a:endParaRPr lang="en-US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4 148,65854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543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(местный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01400L5491</a:t>
                      </a:r>
                      <a:endParaRPr lang="en-US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41,90564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0,00000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120183"/>
              </p:ext>
            </p:extLst>
          </p:nvPr>
        </p:nvGraphicFramePr>
        <p:xfrm>
          <a:off x="616688" y="1064871"/>
          <a:ext cx="8325292" cy="5152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788"/>
                <a:gridCol w="764868"/>
                <a:gridCol w="980600"/>
                <a:gridCol w="853121"/>
                <a:gridCol w="853121"/>
                <a:gridCol w="970794"/>
              </a:tblGrid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5 «Переподготовка и повышение кадров»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0150000000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переподготовке и повышению кадров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0150020040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6 «Организация отдыха  детей»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0160000000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3 671,37120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3686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0160093080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3 671,37120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53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7 «Другие вопросы в области образования»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0170000000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58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0170020040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8 «Молодежь Кировского района»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0180000000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0180020041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111,00000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161,00000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211,00000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(МБУ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0180020042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9 «Предупреждение развития наркомании в районе»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0190000000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83,00000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7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предупреждению развития наркомании в районе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0190020041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83,00000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373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"Профилактика безнадзорности, беспризорности и правонарушений несовершеннолетних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985,00000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1 053,00000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1 083,00000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04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 (МКУ ЦОМОУ)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0200020261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758,00000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778,00000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2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0200020262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7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 (МБУ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0200020263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764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"Профилактика терроризма и экстремизма на территории Кировского муниципального района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893,00000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1 131,00000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1 131,00000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7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 (МКУ "ЦОМОУ")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18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 (бюджетные образовательные учреждения)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657,00000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1 028,00000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1 028,00000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2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предупреждению терроризма (администрация)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2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 (МБУ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64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"Развитие физической культуры и спорта в Кировском муниципальном районе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развитию физкультуры и спорта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0400040460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363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приобретению и поставке спортивного инвентаря, спортивного оборудования и иного имущества для развития массового спорта 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412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образований Приморского края на приобретение и поставку спортивного инвентаря, спортивного оборудования и иного имущества для развития массового спорта  (краевой бюджет)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040P592230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476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приобретение и поставку спортивного инвентаря, спортивного оборудования и иного имущества для развития массового спорта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041P5S2230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0,00000</a:t>
                      </a:r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58" y="160338"/>
            <a:ext cx="788404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353431"/>
              </p:ext>
            </p:extLst>
          </p:nvPr>
        </p:nvGraphicFramePr>
        <p:xfrm>
          <a:off x="255180" y="1242961"/>
          <a:ext cx="8782495" cy="4940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7117"/>
                <a:gridCol w="806873"/>
                <a:gridCol w="1034452"/>
                <a:gridCol w="899973"/>
                <a:gridCol w="899973"/>
                <a:gridCol w="1024107"/>
              </a:tblGrid>
              <a:tr h="281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0500000000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31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Социальные выплаты гражданам, кроме публичных нормативных социальных выплат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0500050560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57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"Сохранение и развитие культуры в Кировском муниципальном районе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44 820,94336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32 587,25303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32 587,25303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02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0610020140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9 500,25515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119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(КДЦ)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0610020141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31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иные межбюджетные трансферты (переданные полномочия поселений по культуре 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0610020142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447,71300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55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укреплению материально-технической базы муниципальных домов культуры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9 285,82535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14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образований на укрепление материально-технической базы домов культуры за счет средств краевого бюджета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0610092470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9 192,96710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68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укрепление материально-технической базы домов культуры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06100S2470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92,85825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26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Государственная поддержка отрасли культуры (поддержка муниципальных учреждений культуры, находящихся на территории сельских поселений)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061A255195</a:t>
                      </a:r>
                      <a:endParaRPr lang="en-US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102,06143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54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поддержку отрасли культуры (государственная поддержка отрасли культуры (поддержка муниципальных учреждений культуры, находящихся на территории сельских поселений))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061A255195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102,04082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реализацию государственной поддержки отрасли культуры (поддержка муниципальных учреждений культуры, находящихся на территории сельских поселений),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061A255195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0,02061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Государственная поддержка отрасли культуры (поддержка лучших работников муниципальных учреждений культуры, находящихся на территории сельских поселений)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061A255194</a:t>
                      </a:r>
                      <a:endParaRPr lang="en-US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51,03072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поддержку отрасли культуры (государственная поддержка отрасли культуры (поддержка муниципальных учреждений культуры, находящихся на территории сельских поселений))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061A255194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51,02041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реализацию государственной поддержки отрасли культуры поддержка лучших работников муниципальных учреждений культуры, находящихся на территории сельских поселений),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061A255194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0,01031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0,00000</a:t>
                      </a:r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534147"/>
              </p:ext>
            </p:extLst>
          </p:nvPr>
        </p:nvGraphicFramePr>
        <p:xfrm>
          <a:off x="287080" y="1135312"/>
          <a:ext cx="8665534" cy="5531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2288"/>
                <a:gridCol w="796127"/>
                <a:gridCol w="1020676"/>
                <a:gridCol w="887987"/>
                <a:gridCol w="887987"/>
                <a:gridCol w="1010469"/>
              </a:tblGrid>
              <a:tr h="249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выполнения муниципального задания межпоселенческой центральной библиотекой МБУ КДЦ Кировского муниципального района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8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 (библиотеки)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0620020140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3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 dirty="0">
                          <a:effectLst/>
                        </a:rPr>
                        <a:t>Мероприятия по направленные на 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</a:t>
                      </a:r>
                      <a:endParaRPr lang="ru-RU" sz="4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1 624,96393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14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на </a:t>
                      </a:r>
                      <a:br>
                        <a:rPr lang="ru-RU" sz="400" u="none" strike="noStrike">
                          <a:effectLst/>
                        </a:rPr>
                      </a:br>
                      <a:r>
                        <a:rPr lang="ru-RU" sz="400" u="none" strike="noStrike">
                          <a:effectLst/>
                        </a:rPr>
                        <a:t>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06200R5190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1 608,71429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434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06200L5190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16,24964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80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Мероприятия по комплектованию книжных фондов и обеспечению информационно- техническим оборудованием библиотек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169,70202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169,70202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169,70202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49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на комплектование книжных фондов и обеспечение информационно- техническим оборудованием библиотек (краевой бюджет)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0620092540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168,00500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168,00500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168,00500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72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комплектование книжных фондов и обеспечение информационно- техническим оборудованием библиотек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06200S2540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1,69702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1,69702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1,69702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41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выполнения муниципального задания районным музеем им. В.М. Малаева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0630020140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91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0630020140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7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Мероприятия по приобретению музыкальных инструментов и художественного инвентаря для учреждений дополнительного образования детей в сфере культуры 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 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1 010,10101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1 010,10101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1 010,10101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49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на  приобретение музыкальных инструментов и художественного инвентаря для учреждений дополнительного образования детей в сфере культуры (краевой бюджет)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0640092480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1 000,00000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1 000,00000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1 000,00000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512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 приобретение музыкальных инструментов и художественного инвентаря для учреждений дополнительного образования детей в сфере культуры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06400S2480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10,10101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10,10101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10,10101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11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(бухгалтерский учет)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0640020000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73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0640020140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80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на выполнение муниципального задания школ искусств Кировского муниципального района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 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15 687,20000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15 687,20000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15 687,20000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13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на выполнение муниципального задания "МБУ ДО КДШИ"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0650020140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37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 (МБУ ДО «КДШИ»)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0650020140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79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на выполнение муниципального задания "МБУ ДО ГДШИ"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0660020140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37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 (МБУ ДО «ГДШИ»)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0660020140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87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Мероприятия по направленные на софинансирование расходных обязательств субъектов РФ, свзязанных с реализацией ФЦП "Увековечение памяти погибших при защите Отечества на 2019-2024 годы"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0670000000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722,09590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64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Приморского края на софинансирование расходных обязательств субъектов РФ, свзяаннх с реализацией ФЦП "Увековечение памяти погибших при защите Отечества на 2019-2024 годы"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06700R2990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714,87494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14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софинансирование расходных обязательств субъектов РФ, свзяаннх с реализацией ФЦП "Увековечение памяти погибших при защите Отечества на 2019-2024 годы"за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06700L2990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7,22096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 dirty="0">
                          <a:effectLst/>
                        </a:rPr>
                        <a:t>0,00000</a:t>
                      </a:r>
                      <a:endParaRPr lang="ru-RU" sz="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832415"/>
              </p:ext>
            </p:extLst>
          </p:nvPr>
        </p:nvGraphicFramePr>
        <p:xfrm>
          <a:off x="223285" y="996813"/>
          <a:ext cx="8825023" cy="5226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7055"/>
                <a:gridCol w="810779"/>
                <a:gridCol w="1039461"/>
                <a:gridCol w="904331"/>
                <a:gridCol w="904331"/>
                <a:gridCol w="1029066"/>
              </a:tblGrid>
              <a:tr h="341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«Развитие малого и среднего предпринимательства в Кировском муниципальном районе на 2023-2027 годы»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0900000000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9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юридическим лицам (кроме некоммерческих организаций), индивидуальным предпринимателям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0900090960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197,00000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197,00000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197,00000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9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малого и среднего предпринимательства в Кировском муниципальном районе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0900090960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464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«Развитие и осуществление дорожной деятельности в отношении автомобильных дорог местного значения в границах Кировского муниципального района» на 2023-2027 гг.»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33 015,00000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22 508,00000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23 428,00000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39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Содержание автомобильных дорог на территории Кировского района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1000010161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6 153,78788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6 720,00000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6 995,00000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169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Иные межбюджетные трансферты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1000010162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14 740,00000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15 788,00000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16 433,00000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3395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Капитальный ремонт и ремонт автомобильных дорог общего пользования населенных пунктов за счет дорожного фонда Приморского края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1000092390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12 000,00000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375911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Расходы на капитальный ремонт и ремонт автомобильных дорог общего пользования населенных пунктов за счет дорожного фонда Кировского муниципального района в целях софинансирования субсидии из краевого бюджета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1000Б92390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121,21212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343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2022-2026 годы"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840,00000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590,00000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590,00000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32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(образовательные учреждения)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540,00000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90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в сфере повышения энергетической эффективности (администрация)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27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(МБУ КДЦ КМР)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280,00000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27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в сфере повышения энергетической эффективности (ЦОМОУ)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343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2022-2024 годы"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20 254,39400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169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Обслуживание  муниципального долга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43641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1200093110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11 041,04200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3620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7 883,35200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2706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Прочие межбюджетные трансферты общего характера (дотация на сбалансированность, первоочередные расходы)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4956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Прочие межбюджетные трансферты общего характера (дотация на сбалансированность, выборы сельских поселений)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53074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Муниципальная программа "Противодействия коррупции в администрации Кировского муниципального района на 2023-2025 годы"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17082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1300013000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23725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 Мероприятия по противодействию коррупции 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1300013360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0,00000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348948"/>
          <a:ext cx="8458199" cy="4603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093"/>
                <a:gridCol w="777078"/>
                <a:gridCol w="996254"/>
                <a:gridCol w="866741"/>
                <a:gridCol w="866741"/>
                <a:gridCol w="986292"/>
              </a:tblGrid>
              <a:tr h="440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"Организация обеспечения  твердым топливом населения, проживающего на территории сельских поселений Кировского муниципального района" на 2022 – 2024 годы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516,34833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183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(краевой бюджет)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1400192620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511,18485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303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(местный бюджет)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1400L92620</a:t>
                      </a:r>
                      <a:endParaRPr lang="en-US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5,16348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736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44 711,79883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39 154,74589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39 736,34575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183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1501093050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15 399,59071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15 787,85501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16 369,45488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453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за счет краевого бюджета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15030М0820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15 761,80812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9 816,49088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9 816,49087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453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15030R0820</a:t>
                      </a:r>
                      <a:endParaRPr lang="en-US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13 550,40000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13 550,40000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13 550,40000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28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"Укрепление общественного здоровья" на 2021-2024 годы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16139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 Мероприятия по укреплению общественного здоровья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1600014411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45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"Поддержка социально ориентированных некоммерческих организаций Кировского муниципального района на 2022-2024 годы" 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347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Мероприятия по поддержке социально ориентированных некоммерческих организаций района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1700017160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13850"/>
              </p:ext>
            </p:extLst>
          </p:nvPr>
        </p:nvGraphicFramePr>
        <p:xfrm>
          <a:off x="329609" y="1125451"/>
          <a:ext cx="8538803" cy="5133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2878"/>
                <a:gridCol w="784483"/>
                <a:gridCol w="1005749"/>
                <a:gridCol w="875001"/>
                <a:gridCol w="875001"/>
                <a:gridCol w="995691"/>
              </a:tblGrid>
              <a:tr h="258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"Обеспечение жильем молодых семей  Кировского муниципального района на 2023-2027 годы" 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1800000000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1 188,35458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3 590,68487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3 691,67353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2056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реализацию мероприятий по обеспечению жильем молодых семей за счет краевого бюджета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18000R4970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911,27090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2 815,68487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2 976,67353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6112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Расходы направленные на организацию оказания поддержки молодым семьям в приобретении жилого помещения или строительстве индивидуального жилого дома в целях софинансирования за счет местного бюджета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18000L4970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277,08368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775,00000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715,00000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89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"Организация транспортного обслуживания населения между поселениями в границах Кировского муниципального района и создание условий для предоставления качественных и доступных транспортных услуг населению»  на 2024 – 2025 годы.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1900000000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9 099,83631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47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субъектов муниципальных образований на 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организацию транспортного обслуживания населения в границах муниципальных образований Приморского края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1900Г92410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7 277,15938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25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направленные на организацию транспортного обслуживания населения в границах муниципальных образований Приморского края на территории Кировского муниципального района в целях софинансирования за счет средст местного бюджета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1900S92410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1 819,28985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531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Субвенции бюджетам муниципальных районов Приморского края  на реализацию  государственного полномочия по установлению регулируемых тарифов на регулярные перевозки пассажиров и багажа автомобильным и наземным электрическим общественным транспортом по муниципальным маршрутам в границах муниципального образования 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1900093130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501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"Развитие туризма на территории Кировского муниципального района" на 2024-2026 годы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2000000000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51 432,69429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441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обеспечение поддержки реализации общественных инициатив, направленных на развитие туристической инфраструктуры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200J155582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45 918,36735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92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софинансирование расходных обязательств связанных  с реализацией обеспечение поддержки реализации общественных инициатив, направленных на развитие туристической инфраструктуры 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200J1S5582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463,82189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20569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Субсидии бюджетам субъектов муниципальных образований на 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благоустройство территорий, прилегающих к местам туристического показа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2000192240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5 000,00000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501882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Расходы на софинансирование расходных обязательств связанных  с реализацией благоустройство территорий, прилегающих к местам туристического показа 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2000S92240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50,50505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13845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Всего программные мероприятия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791 451,68644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644 013,04257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648 511,90126</a:t>
                      </a:r>
                      <a:endParaRPr lang="ru-RU" sz="7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260580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6260595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1093232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8" y="723900"/>
            <a:ext cx="6838459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1 января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59847"/>
              </p:ext>
            </p:extLst>
          </p:nvPr>
        </p:nvGraphicFramePr>
        <p:xfrm>
          <a:off x="1818358" y="1827839"/>
          <a:ext cx="7166154" cy="22748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056"/>
                <a:gridCol w="1360967"/>
                <a:gridCol w="1414131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01.01.2023 г.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7487,45341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5720,59006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(2016 года)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3780,000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3707,45341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2780,59006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Информация для контактов</a:t>
            </a:r>
            <a:endParaRPr lang="ru-RU" dirty="0">
              <a:solidFill>
                <a:srgbClr val="17375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>
                <a:latin typeface="+mn-lt"/>
              </a:rPr>
              <a:t>ФИНАНСОВОЕ УПРАВЛЕНИЕ АДМИНИСТРАЦИИ КИРОВСКОГО МУНИЦИПАЛЬНОГО РАЙОНА</a:t>
            </a:r>
          </a:p>
          <a:p>
            <a:endParaRPr lang="ru-RU" sz="1600" dirty="0">
              <a:latin typeface="+mn-lt"/>
            </a:endParaRP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Адрес (место нахождения): 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692091 Приморский край, Кировский район, </a:t>
            </a:r>
            <a:r>
              <a:rPr lang="ru-RU" sz="1600" dirty="0" err="1">
                <a:solidFill>
                  <a:srgbClr val="333333"/>
                </a:solidFill>
                <a:latin typeface="+mn-lt"/>
              </a:rPr>
              <a:t>пгт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. Кировский, ул. Советская, 57</a:t>
            </a:r>
          </a:p>
          <a:p>
            <a:r>
              <a:rPr lang="ru-RU" sz="1600" b="1" dirty="0">
                <a:solidFill>
                  <a:srgbClr val="333333"/>
                </a:solidFill>
                <a:latin typeface="+mn-lt"/>
              </a:rPr>
              <a:t>Е-</a:t>
            </a:r>
            <a:r>
              <a:rPr lang="ru-RU" sz="1600" b="1" dirty="0" err="1">
                <a:solidFill>
                  <a:srgbClr val="333333"/>
                </a:solidFill>
                <a:latin typeface="+mn-lt"/>
              </a:rPr>
              <a:t>mail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: </a:t>
            </a:r>
            <a:r>
              <a:rPr lang="ru-RU" sz="1600" dirty="0">
                <a:solidFill>
                  <a:srgbClr val="1269A5"/>
                </a:solidFill>
                <a:latin typeface="+mn-lt"/>
                <a:hlinkClick r:id="rId2"/>
              </a:rPr>
              <a:t>finkir@bk.ru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  <a:p>
            <a:r>
              <a:rPr lang="ru-RU" sz="1600" dirty="0" smtClean="0">
                <a:latin typeface="+mn-lt"/>
              </a:rPr>
              <a:t> тел. 8 42354 23238</a:t>
            </a: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        8 42354 22848</a:t>
            </a:r>
            <a:endParaRPr lang="ru-RU" sz="16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006202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375E"/>
                </a:solidFill>
              </a:rPr>
              <a:t>Административное 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dirty="0" smtClean="0"/>
              <a:t>Кировский </a:t>
            </a:r>
            <a:r>
              <a:rPr lang="ru-RU" sz="1400" dirty="0"/>
              <a:t>муниципальный район (рисунок </a:t>
            </a:r>
            <a:r>
              <a:rPr lang="ru-RU" sz="1400" dirty="0" smtClean="0"/>
              <a:t>1) </a:t>
            </a:r>
            <a:r>
              <a:rPr lang="ru-RU" sz="1400" dirty="0"/>
              <a:t>расположен в 322 км от Владивостока по автодороге, которая связана с магистралью Хабаровск – Владивосток. Кировский район располагается в центральной части Приморского края. Район находится на берегу реки Уссури. Он граничит на юге со Спасским и </a:t>
            </a:r>
            <a:r>
              <a:rPr lang="ru-RU" sz="1400" dirty="0" err="1"/>
              <a:t>Яковлевским</a:t>
            </a:r>
            <a:r>
              <a:rPr lang="ru-RU" sz="1400" dirty="0"/>
              <a:t> районами, на востоке с </a:t>
            </a:r>
            <a:r>
              <a:rPr lang="ru-RU" sz="1400" dirty="0" err="1"/>
              <a:t>Чугуевским</a:t>
            </a:r>
            <a:r>
              <a:rPr lang="ru-RU" sz="1400" dirty="0"/>
              <a:t>, на севере с </a:t>
            </a:r>
            <a:r>
              <a:rPr lang="ru-RU" sz="1400" dirty="0" err="1" smtClean="0"/>
              <a:t>Дальнереченским</a:t>
            </a:r>
            <a:r>
              <a:rPr lang="ru-RU" sz="1400" dirty="0" smtClean="0"/>
              <a:t> и Лесозаводским, на западе с КНР.</a:t>
            </a:r>
            <a:endParaRPr lang="ru-RU" sz="1400" dirty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На западной части района плоская заболоченная равнина, над которой местами </a:t>
            </a:r>
            <a:r>
              <a:rPr lang="ru-RU" sz="1400" dirty="0" smtClean="0"/>
              <a:t>возвышаются </a:t>
            </a:r>
            <a:r>
              <a:rPr lang="ru-RU" sz="1400" dirty="0"/>
              <a:t>изолированные мелкосопочные массивы. Самая низкая точка района находится на северо-западе, на урезе р. </a:t>
            </a:r>
            <a:r>
              <a:rPr lang="ru-RU" sz="1400" dirty="0" err="1"/>
              <a:t>Сунгача</a:t>
            </a:r>
            <a:r>
              <a:rPr lang="ru-RU" sz="1400" dirty="0"/>
              <a:t> и составляет 64 м. Центральную часть района пересекает р. Уссури. Также, в центральную часть заходит среднегорный хр. Синий с высшей точкой района является пик г. Золотая и составляет 945,6 м. В восточной части располагаются отроги Сихотэ-Алиня (хр. Холодный, Горбатый и др.) с высотами до 873,6 м (г. Круглая Сопка).</a:t>
            </a:r>
          </a:p>
          <a:p>
            <a:pPr algn="just"/>
            <a:r>
              <a:rPr lang="ru-RU" sz="1400" dirty="0"/>
              <a:t>Район, несмотря на сравнительно благоприятные климатические условия, населён неравномерно. Леса занимают половину территории района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В Кировском районе 27 населенных пунктов: 2 городских и 4 сельских поселений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26" name="Picture 2" descr="C:\Users\Марина\Desktop\300px-Prim-Kray-Kirovs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77" y="4219021"/>
            <a:ext cx="3523284" cy="243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6598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Основные социально-экономические показатели Кировского муниципального района </a:t>
            </a:r>
            <a:endParaRPr lang="ru-RU" dirty="0">
              <a:solidFill>
                <a:srgbClr val="17375E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965208"/>
              </p:ext>
            </p:extLst>
          </p:nvPr>
        </p:nvGraphicFramePr>
        <p:xfrm>
          <a:off x="450574" y="1029221"/>
          <a:ext cx="7871791" cy="3678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574"/>
                <a:gridCol w="2849217"/>
              </a:tblGrid>
              <a:tr h="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01.01.2024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34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Территория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3483,9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509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Население района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17605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чел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27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безработицы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1,9%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617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</a:t>
                      </a:r>
                      <a:r>
                        <a:rPr lang="ru-RU" sz="1600" baseline="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 жилищного строительства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1808,00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1556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Размер среднемесячной заработной платы работающих (без субъектов малого предпринимательства)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49422,8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552908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7" y="305426"/>
            <a:ext cx="7979735" cy="5945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Основные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2024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/>
          <a:lstStyle/>
          <a:p>
            <a:pPr algn="just"/>
            <a:r>
              <a:rPr lang="ru-RU" sz="1450" dirty="0"/>
              <a:t>Бюджет Кировского муниципального района на </a:t>
            </a:r>
            <a:r>
              <a:rPr lang="ru-RU" sz="1450" dirty="0" smtClean="0"/>
              <a:t>2024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2025 </a:t>
            </a:r>
            <a:r>
              <a:rPr lang="ru-RU" sz="1450" dirty="0"/>
              <a:t>и </a:t>
            </a:r>
            <a:r>
              <a:rPr lang="ru-RU" sz="1450" dirty="0" smtClean="0"/>
              <a:t>2026 </a:t>
            </a:r>
            <a:r>
              <a:rPr lang="ru-RU" sz="1450" dirty="0"/>
              <a:t>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</a:t>
            </a:r>
            <a:r>
              <a:rPr lang="ru-RU" sz="1450" dirty="0" smtClean="0"/>
              <a:t>районе».</a:t>
            </a:r>
            <a:endParaRPr lang="ru-RU" sz="1450" dirty="0"/>
          </a:p>
          <a:p>
            <a:pPr algn="just"/>
            <a:r>
              <a:rPr lang="ru-RU" sz="1450" dirty="0"/>
              <a:t>Бюджет 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</a:t>
            </a:r>
            <a:r>
              <a:rPr lang="ru-RU" sz="1450" dirty="0" smtClean="0"/>
              <a:t>2024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2025 </a:t>
            </a:r>
            <a:r>
              <a:rPr lang="ru-RU" sz="1450" dirty="0"/>
              <a:t>и </a:t>
            </a:r>
            <a:r>
              <a:rPr lang="ru-RU" sz="1450" dirty="0" smtClean="0"/>
              <a:t>2026 </a:t>
            </a:r>
            <a:r>
              <a:rPr lang="ru-RU" sz="1450" dirty="0"/>
              <a:t>годов.</a:t>
            </a:r>
          </a:p>
          <a:p>
            <a:pPr algn="just"/>
            <a:r>
              <a:rPr lang="ru-RU" sz="1450" dirty="0"/>
              <a:t>Бюджетная политика на </a:t>
            </a:r>
            <a:r>
              <a:rPr lang="ru-RU" sz="1450" dirty="0" smtClean="0"/>
              <a:t>2024 </a:t>
            </a:r>
            <a:r>
              <a:rPr lang="ru-RU" sz="1450" dirty="0"/>
              <a:t>– </a:t>
            </a:r>
            <a:r>
              <a:rPr lang="ru-RU" sz="1450" dirty="0" smtClean="0"/>
              <a:t>2026 </a:t>
            </a:r>
            <a:r>
              <a:rPr lang="ru-RU" sz="1450" dirty="0"/>
              <a:t>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</a:t>
            </a:r>
            <a:r>
              <a:rPr lang="ru-RU" sz="1450" dirty="0" smtClean="0"/>
              <a:t>2024 </a:t>
            </a:r>
            <a:r>
              <a:rPr lang="ru-RU" sz="1450" dirty="0"/>
              <a:t>- </a:t>
            </a:r>
            <a:r>
              <a:rPr lang="ru-RU" sz="1450" dirty="0" smtClean="0"/>
              <a:t>2026 </a:t>
            </a:r>
            <a:r>
              <a:rPr lang="ru-RU" sz="1450" dirty="0"/>
              <a:t>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</a:t>
            </a:r>
            <a:r>
              <a:rPr lang="ru-RU" sz="1450" dirty="0" smtClean="0"/>
              <a:t>2024-2026 </a:t>
            </a:r>
            <a:r>
              <a:rPr lang="ru-RU" sz="1450" dirty="0"/>
              <a:t>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48" y="160338"/>
            <a:ext cx="8213651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Нормативы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отчислений в бюджет Кировского муниципального района от налоговых и неналоговых доходов на </a:t>
            </a: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2024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год</a:t>
            </a:r>
            <a:r>
              <a:rPr lang="ru-RU" sz="24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196752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по нормативу  100,0000000% (в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доп. норматив 85,0000000%)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нормативу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0,205235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по нормативу 2,0 %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</a:t>
            </a: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нормативу</a:t>
            </a:r>
            <a:r>
              <a:rPr lang="ru-RU" sz="140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взимаемый на территориях городских поселений – 50%, налог, взимаемый на территориях сельских поселений – 70%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124744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законом Приморского края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8949" y="126025"/>
            <a:ext cx="768733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55292"/>
              </p:ext>
            </p:extLst>
          </p:nvPr>
        </p:nvGraphicFramePr>
        <p:xfrm>
          <a:off x="457200" y="1876022"/>
          <a:ext cx="8424936" cy="4156671"/>
        </p:xfrm>
        <a:graphic>
          <a:graphicData uri="http://schemas.openxmlformats.org/drawingml/2006/table">
            <a:tbl>
              <a:tblPr/>
              <a:tblGrid>
                <a:gridCol w="1944216"/>
                <a:gridCol w="2232248"/>
                <a:gridCol w="2160240"/>
                <a:gridCol w="20882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882733,63979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754632,786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766856,98444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        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270858,05834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274426,000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270765,000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611875,58145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480206,786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496091,98444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885233,63979</a:t>
                      </a:r>
                      <a:endParaRPr lang="ru-RU" sz="13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757132,786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769356,98444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-2500,000</a:t>
                      </a:r>
                      <a:endParaRPr lang="ru-RU" sz="13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Структура доходов местного бюджета на </a:t>
            </a:r>
            <a:r>
              <a:rPr lang="ru-RU" sz="2200" dirty="0" smtClean="0">
                <a:solidFill>
                  <a:schemeClr val="tx1"/>
                </a:solidFill>
              </a:rPr>
              <a:t>2024 </a:t>
            </a:r>
            <a:r>
              <a:rPr lang="ru-RU" sz="2200" dirty="0" smtClean="0">
                <a:solidFill>
                  <a:schemeClr val="tx1"/>
                </a:solidFill>
              </a:rPr>
              <a:t>год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223978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7410543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15688</TotalTime>
  <Words>5104</Words>
  <Application>Microsoft Office PowerPoint</Application>
  <PresentationFormat>Экран (4:3)</PresentationFormat>
  <Paragraphs>1356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Основные термины и понятия, используемые при составлении бюджета </vt:lpstr>
      <vt:lpstr>Административное деление</vt:lpstr>
      <vt:lpstr>Основные социально-экономические показатели Кировского муниципального района </vt:lpstr>
      <vt:lpstr> Основные задачи и приоритетные направления бюджетной политики Кировского муниципального района на 2024 год </vt:lpstr>
      <vt:lpstr> Нормативы отчислений в бюджет Кировского муниципального района от налоговых и неналоговых доходов на 2024 год </vt:lpstr>
      <vt:lpstr>Презентация PowerPoint</vt:lpstr>
      <vt:lpstr>Структура доходов местного бюджета на 2024 год</vt:lpstr>
      <vt:lpstr>Структура налоговых доходов бюджета на 2024 год</vt:lpstr>
      <vt:lpstr>Структура неналоговых доходов бюджета на 2024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 на 2024 год.</vt:lpstr>
      <vt:lpstr>Структура расходов районного бюджета  на 2024 год и плановый период 2025 и 2026 годов</vt:lpstr>
      <vt:lpstr>Структура расходов бюджета Кировского муниципального района на 2024 год</vt:lpstr>
      <vt:lpstr>Муниципальные программы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        Структура бюджета Кировского муниципального района</vt:lpstr>
      <vt:lpstr>Информация для контактов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Юля Игнатова</cp:lastModifiedBy>
  <cp:revision>966</cp:revision>
  <cp:lastPrinted>2017-06-15T22:27:28Z</cp:lastPrinted>
  <dcterms:created xsi:type="dcterms:W3CDTF">2010-06-18T09:27:04Z</dcterms:created>
  <dcterms:modified xsi:type="dcterms:W3CDTF">2024-01-31T05:42:13Z</dcterms:modified>
</cp:coreProperties>
</file>