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18" r:id="rId3"/>
    <p:sldId id="430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3143" autoAdjust="0"/>
  </p:normalViewPr>
  <p:slideViewPr>
    <p:cSldViewPr snapToGrid="0">
      <p:cViewPr>
        <p:scale>
          <a:sx n="116" d="100"/>
          <a:sy n="116" d="100"/>
        </p:scale>
        <p:origin x="-7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квартал 2017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23E-3"/>
                  <c:y val="-1.8902702457806544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77745</c:v>
                </c:pt>
                <c:pt idx="1">
                  <c:v>93252</c:v>
                </c:pt>
                <c:pt idx="2" formatCode="General">
                  <c:v>-15507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квартал 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68E-3"/>
                  <c:y val="8.875599190738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77656.800000000003</c:v>
                </c:pt>
                <c:pt idx="1">
                  <c:v>95475.67</c:v>
                </c:pt>
                <c:pt idx="2">
                  <c:v>-17818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4549632"/>
        <c:axId val="28267648"/>
      </c:barChart>
      <c:catAx>
        <c:axId val="4454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267648"/>
        <c:crosses val="autoZero"/>
        <c:auto val="1"/>
        <c:lblAlgn val="ctr"/>
        <c:lblOffset val="100"/>
        <c:noMultiLvlLbl val="0"/>
      </c:catAx>
      <c:valAx>
        <c:axId val="28267648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4454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квартал</a:t>
            </a:r>
            <a:r>
              <a:rPr lang="ru-RU" baseline="0" dirty="0" smtClean="0"/>
              <a:t> </a:t>
            </a:r>
            <a:r>
              <a:rPr lang="ru-RU" dirty="0" smtClean="0"/>
              <a:t>2018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2018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2248224411092605"/>
                  <c:y val="-7.93151333196989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25317</a:t>
                    </a:r>
                    <a:r>
                      <a:rPr lang="en-US" dirty="0" smtClean="0"/>
                      <a:t>; 3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648407581831977"/>
                  <c:y val="9.718470532160553E-2"/>
                </c:manualLayout>
              </c:layout>
              <c:tx>
                <c:rich>
                  <a:bodyPr/>
                  <a:lstStyle/>
                  <a:p>
                    <a:pPr>
                      <a:defRPr sz="14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 dirty="0" smtClean="0"/>
                      <a:t>48639</a:t>
                    </a:r>
                    <a:r>
                      <a:rPr lang="en-US" sz="1400" baseline="0" dirty="0" smtClean="0"/>
                      <a:t>; 6</a:t>
                    </a:r>
                    <a:r>
                      <a:rPr lang="ru-RU" sz="1400" baseline="0" dirty="0" smtClean="0"/>
                      <a:t>3</a:t>
                    </a:r>
                    <a:r>
                      <a:rPr lang="en-US" sz="1400" baseline="0" dirty="0" smtClean="0"/>
                      <a:t>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</c:v>
                </c:pt>
                <c:pt idx="1">
                  <c:v>3701</c:v>
                </c:pt>
                <c:pt idx="2">
                  <c:v>48639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2018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18625</c:v>
                </c:pt>
                <c:pt idx="1">
                  <c:v>2514</c:v>
                </c:pt>
                <c:pt idx="2">
                  <c:v>2887</c:v>
                </c:pt>
                <c:pt idx="3">
                  <c:v>471</c:v>
                </c:pt>
                <c:pt idx="4">
                  <c:v>22</c:v>
                </c:pt>
                <c:pt idx="5">
                  <c:v>797</c:v>
                </c:pt>
                <c:pt idx="6">
                  <c:v>2575</c:v>
                </c:pt>
                <c:pt idx="7">
                  <c:v>258.8</c:v>
                </c:pt>
                <c:pt idx="8">
                  <c:v>736.14</c:v>
                </c:pt>
                <c:pt idx="9">
                  <c:v>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2017</c:v>
                </c:pt>
                <c:pt idx="1">
                  <c:v>1 кв. 2018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16430</c:v>
                </c:pt>
                <c:pt idx="1">
                  <c:v>18625.16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1728"/>
        <c:axId val="22523264"/>
      </c:barChart>
      <c:catAx>
        <c:axId val="2252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23264"/>
        <c:crosses val="autoZero"/>
        <c:auto val="1"/>
        <c:lblAlgn val="ctr"/>
        <c:lblOffset val="100"/>
        <c:noMultiLvlLbl val="0"/>
      </c:catAx>
      <c:valAx>
        <c:axId val="22523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252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2017г.</c:v>
                </c:pt>
                <c:pt idx="1">
                  <c:v>1 квартал 2018г.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650.4</c:v>
                </c:pt>
                <c:pt idx="1">
                  <c:v>797.3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2017г.</c:v>
                </c:pt>
                <c:pt idx="1">
                  <c:v>1 квартал 2018г.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1795712"/>
        <c:axId val="121797248"/>
        <c:axId val="0"/>
      </c:bar3DChart>
      <c:catAx>
        <c:axId val="12179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1797248"/>
        <c:crossesAt val="0"/>
        <c:auto val="1"/>
        <c:lblAlgn val="ctr"/>
        <c:lblOffset val="100"/>
        <c:noMultiLvlLbl val="0"/>
      </c:catAx>
      <c:valAx>
        <c:axId val="1217972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21795712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2016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8561.7000000000007</c:v>
                </c:pt>
                <c:pt idx="1">
                  <c:v>351.2</c:v>
                </c:pt>
                <c:pt idx="2">
                  <c:v>0</c:v>
                </c:pt>
                <c:pt idx="3">
                  <c:v>1965.4</c:v>
                </c:pt>
                <c:pt idx="4">
                  <c:v>916.3</c:v>
                </c:pt>
                <c:pt idx="5">
                  <c:v>69930.8</c:v>
                </c:pt>
                <c:pt idx="6">
                  <c:v>852.9</c:v>
                </c:pt>
                <c:pt idx="7">
                  <c:v>9125.7999999999993</c:v>
                </c:pt>
                <c:pt idx="8">
                  <c:v>22</c:v>
                </c:pt>
                <c:pt idx="9">
                  <c:v>436.6</c:v>
                </c:pt>
                <c:pt idx="10">
                  <c:v>3313.1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8.9</c:v>
                </c:pt>
                <c:pt idx="1">
                  <c:v>0.4</c:v>
                </c:pt>
                <c:pt idx="2">
                  <c:v>0</c:v>
                </c:pt>
                <c:pt idx="3">
                  <c:v>2.1</c:v>
                </c:pt>
                <c:pt idx="4">
                  <c:v>1</c:v>
                </c:pt>
                <c:pt idx="5">
                  <c:v>73.2</c:v>
                </c:pt>
                <c:pt idx="6">
                  <c:v>0.9</c:v>
                </c:pt>
                <c:pt idx="7">
                  <c:v>9.6</c:v>
                </c:pt>
                <c:pt idx="8">
                  <c:v>0.02</c:v>
                </c:pt>
                <c:pt idx="9">
                  <c:v>0.5</c:v>
                </c:pt>
                <c:pt idx="1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кв. 2018 года 29018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0.04097</cdr:x>
      <cdr:y>0.00735</cdr:y>
    </cdr:from>
    <cdr:to>
      <cdr:x>0.10399</cdr:x>
      <cdr:y>0.11212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650" y="50800"/>
          <a:ext cx="576263" cy="723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25.12.2017г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115-НПА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2018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год»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r>
              <a:rPr lang="ru-RU" dirty="0">
                <a:cs typeface="Times New Roman" panose="02020603050405020304" pitchFamily="18" charset="0"/>
              </a:rPr>
              <a:t>Кировского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квартал 2018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 квартал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55,7%.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465,0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поступило в бюджет района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258,7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сравнении с предыдущим годом поступление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57,6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82%.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4655700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2523286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6562" y="3446401"/>
            <a:ext cx="8623917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района за 3 месяца 2018 года поступило 19,84 тыс. руб. По сравнению с прошлым годом поступления уменьшилось на 566,58 тыс. руб., доходы от продажи земельных участков являются ограниченными, поскольку обусловлены фактическим наличием свободных земельных участков, спросом на них, а также их качеством.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от продажи земельных участков городских поселений составили за 3 месяца 2018 г.-  44,97 тыс. руб. или 6,4%.  . На 01.04.2018 года запланировано поступление дохода в сумме 175,00 тыс. руб., процент выполнения плана составил 25,7%,  Кировским ГП  и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Горноключевским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ГП запланированные доходы от  продажи земли будут реализованы во втором и третьем кварталах 2018г.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от продажи земельных участков сельских поселений не запланированы.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0"/>
            <a:ext cx="7674874" cy="558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43" y="539222"/>
            <a:ext cx="87620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реализации муниципального имущества поступило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130,5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руб.– что соответствует выполнению годового плана–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4,35%.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квартал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129,0 тыс. руб., процент выполнения плана составил 101,2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аналогичным периодом 2017года  поступление уменьшилось  на 315,0 тыс. руб. или  на 71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36" y="1892983"/>
            <a:ext cx="3523129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2092410"/>
            <a:ext cx="4353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бюджет района поступило штрафов в размере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671,33тыс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прошлого года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396,3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63%.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19,2%.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42012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квартал 2017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7960,5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8312,69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41377,6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38661,8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50217,4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48638,5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444663"/>
            <a:ext cx="8015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Общая сумма безвозмездных поступлений за 1 квартал </a:t>
            </a:r>
            <a:r>
              <a:rPr lang="ru-RU" dirty="0" smtClean="0">
                <a:latin typeface="Times New Roman"/>
                <a:ea typeface="Times New Roman"/>
              </a:rPr>
              <a:t>2018 </a:t>
            </a:r>
            <a:r>
              <a:rPr lang="ru-RU" dirty="0">
                <a:latin typeface="Times New Roman"/>
                <a:ea typeface="Times New Roman"/>
              </a:rPr>
              <a:t>года составила </a:t>
            </a:r>
            <a:r>
              <a:rPr lang="ru-RU" dirty="0" smtClean="0">
                <a:latin typeface="Times New Roman"/>
                <a:ea typeface="Times New Roman"/>
              </a:rPr>
              <a:t>48638,5 </a:t>
            </a:r>
            <a:r>
              <a:rPr lang="ru-RU" dirty="0">
                <a:latin typeface="Times New Roman"/>
                <a:ea typeface="Times New Roman"/>
              </a:rPr>
              <a:t>тыс. руб. или  19,6 % от годовых плановых назначений. </a:t>
            </a:r>
            <a:endParaRPr lang="ru-RU" sz="16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Общая сумма поступлений в бюджет Кировского муниципального района составляет </a:t>
            </a:r>
            <a:r>
              <a:rPr lang="ru-RU" dirty="0" smtClean="0">
                <a:latin typeface="Times New Roman"/>
                <a:ea typeface="Times New Roman"/>
              </a:rPr>
              <a:t>77656,81 </a:t>
            </a:r>
            <a:r>
              <a:rPr lang="ru-RU" dirty="0">
                <a:latin typeface="Times New Roman"/>
                <a:ea typeface="Times New Roman"/>
              </a:rPr>
              <a:t>тыс. руб., доля же безвозмездных поступлений составляет </a:t>
            </a:r>
            <a:r>
              <a:rPr lang="ru-RU" dirty="0" smtClean="0">
                <a:latin typeface="Times New Roman"/>
                <a:ea typeface="Times New Roman"/>
              </a:rPr>
              <a:t>62,6 </a:t>
            </a:r>
            <a:r>
              <a:rPr lang="ru-RU" dirty="0">
                <a:latin typeface="Times New Roman"/>
                <a:ea typeface="Times New Roman"/>
              </a:rPr>
              <a:t>% от всех доходов.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61" y="181232"/>
            <a:ext cx="7605063" cy="8373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2017 год.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29711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69529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88504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76285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889284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867400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42816" y="251942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96636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90516" y="168916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расходов бюджета Кировского муниципального района за 1 квартал  2018 года.</a:t>
            </a:r>
            <a:endParaRPr lang="ru-RU" sz="2000" dirty="0"/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062745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за 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2017 </a:t>
            </a:r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53411"/>
              </p:ext>
            </p:extLst>
          </p:nvPr>
        </p:nvGraphicFramePr>
        <p:xfrm>
          <a:off x="864972" y="1227437"/>
          <a:ext cx="7620000" cy="51652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1234028"/>
                <a:gridCol w="632015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90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39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кв.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Уд. Вес в объеме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33693,758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8561,649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1404,600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351,150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50,000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35040,337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1965,397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3862,538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916,297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301898,795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69930,843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17169,268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9125,834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4939,000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852,847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22,000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2000,000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436,551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13251,578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3313,096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413972,374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95475,667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Муниципальные программы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169551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25.12.2017г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115-НПА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«О 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2018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год»  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7" y="4689278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2018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9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муниципальных программ на сумму 321171,29 тыс. руб., расходы за 1квартал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2018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5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82194,443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тыс. руб., что составило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24,35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% от годовых назначений.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4"/>
            <a:ext cx="7910384" cy="68528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Показатели</a:t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за 1 квартал  2018 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521731"/>
              </p:ext>
            </p:extLst>
          </p:nvPr>
        </p:nvGraphicFramePr>
        <p:xfrm>
          <a:off x="733168" y="1134270"/>
          <a:ext cx="8081318" cy="5329614"/>
        </p:xfrm>
        <a:graphic>
          <a:graphicData uri="http://schemas.openxmlformats.org/drawingml/2006/table">
            <a:tbl>
              <a:tblPr firstRow="1" firstCol="1" bandRow="1"/>
              <a:tblGrid>
                <a:gridCol w="3432400"/>
                <a:gridCol w="568175"/>
                <a:gridCol w="1185385"/>
                <a:gridCol w="1103661"/>
                <a:gridCol w="870942"/>
                <a:gridCol w="920755"/>
              </a:tblGrid>
              <a:tr h="494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 за 1 квартал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 CYR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b="0" dirty="0" smtClean="0">
                          <a:effectLst/>
                          <a:latin typeface="Arial CYR"/>
                          <a:ea typeface="Times New Roman"/>
                        </a:rPr>
                        <a:t>6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2014-2017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303 358,345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70 118,082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23,11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567,00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МФЦ предоставления государственных и муниципальных услуг населению Кировского муниципального района на 2016-2018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0800000000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5 635,031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963,129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17,09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22,00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14,67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2014-2017гг. и на период до 2020 года»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17 102,268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9 125,834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53,36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"Доступная среда для инвалидов в  Кировском муниципальном районе на 2016-2019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0700000000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10 362,130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1 965,397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18,97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337 574,774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</a:rPr>
                        <a:t> 194,443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24,35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68912361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93133"/>
              </p:ext>
            </p:extLst>
          </p:nvPr>
        </p:nvGraphicFramePr>
        <p:xfrm>
          <a:off x="662781" y="807308"/>
          <a:ext cx="7888094" cy="18210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1743"/>
                <a:gridCol w="1099509"/>
                <a:gridCol w="1208841"/>
                <a:gridCol w="989404"/>
                <a:gridCol w="1098735"/>
                <a:gridCol w="659862"/>
              </a:tblGrid>
              <a:tr h="5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1кв.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1 кв.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27528,03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132612,0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135612,00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29018,31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50217,4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247635,08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247635,08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48638,5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77745,43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380247,083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383247,083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77656,81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93252,30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383047,083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413972,374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95475,667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-15506,87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-2800,00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-30725,291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17818,857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88322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781168" y="723900"/>
            <a:ext cx="465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06171"/>
              </p:ext>
            </p:extLst>
          </p:nvPr>
        </p:nvGraphicFramePr>
        <p:xfrm>
          <a:off x="1869989" y="1183848"/>
          <a:ext cx="6834565" cy="1246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14335"/>
                <a:gridCol w="1153298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01.01.2018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01.04.2018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21193,00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21193,00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Бюджетный кредит Департамент финансов Приморского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8400,00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8400,00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  ПАО «Совкомбанк»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12793,00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12793,00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долг за отчетный период остался на прежнем уровне. </a:t>
            </a: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3827"/>
            <a:ext cx="8458200" cy="516233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за 1 квартал 2018 года  исполнен на 3225,396 тыс.руб. или 25,0%.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 составила 3225,396 тыс.руб. (за счет краевых средств-2837,895 тыс.руб., за счет средств районного бюджета -387,501тыс.руб.).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77582"/>
              </p:ext>
            </p:extLst>
          </p:nvPr>
        </p:nvGraphicFramePr>
        <p:xfrm>
          <a:off x="639213" y="3023283"/>
          <a:ext cx="7977565" cy="3221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5203"/>
                <a:gridCol w="1758658"/>
                <a:gridCol w="1973704"/>
              </a:tblGrid>
              <a:tr h="916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01.04.2018г.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259,900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64,974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Гороноключевское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100,600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25,149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40,700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10,176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446,700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111,675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570,100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142,527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132,000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33,00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1550,00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387,501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01.04.2018г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96922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01.04.2018г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1903,100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475,776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736,400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184,101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298,000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74,499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3272,400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818,100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4175,378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1043,850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966,300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241,569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11351,578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2837,895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81" y="642550"/>
            <a:ext cx="8157519" cy="9720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046668"/>
              </p:ext>
            </p:extLst>
          </p:nvPr>
        </p:nvGraphicFramePr>
        <p:xfrm>
          <a:off x="864973" y="2323071"/>
          <a:ext cx="7735330" cy="33198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0178"/>
                <a:gridCol w="1911379"/>
                <a:gridCol w="1913773"/>
              </a:tblGrid>
              <a:tr h="90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01.04.2018г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1509,520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377,379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1869,680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467,421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2134,510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533,628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1509,520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377,379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7023,230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1756,069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7474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740523"/>
              </p:ext>
            </p:extLst>
          </p:nvPr>
        </p:nvGraphicFramePr>
        <p:xfrm>
          <a:off x="691978" y="2627871"/>
          <a:ext cx="7801233" cy="14622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8288"/>
                <a:gridCol w="1922867"/>
                <a:gridCol w="1930078"/>
              </a:tblGrid>
              <a:tr h="974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01.04.2018г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350,00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87,700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5232162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88600178"/>
              </p:ext>
            </p:extLst>
          </p:nvPr>
        </p:nvGraphicFramePr>
        <p:xfrm>
          <a:off x="5489496" y="1210962"/>
          <a:ext cx="3563888" cy="470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5" y="66025"/>
            <a:ext cx="780112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2017 год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0"/>
            <a:ext cx="6095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98253376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24" y="101600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 квартал 2017 года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1" y="836020"/>
            <a:ext cx="669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доходы физических лиц является основным источником формирования доходов бюджета Кировского муниципального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Доля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структуре налоговых и неналоговых доходов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кв. 2018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(29018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 составила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18 625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160312"/>
            <a:ext cx="89899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2017 год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14565096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4960" y="2718198"/>
            <a:ext cx="3749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Годовые бюджетные назначения исполнены на 20,04%. В сравнении с предыдущим годом поступление увеличилось  на 408,31 тыс. руб. или 0,3%. Имеется задолженность по данному виду доходов МУП «Водоканал», МУП «Кристалл», КГБУЗ «Кировская ЦРБ», Тепловой район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Горноключевской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Лесозаводского филиала, ОП «ООО «Виктория», МП «ГИС», МУП «Ярмарка». Общая сумма задолженности- 4509,35 тыс. руб.</a:t>
            </a: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" y="112120"/>
            <a:ext cx="576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22" y="1385575"/>
            <a:ext cx="82905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3" y="1754907"/>
            <a:ext cx="6752247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2887,62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10636,00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предыдущим годом поступление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307,1тыс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832 тыс. руб. (МУП «Ярмарка», ООО «Престиж»). Коэффициенты дефляторы К1- 1,868  и К2-1 остались на уровне 2016 года.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8146" y="3278401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913" y="3653997"/>
            <a:ext cx="697643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471,25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1340,00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35,2%,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335,9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58,4%.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3463067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5058964"/>
            <a:ext cx="846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1913" y="5408675"/>
            <a:ext cx="7202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- 31,4%,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 на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65" y="2213428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757" y="585356"/>
            <a:ext cx="90322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акцизов поступило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2514,5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10609,00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соответствует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24%.,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89,5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2486566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166019" y="3619374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073" y="-14211"/>
            <a:ext cx="29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5546" y="366791"/>
            <a:ext cx="7763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1 квартал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поступило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797,3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146,92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района зачисляется госпошлина по делам, рассматриваемым в судах общей юрисдикции, мировыми судьями и госпошлина за выдачу разрешения на установку рекламной конструкции.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650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3296" y="0"/>
            <a:ext cx="767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183" y="744004"/>
            <a:ext cx="902043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имущества.</a:t>
            </a:r>
          </a:p>
          <a:p>
            <a:pPr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Поступление данного вида дохода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218,3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2250,0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9,7%.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предыдущим годом поступление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102,0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68,2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Невыполнение плана связано имеющейся задолженностью основных должников: ООО «Сельская новь» - 141,5 тыс. руб., КГУП «Примтеплоэнерго» за аренду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- 170,95 тыс. руб.,(по данным должникам ведется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за аренду помещений являются: ООО «Кировская электросеть», ООО «Сельская новь».</a:t>
            </a:r>
          </a:p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поступления от использования имущества.</a:t>
            </a:r>
          </a:p>
          <a:p>
            <a:pPr lvl="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данному виду дохода  поступило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годовом плане 185,0 тыс. руб. выполнение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18,5%.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135,3%. На 01.04.2018 года не запланировано поступление дохода  в соответствии с заключенными договорами о рекламе. Платеж на сумму 34,16 тыс. рублей был перечислен ООО «СКИТ» за 2017год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перечисления части прибыли МУП.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дохода за 1 квартал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66,83тыс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267,3%.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192,8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25,7%.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Доходы от компенсации затрат бюджетов муниципальных районов.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данному источнику зачисляется суммы возмещения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Выполнение плана за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9,4%.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1251,00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117,8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9" y="5311364"/>
            <a:ext cx="2773523" cy="125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0" y="23889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238899"/>
            <a:ext cx="84602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установленном годовом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13138,00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выполнение плана по аренде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2137,95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16,3%,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плане 3900 тыс. руб.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699,68тыс. руб. или 17,94%.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01.04. 2018 года запланировано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в сумме 500,00 тыс. руб., процент выполнения плана составил 139,9%.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оплатой задолженности за 2017 год  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Макаров О.В. по итогам проведенной претензионной работы.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9000,00 тыс. руб. в бюджет района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1379,35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15,34%.  На 01.04.2018 года запланировано поступление дохода в сумме 1488,0 тыс. руб., процент выполнения плана составил 92,7%.  Не выполнение плана связано с задолженностью ИП Балагуров.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земли находящиеся в собственности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238,00 тыс. руб.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58,9 тыс. руб. или 24,7%. На 01.04.2018 года запланировано поступление дохода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процент выполнения плана составил 146,5%.  Перевыполнение плана связано с оплатой  задолженности за 2017 год МУП Аптека 38.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арендной платы за землю являются: 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«Золотой орел», 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Дальминвод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«Восточные ворота», ООО санаторий «Изумрудный», ООО «РН-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Востокнефтепродукт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Кировское РАЙПО.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10960</TotalTime>
  <Words>2092</Words>
  <Application>Microsoft Office PowerPoint</Application>
  <PresentationFormat>Экран (4:3)</PresentationFormat>
  <Paragraphs>460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Структура доходов бюджета Кировского муниципального района за 2017 год </vt:lpstr>
      <vt:lpstr>Структура налоговых и неналоговых доходов за 1 квартал 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за 2017 год.</vt:lpstr>
      <vt:lpstr>Структура расходов бюджета Кировского муниципального района за 1 квартал  2018 года.</vt:lpstr>
      <vt:lpstr>Структура расходов районного бюджета за 2017 год тыс. руб.</vt:lpstr>
      <vt:lpstr>Муниципальные программы</vt:lpstr>
      <vt:lpstr>Показатели районного бюджета по долгосрочным муниципальным программам  за 1 квартал  2018 года </vt:lpstr>
      <vt:lpstr>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01.04.2018г</vt:lpstr>
      <vt:lpstr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в 2018 году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798</cp:revision>
  <cp:lastPrinted>2017-06-15T22:27:28Z</cp:lastPrinted>
  <dcterms:created xsi:type="dcterms:W3CDTF">2010-06-18T09:27:04Z</dcterms:created>
  <dcterms:modified xsi:type="dcterms:W3CDTF">2018-06-15T05:01:34Z</dcterms:modified>
</cp:coreProperties>
</file>