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4"/>
  </p:notesMasterIdLst>
  <p:handoutMasterIdLst>
    <p:handoutMasterId r:id="rId5"/>
  </p:handoutMasterIdLst>
  <p:sldIdLst>
    <p:sldId id="1739" r:id="rId2"/>
    <p:sldId id="1740" r:id="rId3"/>
  </p:sldIdLst>
  <p:sldSz cx="6858000" cy="9906000" type="A4"/>
  <p:notesSz cx="6808788" cy="9939338"/>
  <p:embeddedFontLst>
    <p:embeddedFont>
      <p:font typeface="Golos Text" charset="0"/>
      <p:regular r:id="rId6"/>
      <p:bold r:id="rId7"/>
    </p:embeddedFont>
    <p:embeddedFont>
      <p:font typeface="Calibri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>
        <p:scale>
          <a:sx n="86" d="100"/>
          <a:sy n="86" d="100"/>
        </p:scale>
        <p:origin x="-3186" y="-72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188"/>
            <a:ext cx="5447030" cy="4472702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530064" y="1177026"/>
            <a:ext cx="5949199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800" b="1" dirty="0"/>
              <a:t>Как избежать неприятных последствий, связанных с задолженностью</a:t>
            </a:r>
            <a:endParaRPr lang="ru-RU" sz="18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6948" y="1748644"/>
            <a:ext cx="6259053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sz="1400" dirty="0" smtClean="0"/>
              <a:t>УФНС </a:t>
            </a:r>
            <a:r>
              <a:rPr lang="ru-RU" sz="1400" dirty="0"/>
              <a:t>России по Приморскому краю напоминает, что в случае несвоевременной уплаты налогов за каждый день просрочки начисляются пени. Так, у </a:t>
            </a:r>
            <a:r>
              <a:rPr lang="ru-RU" sz="1400" dirty="0" err="1"/>
              <a:t>приморцев</a:t>
            </a:r>
            <a:r>
              <a:rPr lang="ru-RU" sz="1400" dirty="0"/>
              <a:t>, которые не уплатили имущественные налоги </a:t>
            </a:r>
            <a:r>
              <a:rPr lang="ru-RU" sz="1400"/>
              <a:t>не </a:t>
            </a:r>
            <a:r>
              <a:rPr lang="ru-RU" sz="1400" smtClean="0"/>
              <a:t>позднее </a:t>
            </a:r>
            <a:r>
              <a:rPr lang="ru-RU" sz="1400" dirty="0"/>
              <a:t>2 декабря 2024 года, уже больше месяца </a:t>
            </a:r>
            <a:r>
              <a:rPr lang="ru-RU" sz="1400" dirty="0" err="1"/>
              <a:t>начислятся</a:t>
            </a:r>
            <a:r>
              <a:rPr lang="ru-RU" sz="1400" dirty="0"/>
              <a:t> пени в размере 1/300 ключевой ставки Центрального банка Российской Федерации.</a:t>
            </a:r>
          </a:p>
          <a:p>
            <a:pPr algn="just"/>
            <a:r>
              <a:rPr lang="ru-RU" sz="1400" dirty="0" smtClean="0"/>
              <a:t>     Если </a:t>
            </a:r>
            <a:r>
              <a:rPr lang="ru-RU" sz="1400" dirty="0"/>
              <a:t>гражданин не исполняет свои налоговые обязательства своевременно, налоговый орган инициирует процесс взыскания. Сначала направляет должнику требование об уплате задолженности с указанием срока, в который необходимо произвести платеж. Если долг остается непогашенным, дело передается в суд для вынесения судебного приказа (исполнительного листа). Этот документ затем направляется работодателю должника для удержания задолженности из зарплаты либо в банк для списания долга с банковского счета.</a:t>
            </a:r>
          </a:p>
          <a:p>
            <a:pPr algn="just"/>
            <a:r>
              <a:rPr lang="ru-RU" sz="1400" dirty="0" smtClean="0"/>
              <a:t>     Задолженность </a:t>
            </a:r>
            <a:r>
              <a:rPr lang="ru-RU" sz="1400" dirty="0"/>
              <a:t>по имущественным налогам свыше 30 тысяч рублей может стать причиной ограничения права на выезд за рубеж. Это значит, даже планируя отпуск, стоит заранее убедиться в отсутствии долгов перед государством.</a:t>
            </a:r>
          </a:p>
          <a:p>
            <a:pPr algn="just"/>
            <a:r>
              <a:rPr lang="ru-RU" sz="1400" dirty="0" smtClean="0"/>
              <a:t>     Современные </a:t>
            </a:r>
            <a:r>
              <a:rPr lang="ru-RU" sz="1400" dirty="0"/>
              <a:t>технологии предлагают множество удобных вариантов для своевременной оплаты налогов. Вот некоторые из них:</a:t>
            </a:r>
          </a:p>
          <a:p>
            <a:pPr algn="just"/>
            <a:r>
              <a:rPr lang="ru-RU" sz="1400" dirty="0"/>
              <a:t>Личный кабинет налогоплательщика для физических лиц — удобный сервис от ФНС России, где можно проверить свои начисления и сразу же оплатить их;</a:t>
            </a:r>
          </a:p>
          <a:p>
            <a:pPr algn="just"/>
            <a:r>
              <a:rPr lang="ru-RU" sz="1400" dirty="0" smtClean="0"/>
              <a:t>     Мобильное </a:t>
            </a:r>
            <a:r>
              <a:rPr lang="ru-RU" sz="1400" dirty="0"/>
              <a:t>приложение «Налоги ФЛ» — доступно для скачивания в интернет-магазинах мобильных приложений;</a:t>
            </a:r>
          </a:p>
          <a:p>
            <a:pPr algn="just"/>
            <a:r>
              <a:rPr lang="ru-RU" sz="1400" dirty="0" smtClean="0"/>
              <a:t>     Банкоматы </a:t>
            </a:r>
            <a:r>
              <a:rPr lang="ru-RU" sz="1400" dirty="0"/>
              <a:t>и системы онлайн-банкинга — через банковские сервисы можно оплатить налоги, используя 20-значный индекс документа (УИН), указанный в квитанции, или сканировав QR-код;</a:t>
            </a:r>
          </a:p>
          <a:p>
            <a:pPr algn="just"/>
            <a:r>
              <a:rPr lang="ru-RU" sz="1400" dirty="0" smtClean="0"/>
              <a:t>    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6948" y="1748644"/>
            <a:ext cx="625905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 </a:t>
            </a:r>
          </a:p>
          <a:p>
            <a:pPr algn="just"/>
            <a:r>
              <a:rPr lang="ru-RU" sz="1400" dirty="0" smtClean="0"/>
              <a:t>     Отделение </a:t>
            </a:r>
            <a:r>
              <a:rPr lang="ru-RU" sz="1400" dirty="0"/>
              <a:t>банка — можно распечатать квитанцию через личный кабинет на сайте ФНС или получить ее непосредственно в налоговом органе и оплатить наличными в любом банке.</a:t>
            </a:r>
          </a:p>
          <a:p>
            <a:pPr algn="just"/>
            <a:r>
              <a:rPr lang="ru-RU" sz="1400" dirty="0" smtClean="0"/>
              <a:t>     Таким </a:t>
            </a:r>
            <a:r>
              <a:rPr lang="ru-RU" sz="1400" dirty="0"/>
              <a:t>образом, у каждого есть возможность выбрать наиболее подходящий способ для своевременной уплаты налогов и избежать неприятных последствий, связанных с задолженностью.</a:t>
            </a:r>
          </a:p>
          <a:p>
            <a:pPr algn="just"/>
            <a:r>
              <a:rPr lang="ru-RU" sz="1400" dirty="0"/>
              <a:t>https://www.nalog.gov.ru/rn25/news/activities_fts/15658707/</a:t>
            </a:r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11589937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164443</TotalTime>
  <Words>328</Words>
  <Application>Microsoft Office PowerPoint</Application>
  <PresentationFormat>Лист A4 (210x297 мм)</PresentationFormat>
  <Paragraphs>19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Golos Text</vt:lpstr>
      <vt:lpstr>Open Sans Light</vt:lpstr>
      <vt:lpstr>Calibri</vt:lpstr>
      <vt:lpstr>1_Office Theme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Экономика</cp:lastModifiedBy>
  <cp:revision>1935</cp:revision>
  <cp:lastPrinted>2023-11-01T03:25:47Z</cp:lastPrinted>
  <dcterms:created xsi:type="dcterms:W3CDTF">2014-10-08T23:03:32Z</dcterms:created>
  <dcterms:modified xsi:type="dcterms:W3CDTF">2025-02-02T23:58:49Z</dcterms:modified>
</cp:coreProperties>
</file>