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19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квартал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271131146393999E-2"/>
                  <c:y val="-1.887104130568140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-617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119585.8</c:v>
                </c:pt>
                <c:pt idx="1">
                  <c:v>120201.37</c:v>
                </c:pt>
                <c:pt idx="2">
                  <c:v>-617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квартал 2020г.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167360.13</c:v>
                </c:pt>
                <c:pt idx="1">
                  <c:v>119046.12</c:v>
                </c:pt>
                <c:pt idx="2">
                  <c:v>48314.02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5344896"/>
        <c:axId val="80745216"/>
      </c:barChart>
      <c:catAx>
        <c:axId val="753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745216"/>
        <c:crosses val="autoZero"/>
        <c:auto val="1"/>
        <c:lblAlgn val="ctr"/>
        <c:lblOffset val="100"/>
        <c:noMultiLvlLbl val="0"/>
      </c:catAx>
      <c:valAx>
        <c:axId val="80745216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7534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квартал</a:t>
            </a:r>
            <a:r>
              <a:rPr lang="ru-RU" baseline="0" dirty="0" smtClean="0"/>
              <a:t> </a:t>
            </a:r>
            <a:r>
              <a:rPr lang="ru-RU" dirty="0" smtClean="0"/>
              <a:t>2020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9.041052917487867E-2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48141,67;</a:t>
                    </a:r>
                    <a:r>
                      <a:rPr lang="en-US" sz="1150" dirty="0" smtClean="0"/>
                      <a:t> </a:t>
                    </a:r>
                    <a:r>
                      <a:rPr lang="ru-RU" sz="1150" dirty="0" smtClean="0"/>
                      <a:t>22,9</a:t>
                    </a:r>
                    <a:r>
                      <a:rPr lang="en-US" sz="115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50" dirty="0" smtClean="0"/>
                      <a:t>4027,53</a:t>
                    </a:r>
                    <a:r>
                      <a:rPr lang="en-US" sz="1150" dirty="0" smtClean="0"/>
                      <a:t>; </a:t>
                    </a:r>
                    <a:r>
                      <a:rPr lang="ru-RU" sz="1150" dirty="0" smtClean="0"/>
                      <a:t>14,7</a:t>
                    </a:r>
                    <a:r>
                      <a:rPr lang="en-US" sz="115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648407581831977"/>
                  <c:y val="9.718470532160553E-2"/>
                </c:manualLayout>
              </c:layout>
              <c:tx>
                <c:rich>
                  <a:bodyPr/>
                  <a:lstStyle/>
                  <a:p>
                    <a:r>
                      <a:rPr lang="ru-RU" sz="1150" baseline="0" dirty="0" smtClean="0"/>
                      <a:t>115190,92</a:t>
                    </a:r>
                    <a:r>
                      <a:rPr lang="en-US" sz="1150" baseline="0" dirty="0" smtClean="0"/>
                      <a:t>; </a:t>
                    </a:r>
                    <a:r>
                      <a:rPr lang="ru-RU" sz="1150" baseline="0" dirty="0" smtClean="0"/>
                      <a:t>31,8</a:t>
                    </a:r>
                    <a:r>
                      <a:rPr lang="en-US" sz="1150" baseline="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48141.67</c:v>
                </c:pt>
                <c:pt idx="1">
                  <c:v>4027.53</c:v>
                </c:pt>
                <c:pt idx="2">
                  <c:v>115190.92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2019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40623</c:v>
                </c:pt>
                <c:pt idx="1">
                  <c:v>3259.96</c:v>
                </c:pt>
                <c:pt idx="2">
                  <c:v>2723.54</c:v>
                </c:pt>
                <c:pt idx="3">
                  <c:v>931.26</c:v>
                </c:pt>
                <c:pt idx="4">
                  <c:v>33.950000000000003</c:v>
                </c:pt>
                <c:pt idx="5">
                  <c:v>569.96</c:v>
                </c:pt>
                <c:pt idx="6">
                  <c:v>2315.5500000000002</c:v>
                </c:pt>
                <c:pt idx="7">
                  <c:v>331.99</c:v>
                </c:pt>
                <c:pt idx="8">
                  <c:v>231.43</c:v>
                </c:pt>
                <c:pt idx="9">
                  <c:v>1109.24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2019</c:v>
                </c:pt>
                <c:pt idx="1">
                  <c:v>1 кв. 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40623</c:v>
                </c:pt>
                <c:pt idx="1">
                  <c:v>26933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02080"/>
        <c:axId val="75103616"/>
      </c:barChart>
      <c:catAx>
        <c:axId val="7510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103616"/>
        <c:crosses val="autoZero"/>
        <c:auto val="1"/>
        <c:lblAlgn val="ctr"/>
        <c:lblOffset val="100"/>
        <c:noMultiLvlLbl val="0"/>
      </c:catAx>
      <c:valAx>
        <c:axId val="75103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510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2019г.</c:v>
                </c:pt>
                <c:pt idx="1">
                  <c:v>1 квартал 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785</c:v>
                </c:pt>
                <c:pt idx="1">
                  <c:v>569.96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2019г.</c:v>
                </c:pt>
                <c:pt idx="1">
                  <c:v>1 квартал 2020г.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2652672"/>
        <c:axId val="92654208"/>
        <c:axId val="0"/>
      </c:bar3DChart>
      <c:catAx>
        <c:axId val="9265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654208"/>
        <c:crossesAt val="0"/>
        <c:auto val="1"/>
        <c:lblAlgn val="ctr"/>
        <c:lblOffset val="100"/>
        <c:noMultiLvlLbl val="0"/>
      </c:catAx>
      <c:valAx>
        <c:axId val="926542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9265267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8886.4639999999999</c:v>
                </c:pt>
                <c:pt idx="1">
                  <c:v>0</c:v>
                </c:pt>
                <c:pt idx="2">
                  <c:v>0</c:v>
                </c:pt>
                <c:pt idx="3">
                  <c:v>2029.4169999999999</c:v>
                </c:pt>
                <c:pt idx="4">
                  <c:v>1258.751</c:v>
                </c:pt>
                <c:pt idx="5">
                  <c:v>93650.456999999995</c:v>
                </c:pt>
                <c:pt idx="6">
                  <c:v>3919.6260000000002</c:v>
                </c:pt>
                <c:pt idx="7">
                  <c:v>3900.3980000000001</c:v>
                </c:pt>
                <c:pt idx="8">
                  <c:v>17.8</c:v>
                </c:pt>
                <c:pt idx="9">
                  <c:v>301.35700000000003</c:v>
                </c:pt>
                <c:pt idx="10">
                  <c:v>5081.8360000000002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16.100000000000001</c:v>
                </c:pt>
                <c:pt idx="1">
                  <c:v>0</c:v>
                </c:pt>
                <c:pt idx="2">
                  <c:v>0</c:v>
                </c:pt>
                <c:pt idx="3">
                  <c:v>7.6</c:v>
                </c:pt>
                <c:pt idx="4">
                  <c:v>23.4</c:v>
                </c:pt>
                <c:pt idx="5">
                  <c:v>22.7</c:v>
                </c:pt>
                <c:pt idx="6">
                  <c:v>8.1</c:v>
                </c:pt>
                <c:pt idx="7">
                  <c:v>31</c:v>
                </c:pt>
                <c:pt idx="8">
                  <c:v>0</c:v>
                </c:pt>
                <c:pt idx="9">
                  <c:v>23.2</c:v>
                </c:pt>
                <c:pt idx="10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кв. года 2020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10.07.2020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16.12.2019г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212-НПА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2021-2022годов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квартал 2020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2311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за 3 месяца  2020 года составило 66,40%. При плане 500,00 тыс. руб. поступило в бюджет района 331,99 тыс. руб. В сравнении с предыдущим годом поступление увеличилось на 48,10 тыс. руб. или  на 16,94%. Данный вид дохода поступает в соответствие с расчетами по утвержденным нормативам.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2681162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669685"/>
            <a:ext cx="8623917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 района.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плане 2 000,00 тыс. руб., поступило на 01.04.2020 г. – 0,0 тыс. руб. Аукционы на продажу земельных участков района планируются на конец года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Доходы от продажи земельных участков городских поселений составили  за 3 месяца 2020 г. – 43,34 тыс. руб. или 17,34% к годовому плану.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  Доходы </a:t>
            </a:r>
            <a:r>
              <a:rPr lang="ru-RU" sz="1400" dirty="0">
                <a:latin typeface="Times New Roman"/>
                <a:ea typeface="Times New Roman"/>
              </a:rPr>
              <a:t>от продажи земельных участков сельских поселений. В первом квартале 2020 года было продано три земельных участка, расположенных в границах сельских поселений, на сумму 57,61 тыс. руб. Данный вид дохода был получен по заявлению граждан о выкупе земельных участков в соответствии с Земельным Кодексом Российской Федерации, не был учтен в плане поступления доходов на 2020 год.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1336663"/>
            <a:ext cx="8762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3 месяца 2020 года доходов от реализации муниципального имущества при годовом плане 10 800,00 тыс. руб., поступило 130,49 тыс. руб. или  1,21%., выполнение плана за 1 квартал 2020 года (130,20 тыс. руб.) составило 100,22%. Основные мероприятия по продаже запланированы на 3 - 4 квартал 2020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50" y="2456508"/>
            <a:ext cx="3523129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1161112"/>
            <a:ext cx="4353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Штрафов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2020 года в бюджет района поступило 1 109,24 тыс. руб., при плане 35,00 тыс. руб. или 3 169,23%. В сравнении с прошлым годом увеличилось поступление средств по штрафам  на 606,56 тыс. руб.  или  на 120,67%.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плана связано с поступлением в марте 2020 года штрафа от Министерства транспорта и дорожного хозяйства Приморского края на сумму 604,24 тыс. руб.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57" y="35682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80224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2020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32 412,66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63 937,21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49 172,68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49 962,19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1 251,91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1 291,51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82 837,25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115 190,92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Общая сумма безвозмездных поступлений за 3 месяца 2020 года составила 111 392,174 тыс. руб. или  30,79 %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167 360,12  тыс. руб., доля же безвозмездных поступлений составляет 68,83%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1 квартал  2020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33245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2020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37008"/>
              </p:ext>
            </p:extLst>
          </p:nvPr>
        </p:nvGraphicFramePr>
        <p:xfrm>
          <a:off x="864972" y="1227437"/>
          <a:ext cx="7620000" cy="5165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964524"/>
                <a:gridCol w="901519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за  3 месяцев            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Уд.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вес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объеме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55 341,554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8 886,464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26 615,515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2 029,417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5 369,418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1 258,751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413 214,218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93 650,457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12 597,125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3 900,398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48 661,666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3 919,626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46 137,088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17,800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301,357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23,2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20 524,931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5 081,836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629 761,516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119 046,106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18,9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16.12.2019г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212-НПА«О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2020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 и плановый период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2021-2022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1883" y="4712732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2020 год 12-ти муниципальных программ на сумму 530 398,544 тыс. руб., расходы за 3 месяца  2020 года произведены по 8-ми программам на сумму  105 264,562 тыс. руб., что составило 19,8 % от годовых назначений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1 квартал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2020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50310"/>
              </p:ext>
            </p:extLst>
          </p:nvPr>
        </p:nvGraphicFramePr>
        <p:xfrm>
          <a:off x="404037" y="869276"/>
          <a:ext cx="8357287" cy="5574493"/>
        </p:xfrm>
        <a:graphic>
          <a:graphicData uri="http://schemas.openxmlformats.org/drawingml/2006/table">
            <a:tbl>
              <a:tblPr firstRow="1" firstCol="1" bandRow="1"/>
              <a:tblGrid>
                <a:gridCol w="4365767"/>
                <a:gridCol w="571774"/>
                <a:gridCol w="901643"/>
                <a:gridCol w="1044587"/>
                <a:gridCol w="857661"/>
                <a:gridCol w="6158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 за 1 квартал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Arial CYR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r>
                        <a:rPr lang="ru-RU" sz="900" b="0" dirty="0" smtClean="0">
                          <a:effectLst/>
                          <a:latin typeface="Arial CYR"/>
                          <a:ea typeface="Times New Roman"/>
                        </a:rPr>
                        <a:t>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420 678,134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93 869,418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690,000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18,827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134,000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46 137,088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17,800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13 344,458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3 900,398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малого и среднего предпринимательства в Кировском муниципальном районе на 2018-2022 г.»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0700000000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26 178,404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2 011,009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,7</a:t>
                      </a:r>
                      <a:endParaRPr lang="ru-RU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860,000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63,917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21 824,931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5 383,193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1400000000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236,52843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530 398,544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105 264,562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50763241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57953"/>
              </p:ext>
            </p:extLst>
          </p:nvPr>
        </p:nvGraphicFramePr>
        <p:xfrm>
          <a:off x="572323" y="1019654"/>
          <a:ext cx="8298728" cy="13880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8297"/>
                <a:gridCol w="1271770"/>
                <a:gridCol w="1155931"/>
                <a:gridCol w="1156749"/>
                <a:gridCol w="1271770"/>
                <a:gridCol w="6942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Исполнено за  3 месяца 2019г.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Утверждено на 2020 г.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Уточнено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на   2020 г.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Исполнено за  3 месяца 2020г.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Исп.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36 747,55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237 692,100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237692,100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52 169,203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21,5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82 837,25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312 712,130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361 735,811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115 190,923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31,8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119 584,80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550 404,229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599 427,911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167360,126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27,9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120 201,372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 553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804,229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629 761,516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119 046,106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18,9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Дефицит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-616,568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 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3 400,000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-30 333,605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+48 314,019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47287"/>
              </p:ext>
            </p:extLst>
          </p:nvPr>
        </p:nvGraphicFramePr>
        <p:xfrm>
          <a:off x="1869989" y="1183848"/>
          <a:ext cx="6834565" cy="1246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01.04.2020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Бюджетный кредит «Департамент финансов Приморского края»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2112622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01.04.2020 года исполнение составило 5081,837  тыс. руб. или 24,8% от утвержденных назначений.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2875,484  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2093,853 тыс. руб.;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 поселениям на сбалансированность за счет средств местного бюджета перечислены в сумме 112,50 тыс. руб.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44522"/>
              </p:ext>
            </p:extLst>
          </p:nvPr>
        </p:nvGraphicFramePr>
        <p:xfrm>
          <a:off x="488365" y="3778195"/>
          <a:ext cx="8462256" cy="20493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128"/>
                <a:gridCol w="1865508"/>
                <a:gridCol w="2093620"/>
              </a:tblGrid>
              <a:tr h="411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308,480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77,120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2 831,900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707,975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1062,547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984,850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246,211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8375,417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2093,853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01.04.2020г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352406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7 231,692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1807,923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2 807,392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701,848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41,650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477,700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119,425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818,550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204,638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124,950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31,238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11 501,934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2875,484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603074"/>
              </p:ext>
            </p:extLst>
          </p:nvPr>
        </p:nvGraphicFramePr>
        <p:xfrm>
          <a:off x="659219" y="1660309"/>
          <a:ext cx="8048844" cy="8378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265406"/>
              </a:tblGrid>
              <a:tr h="42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01.04.2020г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112,500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7320" y="3010763"/>
            <a:ext cx="8102009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5400"/>
              </p:ext>
            </p:extLst>
          </p:nvPr>
        </p:nvGraphicFramePr>
        <p:xfrm>
          <a:off x="627321" y="4558660"/>
          <a:ext cx="8083609" cy="778884"/>
        </p:xfrm>
        <a:graphic>
          <a:graphicData uri="http://schemas.openxmlformats.org/drawingml/2006/table">
            <a:tbl>
              <a:tblPr firstRow="1" firstCol="1" bandRow="1"/>
              <a:tblGrid>
                <a:gridCol w="3561907"/>
                <a:gridCol w="2339163"/>
                <a:gridCol w="2182539"/>
              </a:tblGrid>
              <a:tr h="39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Исполнено на 01.04.2020г.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81,450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2742768"/>
              </p:ext>
            </p:extLst>
          </p:nvPr>
        </p:nvGraphicFramePr>
        <p:xfrm>
          <a:off x="5269312" y="1210430"/>
          <a:ext cx="3784072" cy="470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Кировского муниципального района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06537356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108" y="558800"/>
            <a:ext cx="767080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 квартал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2020 года (237 692,10 тыс. руб.) составила 88,48%  или 181 572,00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квартал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21710992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48212" y="2694093"/>
            <a:ext cx="31493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22,37% (40 623,00 тыс. руб.). В сравнении с предыдущим годом поступление увеличилось  на 13 689,65 тыс. руб. или на 50,83%., в результате увеличения дополнительного норматива отчислений от налога на доходы физических лиц на 2020 г. и плановый период 2021-2022 годы. Дополнительный норматив составил на 2020 год 72,6016%, что на 15,23% больше дополнительного норматива  2019 года (57,3683%).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3" y="1235140"/>
            <a:ext cx="829053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57" y="1527865"/>
            <a:ext cx="7132082" cy="2462213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Поступление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3 месяца 2020 года составило 2 723,54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при установленном годовом плане 9 894,00 тыс. руб. выполнение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27,53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По сравнению с предыдущим годом поступление увеличилось на 554,89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на 25,59%. Имеется задолженность по данному виду дохода в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893,73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том числе: МУП «Ярмарка» - 366,80 тыс. руб.,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Престиж»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95,90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Кировское АТП – 118,30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дефляторы  на 2020 г.: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значение корректирующего коэффициента К1 – 2,005;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значение корректирующего коэффициента базовой доходности  К2 с учетом места ведения предпринимательской деятельности установлен решением Думы Кировского муниципального района №157-НПА от 25.10.2018г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6749" y="3951201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3" y="4300841"/>
            <a:ext cx="69764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 за 3 месяца 2020 года составило 931,26 тыс. руб. при установленном годовом плане 1 340,00 тыс. руб. Выполнение составило 69,50 %, в сравнении с предыдущим годом поступление увеличилось на 834,72 тыс. руб.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" y="3915964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91250" y="5070282"/>
            <a:ext cx="8467102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3 месяца 2020 года составило 33,95 тыс. руб., при установленном годовом плане 74,00 тыс. руб. выполнение составило – 45,88%, в сравнении с предыдущим годом поступление уменьшилось на  0,68 тыс. руб. или  на 1,96 %.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выданных патентов по состоянию на 01.01.2020 года по данным МИФНС №7 – 9 единиц. 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38" y="1751132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 2020 года акцизов поступило 3 259,96 тыс. руб. при плане 14 430,00 тыс. руб., что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22,59%, в сравнении с предыдущим годом поступление увеличилось на 38,67 тыс. руб.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1,20%.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60064835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400690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1047275"/>
            <a:ext cx="846710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2020 года поступило 569,96 тыс. руб. при установленном годовом плане 3 000,0 тыс. руб. В сравнении с предыдущим годом поступление уменьшилось на 235,48 тыс. руб. или  на 29,24%, 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4" y="1468101"/>
            <a:ext cx="867983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 на 01.04.2020 года составило 595,16 тыс. руб., при установленном годовом плане 2 604,0 тыс. руб. выполнение составило – 22,86%.  Невыполнение плана за 1 квартал 2020 года связано с имеющейся задолженностью Глушко Ю.В. в размере 34.64 тыс. руб. и ПАО «Сбербанк» произвел оплату за январь 2020 г. в декабре 2019 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использования имущества.</a:t>
            </a:r>
          </a:p>
          <a:p>
            <a:pPr lvl="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2020 года по данному виду дохода  поступило 89,49 тыс. руб. при годовом плане 310,00 тыс. руб. выполнение составило 28,87%. В сравнении с предыдущим годом поступление увеличилось на 52,26 тыс. руб. или  на 140,37%.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перечисления части прибыли МУП.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незапланированно.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Доходы от компенсации затрат бюджетов муниципальных районов.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На 01.04.2020 года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110,13 тыс. руб., выполнение годового плана года составило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при плане 1 200,0 тыс. руб.  В сравнении с предыдущим годом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 на 27,98 тыс. руб. или  на 20,26%.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13" y="4288430"/>
            <a:ext cx="2773523" cy="164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73862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738629"/>
            <a:ext cx="84602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годовом плане 9 683,10 тыс. руб., выполнение плана по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составило 1 520,76 тыс. руб. или  15,71%.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113,02тыс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7 300,00 тыс. руб. в бюджет района поступило на 01.04.2020 года – 1 271,70 тыс. руб. или 17,42%. 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01.04.2020 года запланировано поступление дохода в сумме 1250,02 тыс. руб.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земли находящиеся в собственности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116,00 тыс. руб. в бюджет района поступило на 01.04.2020 года – 28,82 тыс. руб. или 24,85%.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погашена задолженность КГУП «Примтеплоэнерго» за 2019 год в размере 1,63 тыс. руб. и полностью оплачена сумма по договору за 2020 год в размере 1,94 тыс. руб.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плательщиками арендной платы за землю являются: АО «Шмаковское», ООО «Золотой орел», ООО «Дальминвод», ООО «Восточные ворота», ООО «Санаторий Изумрудный», ООО «РН-Востокнефтепродукт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12832</TotalTime>
  <Words>2432</Words>
  <Application>Microsoft Office PowerPoint</Application>
  <PresentationFormat>Экран (4:3)</PresentationFormat>
  <Paragraphs>472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2020 год </vt:lpstr>
      <vt:lpstr>Структура налоговых и неналоговых доходов за 1 квартал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2020 год.</vt:lpstr>
      <vt:lpstr>Структура расходов бюджета Кировского муниципального района за 1 квартал  2020 года.</vt:lpstr>
      <vt:lpstr>Структура расходов районного бюджета  за 2020 год тыс. руб.</vt:lpstr>
      <vt:lpstr>Муниципальные программы</vt:lpstr>
      <vt:lpstr> Показатели районного бюджета по долгосрочным муниципальным программам   за 1 квартал  2020 года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01.04.2020г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847</cp:revision>
  <cp:lastPrinted>2017-06-15T22:27:28Z</cp:lastPrinted>
  <dcterms:created xsi:type="dcterms:W3CDTF">2010-06-18T09:27:04Z</dcterms:created>
  <dcterms:modified xsi:type="dcterms:W3CDTF">2020-07-10T01:11:36Z</dcterms:modified>
</cp:coreProperties>
</file>