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418" r:id="rId3"/>
    <p:sldId id="430" r:id="rId4"/>
    <p:sldId id="433" r:id="rId5"/>
    <p:sldId id="442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48" r:id="rId15"/>
    <p:sldId id="447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7" r:id="rId2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66FF"/>
    <a:srgbClr val="CC3300"/>
    <a:srgbClr val="66FFCC"/>
    <a:srgbClr val="10A40C"/>
    <a:srgbClr val="66FFFF"/>
    <a:srgbClr val="FC4C59"/>
    <a:srgbClr val="FFCCFF"/>
    <a:srgbClr val="FF99F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 autoAdjust="0"/>
    <p:restoredTop sz="93143" autoAdjust="0"/>
  </p:normalViewPr>
  <p:slideViewPr>
    <p:cSldViewPr snapToGrid="0">
      <p:cViewPr>
        <p:scale>
          <a:sx n="78" d="100"/>
          <a:sy n="78" d="100"/>
        </p:scale>
        <p:origin x="-1786" y="-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27646544181983E-2"/>
          <c:y val="3.4983904148610225E-2"/>
          <c:w val="0.92825926636236367"/>
          <c:h val="0.8946964101709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за  2018 г.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1.4040749193183365E-3"/>
                  <c:y val="-9.794286724655015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446 490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086331700868865E-4"/>
                  <c:y val="-4.129189310339140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444 323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283174807893523E-3"/>
                  <c:y val="-1.8902702457806544E-4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8145,12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424222.75</c:v>
                </c:pt>
                <c:pt idx="1">
                  <c:v>416047.63</c:v>
                </c:pt>
                <c:pt idx="2">
                  <c:v>2166.9899999999998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 за 2019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375209530048131E-3"/>
                  <c:y val="-1.00476128808645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593 395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210565726035345E-3"/>
                  <c:y val="8.25887684564187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593</a:t>
                    </a:r>
                    <a:r>
                      <a:rPr lang="ru-RU" baseline="0" dirty="0" smtClean="0"/>
                      <a:t> 500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226966072831205E-2"/>
                  <c:y val="8.8758780238613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593395</c:v>
                </c:pt>
                <c:pt idx="1">
                  <c:v>593500</c:v>
                </c:pt>
                <c:pt idx="2">
                  <c:v>-105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80462976"/>
        <c:axId val="80464512"/>
      </c:barChart>
      <c:catAx>
        <c:axId val="80462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0464512"/>
        <c:crosses val="autoZero"/>
        <c:auto val="1"/>
        <c:lblAlgn val="ctr"/>
        <c:lblOffset val="100"/>
        <c:noMultiLvlLbl val="0"/>
      </c:catAx>
      <c:valAx>
        <c:axId val="80464512"/>
        <c:scaling>
          <c:orientation val="minMax"/>
        </c:scaling>
        <c:delete val="0"/>
        <c:axPos val="l"/>
        <c:majorGridlines/>
        <c:minorGridlines/>
        <c:numFmt formatCode="General" sourceLinked="0"/>
        <c:majorTickMark val="out"/>
        <c:minorTickMark val="none"/>
        <c:tickLblPos val="nextTo"/>
        <c:crossAx val="80462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4934419373362"/>
          <c:y val="0.23721570339839235"/>
          <c:w val="0.13191849442671461"/>
          <c:h val="0.248645155013946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За</a:t>
            </a:r>
            <a:r>
              <a:rPr lang="ru-RU" baseline="0" dirty="0" smtClean="0"/>
              <a:t> </a:t>
            </a:r>
            <a:r>
              <a:rPr lang="ru-RU" dirty="0" smtClean="0"/>
              <a:t>2019 год</a:t>
            </a:r>
          </a:p>
        </c:rich>
      </c:tx>
      <c:layout>
        <c:manualLayout>
          <c:xMode val="edge"/>
          <c:yMode val="edge"/>
          <c:x val="0.35843881060878113"/>
          <c:y val="3.8878309172012443E-3"/>
        </c:manualLayout>
      </c:layout>
      <c:overlay val="0"/>
    </c:title>
    <c:autoTitleDeleted val="0"/>
    <c:view3D>
      <c:rotX val="3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2473669016511E-2"/>
          <c:y val="0.25321470511918553"/>
          <c:w val="0.91866298828694959"/>
          <c:h val="0.725061365200860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 2019 год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3FCD57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5.6915022697754218E-2"/>
                  <c:y val="-0.15461481051496809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162061,74</a:t>
                    </a:r>
                    <a:r>
                      <a:rPr lang="en-US" sz="1000" dirty="0" smtClean="0">
                        <a:solidFill>
                          <a:schemeClr val="tx1"/>
                        </a:solidFill>
                      </a:rPr>
                      <a:t>; </a:t>
                    </a:r>
                    <a:endParaRPr lang="ru-RU" sz="1000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27,31</a:t>
                    </a:r>
                    <a:r>
                      <a:rPr lang="en-US" sz="100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sz="10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5261967744921832E-2"/>
                  <c:y val="3.5779505246159887E-2"/>
                </c:manualLayout>
              </c:layout>
              <c:tx>
                <c:rich>
                  <a:bodyPr/>
                  <a:lstStyle/>
                  <a:p>
                    <a:pPr>
                      <a:defRPr sz="1200" b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21371,30</a:t>
                    </a:r>
                    <a:r>
                      <a:rPr lang="en-US" sz="1000" dirty="0" smtClean="0">
                        <a:solidFill>
                          <a:schemeClr val="tx1"/>
                        </a:solidFill>
                      </a:rPr>
                      <a:t>; </a:t>
                    </a:r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3,41</a:t>
                    </a:r>
                    <a:r>
                      <a:rPr lang="en-US" sz="100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sz="1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9591654062889788E-2"/>
                  <c:y val="0.20023147838539368"/>
                </c:manualLayout>
              </c:layout>
              <c:tx>
                <c:rich>
                  <a:bodyPr/>
                  <a:lstStyle/>
                  <a:p>
                    <a:pPr>
                      <a:defRPr sz="1200" b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000" baseline="0" dirty="0" smtClean="0">
                        <a:solidFill>
                          <a:schemeClr val="tx1"/>
                        </a:solidFill>
                      </a:rPr>
                      <a:t>413165,37</a:t>
                    </a:r>
                    <a:r>
                      <a:rPr lang="en-US" sz="1000" baseline="0" dirty="0" smtClean="0">
                        <a:solidFill>
                          <a:schemeClr val="tx1"/>
                        </a:solidFill>
                      </a:rPr>
                      <a:t>; </a:t>
                    </a:r>
                    <a:endParaRPr lang="ru-RU" sz="100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200" b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000" baseline="0" dirty="0" smtClean="0">
                        <a:solidFill>
                          <a:schemeClr val="tx1"/>
                        </a:solidFill>
                      </a:rPr>
                      <a:t>69,23</a:t>
                    </a:r>
                    <a:r>
                      <a:rPr lang="en-US" sz="1000" baseline="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sz="1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60" b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162061.74</c:v>
                </c:pt>
                <c:pt idx="1">
                  <c:v>18168.169999999998</c:v>
                </c:pt>
                <c:pt idx="2">
                  <c:v>413165.37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494860017497798E-2"/>
          <c:y val="0.36566940712229001"/>
          <c:w val="0.44556802274715668"/>
          <c:h val="0.59594713605381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  2019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C4C59"/>
              </a:solidFill>
            </c:spPr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5.6248687664041994E-2"/>
                  <c:y val="-0.116764508603091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134 050,49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152230971128611E-4"/>
                  <c:y val="-6.687372411781860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13 330,62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561898512685915E-3"/>
                  <c:y val="-2.08429571303586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9 857,26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366579177602799E-2"/>
                  <c:y val="-5.94103237095363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1 853,31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111,51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6624125109361328E-2"/>
                  <c:y val="-6.08874676438811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000656167979004E-2"/>
                  <c:y val="-0.103914574780716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Патентная система налогообложения</c:v>
                </c:pt>
                <c:pt idx="5">
                  <c:v>Государственная пошлина, сборы</c:v>
                </c:pt>
                <c:pt idx="6">
                  <c:v>Доходы от использования имущества</c:v>
                </c:pt>
                <c:pt idx="7">
                  <c:v>Доходы при пользовании природными ресурсами</c:v>
                </c:pt>
                <c:pt idx="8">
                  <c:v>Доходы от продажи </c:v>
                </c:pt>
                <c:pt idx="9">
                  <c:v>Штрафы, санкции, возмещение ущерба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134050.49</c:v>
                </c:pt>
                <c:pt idx="1">
                  <c:v>13330.62</c:v>
                </c:pt>
                <c:pt idx="2">
                  <c:v>9857.26</c:v>
                </c:pt>
                <c:pt idx="3">
                  <c:v>1853.31</c:v>
                </c:pt>
                <c:pt idx="4">
                  <c:v>111.51</c:v>
                </c:pt>
                <c:pt idx="5">
                  <c:v>2858.55</c:v>
                </c:pt>
                <c:pt idx="6">
                  <c:v>12143.03</c:v>
                </c:pt>
                <c:pt idx="7">
                  <c:v>631.34</c:v>
                </c:pt>
                <c:pt idx="8">
                  <c:v>1120.21</c:v>
                </c:pt>
                <c:pt idx="9">
                  <c:v>4315.3999999999996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5508672353455818"/>
          <c:y val="0.18645392242636338"/>
          <c:w val="0.44054593175853018"/>
          <c:h val="0.5356572570694998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90412</c:v>
                </c:pt>
                <c:pt idx="1">
                  <c:v>134050.49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07872"/>
        <c:axId val="128684416"/>
      </c:barChart>
      <c:catAx>
        <c:axId val="80607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8684416"/>
        <c:crosses val="autoZero"/>
        <c:auto val="1"/>
        <c:lblAlgn val="ctr"/>
        <c:lblOffset val="100"/>
        <c:noMultiLvlLbl val="0"/>
      </c:catAx>
      <c:valAx>
        <c:axId val="1286844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0607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  <c:spPr>
        <a:ln w="9525"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24546350781865"/>
          <c:y val="2.7339980204191733E-2"/>
          <c:w val="0.87044236715584355"/>
          <c:h val="0.8002508469727511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по делам, рассматриваемым в судах общей юрисдикции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2018г.</c:v>
                </c:pt>
                <c:pt idx="1">
                  <c:v>2019г.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2792</c:v>
                </c:pt>
                <c:pt idx="1">
                  <c:v>2843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Государственная пошлина на выдачу разрешений на установку рекламных конструкции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9005960039607979E-3"/>
                  <c:y val="-5.6067521188666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50298001980399E-3"/>
                  <c:y val="-2.8590021040772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2018г.</c:v>
                </c:pt>
                <c:pt idx="1">
                  <c:v>2019г.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15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7472384"/>
        <c:axId val="147473920"/>
        <c:axId val="0"/>
      </c:bar3DChart>
      <c:catAx>
        <c:axId val="147472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7473920"/>
        <c:crossesAt val="0"/>
        <c:auto val="1"/>
        <c:lblAlgn val="ctr"/>
        <c:lblOffset val="100"/>
        <c:noMultiLvlLbl val="0"/>
      </c:catAx>
      <c:valAx>
        <c:axId val="14747392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47472384"/>
        <c:crosses val="autoZero"/>
        <c:crossBetween val="between"/>
      </c:valAx>
      <c:spPr>
        <a:noFill/>
        <a:ln w="25400">
          <a:noFill/>
        </a:ln>
        <a:effectLst>
          <a:glow>
            <a:schemeClr val="accent1">
              <a:alpha val="0"/>
            </a:schemeClr>
          </a:glow>
        </a:effectLst>
      </c:spPr>
    </c:plotArea>
    <c:legend>
      <c:legendPos val="b"/>
      <c:layout>
        <c:manualLayout>
          <c:xMode val="edge"/>
          <c:yMode val="edge"/>
          <c:x val="6.7370339076246968E-2"/>
          <c:y val="0.88365834836560964"/>
          <c:w val="0.78178964717903909"/>
          <c:h val="0.11549865217210877"/>
        </c:manualLayout>
      </c:layout>
      <c:overlay val="0"/>
    </c:legend>
    <c:plotVisOnly val="1"/>
    <c:dispBlanksAs val="gap"/>
    <c:showDLblsOverMax val="0"/>
  </c:chart>
  <c:spPr>
    <a:ln w="15875"/>
    <a:scene3d>
      <a:camera prst="orthographicFront"/>
      <a:lightRig rig="threePt" dir="t"/>
    </a:scene3d>
    <a:sp3d>
      <a:bevelB w="6350"/>
    </a:sp3d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29010900664444"/>
          <c:y val="0.36628977008767416"/>
          <c:w val="0.66182373842927622"/>
          <c:h val="0.56539019105169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Кировского муниципального района на 2016 год</c:v>
                </c:pt>
              </c:strCache>
            </c:strRef>
          </c:tx>
          <c:dLbls>
            <c:dLbl>
              <c:idx val="0"/>
              <c:layout>
                <c:manualLayout>
                  <c:x val="-1.8205528363008677E-2"/>
                  <c:y val="-0.2228645750616158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</a:t>
                    </a:r>
                    <a:r>
                      <a:rPr lang="ru-RU" dirty="0" smtClean="0"/>
                      <a:t>расходы</a:t>
                    </a:r>
                    <a:r>
                      <a:rPr lang="ru-RU" baseline="0" dirty="0" smtClean="0"/>
                      <a:t> - </a:t>
                    </a:r>
                    <a:r>
                      <a:rPr lang="ru-RU" dirty="0" smtClean="0"/>
                      <a:t>33 </a:t>
                    </a:r>
                    <a:r>
                      <a:rPr lang="ru-RU" dirty="0"/>
                      <a:t>942,04; 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3327067224705017E-2"/>
                  <c:y val="-0.1530534246841185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национальная </a:t>
                    </a:r>
                    <a:r>
                      <a:rPr lang="ru-RU" smtClean="0"/>
                      <a:t>оборона - </a:t>
                    </a:r>
                    <a:r>
                      <a:rPr lang="ru-RU"/>
                      <a:t>1 665,97; </a:t>
                    </a:r>
                    <a:r>
                      <a:rPr lang="ru-RU" smtClean="0"/>
                      <a:t>0,28%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035397602326736"/>
                  <c:y val="-4.793658727270062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4832198340072356"/>
                  <c:y val="6.8574477042629882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экономика - 31427,32; 5,3%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5555969355181953"/>
                  <c:y val="5.55411876579011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хозяйство</a:t>
                    </a:r>
                    <a:r>
                      <a:rPr lang="ru-RU" baseline="0" dirty="0" smtClean="0"/>
                      <a:t> – 5184,10</a:t>
                    </a:r>
                    <a:r>
                      <a:rPr lang="ru-RU" dirty="0" smtClean="0"/>
                      <a:t>; 0,87%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5.9443853302121021E-2"/>
                  <c:y val="-0.333140587876284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</a:t>
                    </a:r>
                    <a:r>
                      <a:rPr lang="ru-RU" baseline="0" dirty="0" smtClean="0"/>
                      <a:t> – 462026,02</a:t>
                    </a:r>
                    <a:r>
                      <a:rPr lang="ru-RU" dirty="0" smtClean="0"/>
                      <a:t>; 77,85%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9563228582913622"/>
                  <c:y val="7.49340869944738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политика</a:t>
                    </a:r>
                    <a:r>
                      <a:rPr lang="ru-RU" baseline="0" dirty="0" smtClean="0"/>
                      <a:t> – 25078,36</a:t>
                    </a:r>
                    <a:r>
                      <a:rPr lang="ru-RU" dirty="0" smtClean="0"/>
                      <a:t>; 4,23%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8757312430540779"/>
                  <c:y val="1.64314181959896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, </a:t>
                    </a:r>
                    <a:r>
                      <a:rPr lang="ru-RU" dirty="0" smtClean="0"/>
                      <a:t>кинематография</a:t>
                    </a:r>
                    <a:r>
                      <a:rPr lang="ru-RU" baseline="0" dirty="0" smtClean="0"/>
                      <a:t> – 16922,73</a:t>
                    </a:r>
                    <a:r>
                      <a:rPr lang="ru-RU" dirty="0" smtClean="0"/>
                      <a:t>; 2,86%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7464685157598545"/>
                  <c:y val="-5.64422066608869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Физкультура</a:t>
                    </a:r>
                    <a:r>
                      <a:rPr lang="ru-RU" baseline="0" dirty="0" smtClean="0"/>
                      <a:t> - </a:t>
                    </a:r>
                    <a:r>
                      <a:rPr lang="ru-RU" dirty="0" smtClean="0"/>
                      <a:t>173,92; 0,3%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7.8290416400652624E-2"/>
                  <c:y val="-0.1031945975296633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муниципального </a:t>
                    </a:r>
                    <a:r>
                      <a:rPr lang="ru-RU" dirty="0" smtClean="0"/>
                      <a:t>долга -  1325,48; 0,22%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6.0071882906528578E-3"/>
                  <c:y val="-0.2227869488090508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</a:t>
                    </a:r>
                    <a:endParaRPr lang="ru-RU" dirty="0" smtClean="0"/>
                  </a:p>
                  <a:p>
                    <a:r>
                      <a:rPr lang="ru-RU" dirty="0" smtClean="0"/>
                      <a:t>трансферты -  15763,64; 2,66%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Культура,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33942.035000000003</c:v>
                </c:pt>
                <c:pt idx="1">
                  <c:v>1665.972</c:v>
                </c:pt>
                <c:pt idx="2">
                  <c:v>0</c:v>
                </c:pt>
                <c:pt idx="3">
                  <c:v>31427.323</c:v>
                </c:pt>
                <c:pt idx="4">
                  <c:v>5184.1040000000003</c:v>
                </c:pt>
                <c:pt idx="5">
                  <c:v>462026.022</c:v>
                </c:pt>
                <c:pt idx="6">
                  <c:v>25078.357</c:v>
                </c:pt>
                <c:pt idx="7">
                  <c:v>16922.73</c:v>
                </c:pt>
                <c:pt idx="8">
                  <c:v>173.92</c:v>
                </c:pt>
                <c:pt idx="9">
                  <c:v>1325.4780000000001</c:v>
                </c:pt>
                <c:pt idx="10">
                  <c:v>15763.638999999999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Социальная политика</c:v>
                </c:pt>
                <c:pt idx="7">
                  <c:v>Культура, кинематография</c:v>
                </c:pt>
                <c:pt idx="8">
                  <c:v>Физкультура</c:v>
                </c:pt>
                <c:pt idx="9">
                  <c:v>Обслуживание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5.72</c:v>
                </c:pt>
                <c:pt idx="1">
                  <c:v>0.28000000000000003</c:v>
                </c:pt>
                <c:pt idx="2">
                  <c:v>0</c:v>
                </c:pt>
                <c:pt idx="3">
                  <c:v>5.3</c:v>
                </c:pt>
                <c:pt idx="4">
                  <c:v>0.87</c:v>
                </c:pt>
                <c:pt idx="5">
                  <c:v>77.849999999999994</c:v>
                </c:pt>
                <c:pt idx="6">
                  <c:v>4.2300000000000004</c:v>
                </c:pt>
                <c:pt idx="7">
                  <c:v>2.85</c:v>
                </c:pt>
                <c:pt idx="8">
                  <c:v>0.03</c:v>
                </c:pt>
                <c:pt idx="9">
                  <c:v>0.22</c:v>
                </c:pt>
                <c:pt idx="10">
                  <c:v>2.66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pPr algn="just"/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pPr algn="just"/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pPr algn="just"/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3623" custLinFactNeighborY="69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34246" custScaleY="89773" custLinFactNeighborX="57790" custLinFactNeighborY="111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NeighborX="-99436" custLinFactNeighborY="9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226878" custLinFactNeighborX="-80695" custLinFactNeighborY="6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96655" custLinFactNeighborX="-100000" custLinFactNeighborY="25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229389" custScaleY="82666" custLinFactX="-100000" custLinFactNeighborX="-119789" custLinFactNeighborY="45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87404" y="2393596"/>
          <a:ext cx="1320922" cy="15038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154488" y="943833"/>
          <a:ext cx="1548909" cy="1358127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798" y="1010143"/>
        <a:ext cx="1416289" cy="1225507"/>
      </dsp:txXfrm>
    </dsp:sp>
    <dsp:sp modelId="{A3DF3B78-772F-4359-8DB9-8FC211807BA1}">
      <dsp:nvSpPr>
        <dsp:cNvPr id="0" name=""/>
        <dsp:cNvSpPr/>
      </dsp:nvSpPr>
      <dsp:spPr>
        <a:xfrm>
          <a:off x="1809267" y="1089348"/>
          <a:ext cx="3788402" cy="112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809267" y="1089348"/>
        <a:ext cx="3788402" cy="1129363"/>
      </dsp:txXfrm>
    </dsp:sp>
    <dsp:sp modelId="{53A251A0-B944-4BA8-81C0-84031743A461}">
      <dsp:nvSpPr>
        <dsp:cNvPr id="0" name=""/>
        <dsp:cNvSpPr/>
      </dsp:nvSpPr>
      <dsp:spPr>
        <a:xfrm rot="16200000">
          <a:off x="219328" y="2438102"/>
          <a:ext cx="1320922" cy="15038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75424" y="2499837"/>
          <a:ext cx="1604945" cy="1473946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389" y="2571802"/>
        <a:ext cx="1461015" cy="1330016"/>
      </dsp:txXfrm>
    </dsp:sp>
    <dsp:sp modelId="{BA9FF782-DDB2-4D47-97E6-2F221035A0D0}">
      <dsp:nvSpPr>
        <dsp:cNvPr id="0" name=""/>
        <dsp:cNvSpPr/>
      </dsp:nvSpPr>
      <dsp:spPr>
        <a:xfrm>
          <a:off x="1869795" y="2673334"/>
          <a:ext cx="3669241" cy="125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869795" y="2673334"/>
        <a:ext cx="3669241" cy="1258021"/>
      </dsp:txXfrm>
    </dsp:sp>
    <dsp:sp modelId="{485F9950-F438-4A2B-AC67-C55BF8A103AE}">
      <dsp:nvSpPr>
        <dsp:cNvPr id="0" name=""/>
        <dsp:cNvSpPr/>
      </dsp:nvSpPr>
      <dsp:spPr>
        <a:xfrm>
          <a:off x="103397" y="4231545"/>
          <a:ext cx="1609237" cy="1274373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618" y="4293766"/>
        <a:ext cx="1484795" cy="1149931"/>
      </dsp:txXfrm>
    </dsp:sp>
    <dsp:sp modelId="{BDF43623-D49A-4100-AE14-7D7EE1F8C98B}">
      <dsp:nvSpPr>
        <dsp:cNvPr id="0" name=""/>
        <dsp:cNvSpPr/>
      </dsp:nvSpPr>
      <dsp:spPr>
        <a:xfrm>
          <a:off x="1791893" y="4366472"/>
          <a:ext cx="3709851" cy="103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791893" y="4366472"/>
        <a:ext cx="3709851" cy="1039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0.04097</cdr:x>
      <cdr:y>0.00735</cdr:y>
    </cdr:from>
    <cdr:to>
      <cdr:x>0.10399</cdr:x>
      <cdr:y>0.11212</cdr:y>
    </cdr:to>
    <cdr:pic>
      <cdr:nvPicPr>
        <cdr:cNvPr id="7" name="Picture 4" descr="герб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sharpenSoften amount="1000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4650" y="50800"/>
          <a:ext cx="576263" cy="723900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xmlns:a="http://schemas.openxmlformats.org/drawingml/2006/main">
          <a:noFill/>
        </a:ln>
        <a:extLst xmlns:a="http://schemas.openxmlformats.org/drawingml/2006/main"/>
      </cdr:spPr>
    </cdr:pic>
  </cdr:relSizeAnchor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</cdr:x>
      <cdr:y>0.15649</cdr:y>
    </cdr:from>
    <cdr:to>
      <cdr:x>0.26847</cdr:x>
      <cdr:y>0.30742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1081242"/>
          <a:ext cx="2454876" cy="1042833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за  2019г.</a:t>
          </a:r>
        </a:p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180 229,91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0.38324</cdr:x>
      <cdr:y>0.36711</cdr:y>
    </cdr:from>
    <cdr:to>
      <cdr:x>0.48658</cdr:x>
      <cdr:y>0.48915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1164" y="1955963"/>
          <a:ext cx="914400" cy="65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0.50996</cdr:x>
      <cdr:y>0.33277</cdr:y>
    </cdr:from>
    <cdr:to>
      <cdr:x>0.51518</cdr:x>
      <cdr:y>0.76957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4465641" y="1507533"/>
          <a:ext cx="45710" cy="1978814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10.04.2020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33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51C-D7CA-4525-92E9-184A3781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7D9-5C59-4E5C-B821-328BBFE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E93-168C-4E3F-B839-29F00AE4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091-9795-4AC6-8D5F-9DA5F106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A4C-BBD5-432C-A219-A40AC3261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0CE-BC11-404E-961F-FE6125115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698-92FC-4931-8767-949D122C4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2CF-79A4-4F95-8E14-34636ADF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B56-C02C-4FA1-9329-DC7C68A0A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063-6465-48CF-A1EE-12D922EC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18107C-6741-438B-8392-6F0A246DB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0029" y="2631988"/>
            <a:ext cx="7140978" cy="2677298"/>
          </a:xfrm>
        </p:spPr>
        <p:txBody>
          <a:bodyPr rtlCol="0">
            <a:noAutofit/>
          </a:bodyPr>
          <a:lstStyle/>
          <a:p>
            <a:pPr lvl="0" algn="ctr" fontAlgn="auto"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</a:rPr>
              <a:t>Утвержден 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</a:rPr>
              <a:t>решением Думы Кировского муниципального района от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</a:rPr>
              <a:t>25.12.2018г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</a:rPr>
              <a:t>. №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</a:rPr>
              <a:t>167-НПА 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</a:rPr>
              <a:t>«О районном бюджете на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</a:rPr>
              <a:t>2019 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</a:rPr>
              <a:t>год»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57034" y="717873"/>
            <a:ext cx="7181619" cy="2124915"/>
          </a:xfrm>
        </p:spPr>
        <p:txBody>
          <a:bodyPr rtlCol="0"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cap="all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Отчет районного </a:t>
            </a:r>
            <a:r>
              <a:rPr lang="ru-RU" sz="4000" cap="all" dirty="0" smtClean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</a:rPr>
              <a:t>Бюджета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/>
              <a:t> </a:t>
            </a:r>
            <a:r>
              <a:rPr lang="ru-RU" dirty="0">
                <a:cs typeface="Times New Roman" panose="02020603050405020304" pitchFamily="18" charset="0"/>
              </a:rPr>
              <a:t>Кировского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cs typeface="Times New Roman" panose="02020603050405020304" pitchFamily="18" charset="0"/>
              </a:rPr>
              <a:t>муниципального района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dirty="0" smtClean="0">
                <a:cs typeface="Times New Roman" panose="02020603050405020304" pitchFamily="18" charset="0"/>
              </a:rPr>
              <a:t>За 2019 </a:t>
            </a:r>
            <a:r>
              <a:rPr lang="ru-RU" dirty="0">
                <a:cs typeface="Times New Roman" panose="02020603050405020304" pitchFamily="18" charset="0"/>
              </a:rPr>
              <a:t>год</a:t>
            </a:r>
          </a:p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286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3073" name="Picture 1" descr="C:\Users\econ11\Desktop\Для презентации\27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848" y="1013075"/>
            <a:ext cx="1739948" cy="161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399888" y="191251"/>
            <a:ext cx="8410480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ctr">
              <a:spcBef>
                <a:spcPts val="600"/>
              </a:spcBef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получаемые в виде арендной платы за земельные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При установленном годовом плане 11 380,0 тыс. руб., выполнение плана по аренде земельных                        участков составило 7 691,54 тыс. руб. или  67,58%.</a:t>
            </a:r>
          </a:p>
          <a:p>
            <a:pPr algn="just">
              <a:spcBef>
                <a:spcPts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сельских поселений: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2 900 тыс. руб. в бюджет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 на 01.01.2020 г. – 1 168,81 тыс. руб. или 40,30%.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с образовавшейся задолженностью (АО «Шмаковское»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1 979,38 тыс. руб., ООО «Золотой Орел» - 519,72 тыс. руб., ООО «Зерно»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422,70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руб.), по взысканию которой ведется претензионно-исковая работа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аренда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городских поселений: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8 240,00 тыс. руб. в бюджет района поступило на 01.01.2020 г. -  6 401,66 тыс. руб. или 77,69%. 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аренда за земли находящиеся в собственности района: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240,00 тыс. руб. в бюджет района поступило на 01.01.2020 г. – 104,71 тыс. руб. или 43,63%.  Невыполнение плана связано с образовавшейся задолженностью МП «Аптека № 38» в размере 128,78 тыс. руб.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виду дохода поступают платежи только от ООО "Кировская электросеть», на 2019 год планировались поступления от МАУ МФЦ, КГУП «Примтеплоэнерго», МУП «Центральная аптека №38».</a:t>
            </a:r>
          </a:p>
          <a:p>
            <a:pPr algn="just">
              <a:spcBef>
                <a:spcPts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плательщиками арендной платы за землю являются: АО «Шмаковское», ООО «Золотой орел», ООО «Дальминвод», ООО «Восточные ворота», ООО «Санаторий Изумрудный», ООО «РН-Востокнефтепродукт».</a:t>
            </a:r>
          </a:p>
          <a:p>
            <a:pPr algn="just">
              <a:spcBef>
                <a:spcPts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1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8" y="238899"/>
            <a:ext cx="576263" cy="67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5706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00540"/>
            <a:ext cx="8078897" cy="88741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094" y="1188149"/>
            <a:ext cx="6080918" cy="7386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за 12 месяцев  2019 года – 99,90%.  При плане 632,0 тыс. руб. поступило в бюджет района 631,34 тыс. руб. В сравнении с предыдущим годом поступление увеличилось на 168,19 тыс. руб. или на 36,31%.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787" y="4655700"/>
            <a:ext cx="600979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дохода поступает в соответствие с расчетами по утвержденным нормативам.	</a:t>
            </a:r>
          </a:p>
        </p:txBody>
      </p:sp>
      <p:pic>
        <p:nvPicPr>
          <p:cNvPr id="5122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0" y="4411201"/>
            <a:ext cx="2607736" cy="2227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con11\Desktop\Для презентации\20130527_15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931">
            <a:off x="6290918" y="2178042"/>
            <a:ext cx="2467928" cy="1635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econ11\Pictures\iGS06L4Z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2523286"/>
            <a:ext cx="2606198" cy="173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9" name="Picture 4" descr="герб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9366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7501" y="3962293"/>
            <a:ext cx="8623917" cy="271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Доходы от продажи земельных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участков.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Доходы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от продажи земельных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участков. При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установленном годовом плане 405,89 тыс. руб., выполнение плана по продаже земельных участков составило 430,55 тыс. руб. или  106,07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%.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Доходы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от продажи земельных участков городских поселений при годовом плане 400,00 тыс. руб. составили  за 12 месяцев 2019 г. – 424,66 тыс. руб. или 106,17%.  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Доходы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от продажи земельных участков сельских поселений при плане 5,89 тыс. рублей поступило 5,89 тыс. руб. (физическое лицо произвело оплату по выкупу з/у на территории Хвищанского сельского поселения)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0"/>
            <a:ext cx="7674874" cy="5588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443" y="539222"/>
            <a:ext cx="861058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имущества.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12 месяца 2019 года доходов от реализации муниципального имущества при годовом плане 17 765,56 тыс. руб., поступило 689,66 тыс. руб. или 3,88%. 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Отделом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собственности был объявлен аукцион (по плану приватизации на 2018 год) по продаже муниципального имущества по 6 лотам, который состоялся 28.01.2019 года, в результате чего было реализовано муниципальное имущество по 4 лотам (автомашины). При начальной цене продажи данных объектов в размере 66,37 тыс. руб., имущество было реализовано на сумму 167,71 тыс. руб. 19.03.2019, 29.04.2019 и 31.05.2019 отделом муниципальной собственности были назначены аукционы на сумму 14917,14 тыс. руб., но были признаны несостоявшимися в связи с отсутствием поданных заявок. 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уменьшилось  на 318,29 тыс. руб. или  на 38,51%.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6146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94" y="3232622"/>
            <a:ext cx="3523129" cy="1459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7401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90422" y="967500"/>
            <a:ext cx="43531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Штрафов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12 месяцев 2019 года в бюджет района поступило 4 315,40 тыс. руб., при плане 4 200,0 тыс.  руб. или 102,75 %. В сравнении с прошлым годом уменьшилось  поступление средств по штрафам  на 145,96 тыс. руб.  или на 3,27%. 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Основное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произошло по штрафам, в связи с тем, что штрафы по КГУП «Примтеплоэнерго» в сумме 575,8 тыс. руб., поступившие в 2018 году,  были оспорены в суде, и возвращены данному предприятию в мае 2019 года. </a:t>
            </a:r>
          </a:p>
          <a:p>
            <a:pPr algn="just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7461" y="206479"/>
            <a:ext cx="5364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econ11\Desktop\Для презентации\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6" y="1161112"/>
            <a:ext cx="3571510" cy="267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hardEdg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econ11\Desktop\Для презентации\rPtOxH6pm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22" y="4482696"/>
            <a:ext cx="3929018" cy="225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герб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8005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6" y="3287209"/>
            <a:ext cx="8458200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pPr algn="ctr">
              <a:buNone/>
            </a:pPr>
            <a:endParaRPr lang="ru-RU" i="1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физкультуры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Кировского муниципального района,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pic>
        <p:nvPicPr>
          <p:cNvPr id="13" name="Picture 4" descr="герб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36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661" y="181232"/>
            <a:ext cx="7605063" cy="83734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Кировского муниципального района за 2019 год.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69" y="1201104"/>
            <a:ext cx="7175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75" y="1201104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68" y="1194754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7" y="1182847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МБ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2" y="1201104"/>
            <a:ext cx="6873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1" y="1176497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28" y="121786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ОБРАЗОВ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82" y="1175704"/>
            <a:ext cx="7191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192768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75759" y="2433004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520578" y="1949706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641379" y="2569529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815098" y="1988504"/>
            <a:ext cx="1006475" cy="25717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572795" y="2576285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596299" y="1935922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5867400" y="2569529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142816" y="2519426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2601585" y="4488777"/>
            <a:ext cx="4200059" cy="101566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0511" y="1665447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736478" y="1694118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696661" y="1706722"/>
            <a:ext cx="0" cy="8274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  <a:endCxn id="22" idx="0"/>
          </p:cNvCxnSpPr>
          <p:nvPr/>
        </p:nvCxnSpPr>
        <p:spPr>
          <a:xfrm flipH="1">
            <a:off x="4318336" y="1690054"/>
            <a:ext cx="1615" cy="29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  <a:endCxn id="23" idx="0"/>
          </p:cNvCxnSpPr>
          <p:nvPr/>
        </p:nvCxnSpPr>
        <p:spPr>
          <a:xfrm flipH="1">
            <a:off x="5147470" y="1689260"/>
            <a:ext cx="2380" cy="88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972968" y="1729343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801644" y="1697992"/>
            <a:ext cx="0" cy="8782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973237" y="1706722"/>
            <a:ext cx="0" cy="200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7" idx="0"/>
          </p:cNvCxnSpPr>
          <p:nvPr/>
        </p:nvCxnSpPr>
        <p:spPr>
          <a:xfrm>
            <a:off x="7790516" y="1689164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4" name="Picture 14" descr="нац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6" y="1236220"/>
            <a:ext cx="594031" cy="4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315364" y="1929711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Национальная оборона</a:t>
            </a:r>
            <a:endParaRPr lang="ru-RU" altLang="ru-RU" b="1" dirty="0">
              <a:latin typeface="Times New Roman" pitchFamily="18" charset="0"/>
            </a:endParaRPr>
          </a:p>
        </p:txBody>
      </p:sp>
      <p:pic>
        <p:nvPicPr>
          <p:cNvPr id="46" name="Picture 4" descr="герб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88540" y="160338"/>
            <a:ext cx="7926859" cy="88741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Структура расходов бюджета Кировского муниципального района за 2019 года.</a:t>
            </a:r>
            <a:endParaRPr lang="ru-RU" sz="2000" dirty="0"/>
          </a:p>
        </p:txBody>
      </p:sp>
      <p:pic>
        <p:nvPicPr>
          <p:cNvPr id="7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32283"/>
              </p:ext>
            </p:extLst>
          </p:nvPr>
        </p:nvGraphicFramePr>
        <p:xfrm>
          <a:off x="457200" y="1076325"/>
          <a:ext cx="8458200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195684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707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u="sng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u="sng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u="sng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Структура </a:t>
            </a:r>
            <a:r>
              <a:rPr lang="ru-RU" sz="2000" u="sng" dirty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расходов районного бюджета за </a:t>
            </a:r>
            <a:r>
              <a:rPr lang="ru-RU" sz="2000" u="sng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2019 </a:t>
            </a:r>
            <a:r>
              <a:rPr lang="ru-RU" sz="2000" u="sng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год, </a:t>
            </a:r>
            <a:r>
              <a:rPr lang="ru-RU" sz="2000" u="sng" dirty="0" err="1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тыс.ру</a:t>
            </a:r>
            <a:r>
              <a:rPr lang="ru-RU" sz="2000" u="sng" dirty="0" err="1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ru-RU" sz="2000" u="sng" dirty="0" smtClean="0">
                <a:ln w="6350">
                  <a:noFill/>
                </a:ln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000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n w="6350">
                  <a:noFill/>
                </a:ln>
                <a:gradFill>
                  <a:gsLst>
                    <a:gs pos="0">
                      <a:srgbClr val="2DA2BF">
                        <a:tint val="73000"/>
                        <a:satMod val="145000"/>
                      </a:srgbClr>
                    </a:gs>
                    <a:gs pos="73000">
                      <a:srgbClr val="2DA2BF">
                        <a:tint val="73000"/>
                        <a:satMod val="145000"/>
                      </a:srgbClr>
                    </a:gs>
                    <a:gs pos="100000">
                      <a:srgbClr val="2DA2BF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517629"/>
              </p:ext>
            </p:extLst>
          </p:nvPr>
        </p:nvGraphicFramePr>
        <p:xfrm>
          <a:off x="864972" y="1227437"/>
          <a:ext cx="7620000" cy="45637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73633"/>
                <a:gridCol w="2967475"/>
                <a:gridCol w="1234996"/>
                <a:gridCol w="1234028"/>
                <a:gridCol w="632015"/>
                <a:gridCol w="877853"/>
              </a:tblGrid>
              <a:tr h="77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 за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2019г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исполнения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Уд.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вес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объеме 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расходы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39137,01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33942,04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91,13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5,72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1519,92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1665,97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0,28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13702,97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31427,32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85,18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3883,28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5184,10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91,18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0,87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334811,39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462026,02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91,15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77,85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Культура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28263,25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16922,73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98,55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2,85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4681,81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25078,36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97,23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4,23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Физкультура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148,05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173,92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28,69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0,03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1631,82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1325,48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0,22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16641,64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15763,64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2,66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 РАСХОДОВ: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444323,09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593500,97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91,45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96737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Муниципальные программы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7" name="Rectangle 41"/>
          <p:cNvSpPr txBox="1">
            <a:spLocks noChangeArrowheads="1"/>
          </p:cNvSpPr>
          <p:nvPr/>
        </p:nvSpPr>
        <p:spPr>
          <a:xfrm>
            <a:off x="488364" y="1500174"/>
            <a:ext cx="8227039" cy="615553"/>
          </a:xfrm>
          <a:prstGeom prst="rect">
            <a:avLst/>
          </a:prstGeom>
          <a:solidFill>
            <a:srgbClr val="DEF5FA">
              <a:lumMod val="5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Переход к программно-целевому методу планирования в Кировском муниципальном районе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1603" y="2273373"/>
            <a:ext cx="6357982" cy="353943"/>
          </a:xfrm>
          <a:prstGeom prst="rect">
            <a:avLst/>
          </a:prstGeom>
          <a:solidFill>
            <a:srgbClr val="39639D">
              <a:lumMod val="60000"/>
              <a:lumOff val="40000"/>
            </a:srgbClr>
          </a:solidFill>
          <a:ln>
            <a:solidFill>
              <a:srgbClr val="39639D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Муниципальные программы – это документ, определяющий</a:t>
            </a:r>
          </a:p>
        </p:txBody>
      </p: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2721769" y="2642393"/>
            <a:ext cx="3857625" cy="500063"/>
            <a:chOff x="1140594" y="3214686"/>
            <a:chExt cx="2431274" cy="11438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1142595" y="3857394"/>
              <a:ext cx="2427272" cy="363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2035063" y="3537856"/>
              <a:ext cx="646338" cy="0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</a:ln>
            <a:effectLst/>
          </p:spPr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891048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 flipV="1">
              <a:off x="2106685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3320321" y="4106941"/>
              <a:ext cx="501094" cy="2001"/>
            </a:xfrm>
            <a:prstGeom prst="line">
              <a:avLst/>
            </a:prstGeom>
            <a:noFill/>
            <a:ln w="28575" cap="flat" cmpd="sng" algn="ctr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6" name="Прямоугольник 15"/>
          <p:cNvSpPr/>
          <p:nvPr/>
        </p:nvSpPr>
        <p:spPr>
          <a:xfrm>
            <a:off x="1114426" y="3142456"/>
            <a:ext cx="2298700" cy="1073150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Цели и задачи муниципальной политики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71875" y="3142456"/>
            <a:ext cx="2357438" cy="1073150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Способы их достижения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72187" y="3142456"/>
            <a:ext cx="2536031" cy="1073150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Планируемые объемы финансовых ресурсов, необходимые для достижения поставленных целей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10" y="4714884"/>
            <a:ext cx="2643206" cy="1384995"/>
          </a:xfrm>
          <a:prstGeom prst="rect">
            <a:avLst/>
          </a:prstGeom>
          <a:solidFill>
            <a:srgbClr val="FFC000"/>
          </a:solidFill>
          <a:ln w="28575">
            <a:solidFill>
              <a:sysClr val="window" lastClr="FFFFFF"/>
            </a:solidFill>
          </a:ln>
          <a:effectLst>
            <a:glow rad="101600">
              <a:srgbClr val="EB641B">
                <a:lumMod val="75000"/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Решением Думы Кировского муниципального района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от 30.12.2019г. №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213-НПА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«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О районном бюджете на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2019 </a:t>
            </a:r>
            <a:r>
              <a:rPr lang="ru-RU" sz="1400" b="1" kern="0" dirty="0" smtClean="0">
                <a:solidFill>
                  <a:prstClr val="black"/>
                </a:solidFill>
                <a:latin typeface="Times New Roman"/>
              </a:rPr>
              <a:t>год и </a:t>
            </a:r>
            <a:r>
              <a:rPr lang="ru-RU" sz="1400" b="1" kern="0" dirty="0">
                <a:solidFill>
                  <a:prstClr val="black"/>
                </a:solidFill>
                <a:latin typeface="Times New Roman"/>
              </a:rPr>
              <a:t>плановый период 2020-2021годов» 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3234531" y="4978188"/>
            <a:ext cx="1000132" cy="642942"/>
          </a:xfrm>
          <a:prstGeom prst="downArrow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glow rad="101600">
              <a:srgbClr val="EB641B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8107" y="4416863"/>
            <a:ext cx="4273468" cy="214526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EB641B">
                <a:lumMod val="75000"/>
              </a:srgbClr>
            </a:solidFill>
          </a:ln>
          <a:effectLst>
            <a:glow rad="228600">
              <a:srgbClr val="EB641B">
                <a:lumMod val="50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600" b="1" kern="0" dirty="0" smtClean="0">
                <a:latin typeface="Times New Roman"/>
              </a:rPr>
              <a:t>Из принятых к финансированию на  2019 год </a:t>
            </a:r>
            <a:r>
              <a:rPr lang="ru-RU" sz="1600" b="1" kern="0" dirty="0" smtClean="0">
                <a:latin typeface="Times New Roman"/>
              </a:rPr>
              <a:t>12 </a:t>
            </a:r>
            <a:r>
              <a:rPr lang="ru-RU" sz="1600" b="1" kern="0" dirty="0" smtClean="0">
                <a:latin typeface="Times New Roman"/>
              </a:rPr>
              <a:t>муниципальных программ на </a:t>
            </a:r>
            <a:r>
              <a:rPr lang="ru-RU" sz="1600" b="1" kern="0" dirty="0">
                <a:latin typeface="Times New Roman"/>
              </a:rPr>
              <a:t>сумму   </a:t>
            </a:r>
            <a:r>
              <a:rPr lang="ru-RU" sz="1600" b="1" kern="0" dirty="0" smtClean="0">
                <a:latin typeface="Times New Roman"/>
              </a:rPr>
              <a:t>578 673,157тыс</a:t>
            </a:r>
            <a:r>
              <a:rPr lang="ru-RU" sz="1600" b="1" kern="0" dirty="0" smtClean="0">
                <a:latin typeface="Times New Roman"/>
              </a:rPr>
              <a:t>. руб., расходы за   2019 год произведены по </a:t>
            </a:r>
            <a:r>
              <a:rPr lang="ru-RU" sz="1600" b="1" kern="0" dirty="0" smtClean="0">
                <a:latin typeface="Times New Roman"/>
              </a:rPr>
              <a:t>13-ти программам </a:t>
            </a:r>
            <a:r>
              <a:rPr lang="ru-RU" sz="1600" b="1" kern="0" dirty="0" smtClean="0">
                <a:latin typeface="Times New Roman"/>
              </a:rPr>
              <a:t>на сумму  </a:t>
            </a:r>
            <a:r>
              <a:rPr lang="ru-RU" sz="1600" b="1" kern="0" dirty="0" smtClean="0">
                <a:latin typeface="Times New Roman"/>
              </a:rPr>
              <a:t>528 115,544 </a:t>
            </a:r>
            <a:r>
              <a:rPr lang="ru-RU" sz="1600" b="1" kern="0" dirty="0" smtClean="0">
                <a:latin typeface="Times New Roman"/>
              </a:rPr>
              <a:t>тыс</a:t>
            </a:r>
            <a:r>
              <a:rPr lang="ru-RU" sz="1600" b="1" kern="0" dirty="0" smtClean="0">
                <a:latin typeface="Times New Roman"/>
              </a:rPr>
              <a:t>. руб., что </a:t>
            </a:r>
            <a:r>
              <a:rPr lang="ru-RU" sz="1600" b="1" kern="0" dirty="0" smtClean="0">
                <a:latin typeface="Times New Roman"/>
              </a:rPr>
              <a:t>составило 91,23% </a:t>
            </a:r>
            <a:r>
              <a:rPr lang="ru-RU" sz="1600" b="1" kern="0" dirty="0" smtClean="0">
                <a:latin typeface="Times New Roman"/>
              </a:rPr>
              <a:t>от годовых назначений.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</a:endParaRPr>
          </a:p>
        </p:txBody>
      </p:sp>
      <p:pic>
        <p:nvPicPr>
          <p:cNvPr id="22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011228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296" y="148152"/>
            <a:ext cx="7910384" cy="68528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Показатели районного </a:t>
            </a: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бюджета по долгосрочным </a:t>
            </a:r>
            <a:r>
              <a:rPr lang="ru-RU" sz="20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0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0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муниципальным </a:t>
            </a: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программам  </a:t>
            </a:r>
            <a:r>
              <a:rPr lang="ru-RU" sz="2000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за 2019 год</a:t>
            </a:r>
            <a: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000" dirty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9" y="19103"/>
            <a:ext cx="657804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789282"/>
              </p:ext>
            </p:extLst>
          </p:nvPr>
        </p:nvGraphicFramePr>
        <p:xfrm>
          <a:off x="586078" y="805185"/>
          <a:ext cx="8079292" cy="5448209"/>
        </p:xfrm>
        <a:graphic>
          <a:graphicData uri="http://schemas.openxmlformats.org/drawingml/2006/table">
            <a:tbl>
              <a:tblPr firstRow="1" firstCol="1" bandRow="1"/>
              <a:tblGrid>
                <a:gridCol w="3814473"/>
                <a:gridCol w="799054"/>
                <a:gridCol w="1014871"/>
                <a:gridCol w="814976"/>
                <a:gridCol w="814386"/>
                <a:gridCol w="821532"/>
              </a:tblGrid>
              <a:tr h="337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kern="90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Ведомство</a:t>
                      </a:r>
                      <a:endParaRPr lang="ru-RU" sz="900" kern="90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Целевая статья</a:t>
                      </a:r>
                      <a:endParaRPr lang="ru-RU" sz="900" kern="900" baseline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Сумма </a:t>
                      </a:r>
                      <a:br>
                        <a:rPr lang="ru-RU" sz="900" kern="9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900" kern="9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900" kern="9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900" kern="9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900" kern="9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</a:t>
                      </a:r>
                      <a:endParaRPr lang="ru-RU" sz="900" kern="90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kern="90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kern="90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kern="900" baseline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kern="900" baseline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kern="900" baseline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1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«Развитие образования в Кировском муниципальном районе на </a:t>
                      </a:r>
                      <a:r>
                        <a:rPr lang="ru-RU" sz="900" kern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2018-2022 </a:t>
                      </a:r>
                      <a:r>
                        <a:rPr lang="ru-RU" sz="900" kern="11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гг.»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502 542,479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457 824,550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91,1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1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"Профилактика безнадзорности, беспризорности и правонарушений несовершеннолетних на </a:t>
                      </a:r>
                      <a:r>
                        <a:rPr lang="ru-RU" sz="900" kern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2018-2022 </a:t>
                      </a:r>
                      <a:r>
                        <a:rPr lang="ru-RU" sz="900" kern="11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0200000000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600,000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596,714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1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"Профилактика экстремизма и терроризма на территории Кировского района на </a:t>
                      </a:r>
                      <a:r>
                        <a:rPr lang="ru-RU" sz="900" kern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2018-2022 </a:t>
                      </a:r>
                      <a:r>
                        <a:rPr lang="ru-RU" sz="900" kern="11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0300000000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134,000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133,200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1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 в Кировском муниципальном районе на </a:t>
                      </a:r>
                      <a:r>
                        <a:rPr lang="ru-RU" sz="900" kern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2018-2022 </a:t>
                      </a:r>
                      <a:r>
                        <a:rPr lang="ru-RU" sz="900" kern="11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0400000000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582,161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149,920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25,8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1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«Устойчивое развитие сельских территорий на </a:t>
                      </a:r>
                      <a:r>
                        <a:rPr lang="ru-RU" sz="900" kern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2018-2022гг. и на период до 2020 года»</a:t>
                      </a:r>
                      <a:endParaRPr lang="ru-RU" sz="900" kern="110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0500000000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198,232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1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"Сохранение и развитие культуры в Кировском муниципальном районе на </a:t>
                      </a:r>
                      <a:r>
                        <a:rPr lang="ru-RU" sz="900" kern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2018-2022 </a:t>
                      </a:r>
                      <a:r>
                        <a:rPr lang="ru-RU" sz="900" kern="11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0600000000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17 131,188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19 881,730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86,1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kern="11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"Доступная среда для инвалидов в  Кировском муниципальном районе на 2016-2019 годы"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0700000000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99,999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kern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«Развитие малого и среднего предпринимательства в Кировском муниципальном районе на 2018-2022 годы»</a:t>
                      </a:r>
                      <a:endParaRPr lang="ru-RU" sz="900" b="0" kern="110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000</a:t>
                      </a:r>
                      <a:endParaRPr lang="ru-RU" sz="900" kern="90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0900000000</a:t>
                      </a:r>
                      <a:endParaRPr lang="ru-RU" sz="900" b="0" i="0" u="none" strike="noStrike" kern="9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rebuchet MS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rebuchet MS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rebuchet MS"/>
                          <a:cs typeface="Times New Roman" panose="02020603050405020304" pitchFamily="18" charset="0"/>
                        </a:rPr>
                        <a:t>200,00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kern="11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«Развитие транспортной инфраструктуры и осуществление дорожной деятельности в отношении автомобильных дорог местного значения в границах Кировского муниципального района на 2018-2022 гг.»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kern="9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000</a:t>
                      </a:r>
                      <a:endParaRPr lang="ru-RU" sz="900" kern="90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kern="9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36 558,672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31 409,890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85,9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kern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"Энергосбережение и повышение энергетической эффективности в муниципальных учреждениях Кировского муниципального района на 2019-2021 годы"</a:t>
                      </a:r>
                      <a:endParaRPr lang="ru-RU" sz="900" kern="110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000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1100000000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Trebuchet MS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Trebuchet MS"/>
                          <a:cs typeface="Times New Roman" panose="02020603050405020304" pitchFamily="18" charset="0"/>
                        </a:rPr>
                        <a:t>494,950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Trebuchet MS"/>
                          <a:cs typeface="Times New Roman" panose="02020603050405020304" pitchFamily="18" charset="0"/>
                        </a:rPr>
                        <a:t>99,0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kern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"Совершенствование межбюджетных отношений и управление муниципальным долгом в Кировском муниципальном районе на 2019-2021 годы"</a:t>
                      </a:r>
                      <a:endParaRPr lang="ru-RU" sz="900" kern="110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000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1200000000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Trebuchet MS"/>
                          <a:cs typeface="Times New Roman" panose="02020603050405020304" pitchFamily="18" charset="0"/>
                        </a:rPr>
                        <a:t>18 755,111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Trebuchet MS"/>
                          <a:cs typeface="Times New Roman" panose="02020603050405020304" pitchFamily="18" charset="0"/>
                        </a:rPr>
                        <a:t>18 755,089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Trebuchet MS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kern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"Противодействия коррупции в администрации Кировского муниципального района на 2019-2020 годы"</a:t>
                      </a:r>
                      <a:endParaRPr lang="ru-RU" sz="900" kern="110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000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1300000000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Trebuchet MS"/>
                          <a:cs typeface="Times New Roman" panose="02020603050405020304" pitchFamily="18" charset="0"/>
                        </a:rPr>
                        <a:t>15,000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Trebuchet MS"/>
                          <a:cs typeface="Times New Roman" panose="02020603050405020304" pitchFamily="18" charset="0"/>
                        </a:rPr>
                        <a:t>15,000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Trebuchet MS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kern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Муниципальная программа "Организация обеспечения  твердым топливом населения, проживающего на территории сельских поселений Кировского муниципального района" на 2019 – 2021 годы</a:t>
                      </a:r>
                      <a:endParaRPr lang="ru-RU" sz="900" kern="110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000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1400000000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Trebuchet MS"/>
                          <a:cs typeface="Times New Roman" panose="02020603050405020304" pitchFamily="18" charset="0"/>
                        </a:rPr>
                        <a:t>1 554,545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Trebuchet MS"/>
                          <a:cs typeface="Times New Roman" panose="02020603050405020304" pitchFamily="18" charset="0"/>
                        </a:rPr>
                        <a:t>1 554,267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Times New Roman" panose="02020603050405020304" pitchFamily="18" charset="0"/>
                          <a:ea typeface="Trebuchet MS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kern="11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программные мероприятия</a:t>
                      </a:r>
                      <a:endParaRPr lang="ru-RU" sz="900" kern="1100" baseline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000</a:t>
                      </a:r>
                      <a:r>
                        <a:rPr lang="ru-RU" sz="9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578 673,157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528 115,544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91,23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rebuchet M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876768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66206014"/>
              </p:ext>
            </p:extLst>
          </p:nvPr>
        </p:nvGraphicFramePr>
        <p:xfrm>
          <a:off x="133564" y="2842054"/>
          <a:ext cx="8832862" cy="369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03870" y="0"/>
            <a:ext cx="7547693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Кировского муниципального района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6778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973301"/>
              </p:ext>
            </p:extLst>
          </p:nvPr>
        </p:nvGraphicFramePr>
        <p:xfrm>
          <a:off x="662781" y="807308"/>
          <a:ext cx="7888094" cy="13942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31743"/>
                <a:gridCol w="1099509"/>
                <a:gridCol w="1208841"/>
                <a:gridCol w="989404"/>
                <a:gridCol w="1098735"/>
                <a:gridCol w="659862"/>
              </a:tblGrid>
              <a:tr h="370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 за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 г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Утверждено 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 г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Уточнено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 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Исполнено за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2019 г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136 790,68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192 252,16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196 681,28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180 229,91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91,64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283 797,72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349 242,38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410 430,57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413 165,37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100,67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доходов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446 490,10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541 494,55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607 111,85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593 395, 28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97,74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444 323,09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544 894,54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639 891,14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593 500, 96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92,75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Дефицит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2 166,99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-3 400,00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-32 779,29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-105,68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0,32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7323851" y="4819137"/>
            <a:ext cx="1820149" cy="1741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293316" y="883220"/>
            <a:ext cx="1187942" cy="158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3781168" y="723900"/>
            <a:ext cx="465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-52561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муниципального района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герб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6778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146172"/>
              </p:ext>
            </p:extLst>
          </p:nvPr>
        </p:nvGraphicFramePr>
        <p:xfrm>
          <a:off x="1864592" y="1326723"/>
          <a:ext cx="6834565" cy="16879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14335"/>
                <a:gridCol w="1153298"/>
                <a:gridCol w="1166932"/>
              </a:tblGrid>
              <a:tr h="415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01.01.2019г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01.01.2020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Муниципальный долг,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20 480,00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18 140,00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Бюджетный кредит Департамент финансов Приморского края»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12 500,00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11 000,00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Кредит от кредитных организаций ПАО «Сбербанк»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7 980,00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7 140,00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44843" y="3105835"/>
            <a:ext cx="8254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34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Межбюджетные трансферты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63827"/>
            <a:ext cx="8458200" cy="5162336"/>
          </a:xfrm>
        </p:spPr>
        <p:txBody>
          <a:bodyPr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межбюджетных трансфертов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исполнен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15 763,64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100%.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 составила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15 313,630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(за счет краевых средств 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10813,639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за счет средств районного бюджета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4500,000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уровня бюджетной обеспеченности городским и сельским поселениям за счет средств местного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481763"/>
              </p:ext>
            </p:extLst>
          </p:nvPr>
        </p:nvGraphicFramePr>
        <p:xfrm>
          <a:off x="624926" y="2587514"/>
          <a:ext cx="7977565" cy="25915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45203"/>
                <a:gridCol w="1758658"/>
                <a:gridCol w="1973704"/>
              </a:tblGrid>
              <a:tr h="31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2019.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2019г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Кировское  городское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2 383,788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2 383,788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Горноключевское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928,412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928,412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55,173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55,173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521,049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521,049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436,734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436,734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174,844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174,844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4 500,000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4 500,000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704369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387177"/>
            <a:ext cx="8330514" cy="1005017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 на выравнивание бюджетной обеспеченности поселений, входящих в состав  Кировского муниципального района за счет краевого бюджета 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01.01.2019г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28286"/>
              </p:ext>
            </p:extLst>
          </p:nvPr>
        </p:nvGraphicFramePr>
        <p:xfrm>
          <a:off x="944069" y="2077929"/>
          <a:ext cx="7702379" cy="196543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27881"/>
                <a:gridCol w="2021681"/>
                <a:gridCol w="2452817"/>
              </a:tblGrid>
              <a:tr h="293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2019г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Исполнено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01.01.2019г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Кировское  городское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1 898,514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1 898,514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Горноключевское городское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739,288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739,288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 городское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295,027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295,027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Крыловское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2 507,572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2 507,572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Руновское сельское поселение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4 438,302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4 438,302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Хвищанское сельское поселение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934,936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934,936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10 813,639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10 813,639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65374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30" y="337750"/>
            <a:ext cx="7885669" cy="105444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городским и сельским поселениям на сбалансированность за счет средств местного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6" name="Picture 4" descr="гер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753216" cy="66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1561"/>
              </p:ext>
            </p:extLst>
          </p:nvPr>
        </p:nvGraphicFramePr>
        <p:xfrm>
          <a:off x="691978" y="2627871"/>
          <a:ext cx="7801233" cy="9919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48288"/>
                <a:gridCol w="1853403"/>
                <a:gridCol w="1999542"/>
              </a:tblGrid>
              <a:tr h="429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Утверждено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 2019 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за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2019 год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Горненское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450,00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450,00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450,00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5205" indent="-100520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450,00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95133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18933878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83719538"/>
              </p:ext>
            </p:extLst>
          </p:nvPr>
        </p:nvGraphicFramePr>
        <p:xfrm>
          <a:off x="5492979" y="1217540"/>
          <a:ext cx="3651022" cy="448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735" y="66025"/>
            <a:ext cx="7801128" cy="887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Кировского муниципального района за 2019 год</a:t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герб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2" y="0"/>
            <a:ext cx="60959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32291824"/>
              </p:ext>
            </p:extLst>
          </p:nvPr>
        </p:nvGraphicFramePr>
        <p:xfrm>
          <a:off x="0" y="59206"/>
          <a:ext cx="9144000" cy="69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824" y="101600"/>
            <a:ext cx="7670800" cy="47752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за 2019 год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8557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889" y="996709"/>
            <a:ext cx="638809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7220" y="271774"/>
            <a:ext cx="318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00" y="256339"/>
            <a:ext cx="1979599" cy="16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656850"/>
              </p:ext>
            </p:extLst>
          </p:nvPr>
        </p:nvGraphicFramePr>
        <p:xfrm>
          <a:off x="510745" y="2136835"/>
          <a:ext cx="8254314" cy="1981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643"/>
                <a:gridCol w="2957754"/>
                <a:gridCol w="2729917"/>
              </a:tblGrid>
              <a:tr h="22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 2018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2019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84 047,77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130 916,32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3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3 847,03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2 958,18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217 609,72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275 668,03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4 194,9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3 622,84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3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BatangChe" panose="02030609000101010101" pitchFamily="49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6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309 699,42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413 165,37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 rot="10800000" flipV="1">
            <a:off x="593123" y="4444663"/>
            <a:ext cx="80154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Общая сумма безвозмездных поступлений за </a:t>
            </a:r>
            <a:r>
              <a:rPr lang="ru-RU" dirty="0" smtClean="0">
                <a:latin typeface="Times New Roman"/>
                <a:ea typeface="Times New Roman"/>
              </a:rPr>
              <a:t>2019 год </a:t>
            </a:r>
            <a:r>
              <a:rPr lang="ru-RU" dirty="0">
                <a:latin typeface="Times New Roman"/>
                <a:ea typeface="Times New Roman"/>
              </a:rPr>
              <a:t>составила </a:t>
            </a:r>
            <a:r>
              <a:rPr lang="ru-RU" dirty="0" smtClean="0">
                <a:latin typeface="Times New Roman"/>
                <a:ea typeface="Times New Roman"/>
              </a:rPr>
              <a:t>413 165,37 </a:t>
            </a:r>
            <a:r>
              <a:rPr lang="ru-RU" dirty="0">
                <a:latin typeface="Times New Roman"/>
                <a:ea typeface="Times New Roman"/>
              </a:rPr>
              <a:t>тыс. руб. или  </a:t>
            </a:r>
            <a:r>
              <a:rPr lang="ru-RU" dirty="0" smtClean="0">
                <a:latin typeface="Times New Roman"/>
                <a:ea typeface="Times New Roman"/>
              </a:rPr>
              <a:t>69,23 </a:t>
            </a:r>
            <a:r>
              <a:rPr lang="ru-RU" dirty="0">
                <a:latin typeface="Times New Roman"/>
                <a:ea typeface="Times New Roman"/>
              </a:rPr>
              <a:t>% от годовых плановых назначений. </a:t>
            </a:r>
            <a:endParaRPr lang="ru-RU" sz="1600" dirty="0">
              <a:latin typeface="Times New Roman"/>
              <a:ea typeface="Times New Roman"/>
            </a:endParaRPr>
          </a:p>
          <a:p>
            <a:pPr indent="18034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        Общая сумма поступлений в бюджет Кировского муниципального района составляет </a:t>
            </a:r>
            <a:r>
              <a:rPr lang="ru-RU" dirty="0" smtClean="0">
                <a:latin typeface="Times New Roman"/>
                <a:ea typeface="Times New Roman"/>
              </a:rPr>
              <a:t>593 395,28тыс</a:t>
            </a:r>
            <a:r>
              <a:rPr lang="ru-RU" dirty="0">
                <a:latin typeface="Times New Roman"/>
                <a:ea typeface="Times New Roman"/>
              </a:rPr>
              <a:t>. руб., доля же безвозмездных поступлений составляет </a:t>
            </a:r>
            <a:r>
              <a:rPr lang="ru-RU" dirty="0" smtClean="0">
                <a:latin typeface="Times New Roman"/>
                <a:ea typeface="Times New Roman"/>
              </a:rPr>
              <a:t>69,23% </a:t>
            </a:r>
            <a:r>
              <a:rPr lang="ru-RU" dirty="0">
                <a:latin typeface="Times New Roman"/>
                <a:ea typeface="Times New Roman"/>
              </a:rPr>
              <a:t>от всех доходов.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040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7" r="4644" b="9147"/>
          <a:stretch/>
        </p:blipFill>
        <p:spPr bwMode="auto">
          <a:xfrm>
            <a:off x="6837680" y="1015699"/>
            <a:ext cx="2082800" cy="1311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81" y="836020"/>
            <a:ext cx="6698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 на доходы физических лиц является основным источником формирования доходов бюджета Кировского муниципального района. Доля НДФЛ в структуре налоговых и неналоговых доходов 2019 года (180 229,91 тыс. руб.) составила 74,38%  или 134 050,49 тыс. руб.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9448" y="160312"/>
            <a:ext cx="898992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за 2019 год</a:t>
            </a: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52962858"/>
              </p:ext>
            </p:extLst>
          </p:nvPr>
        </p:nvGraphicFramePr>
        <p:xfrm>
          <a:off x="313038" y="2630532"/>
          <a:ext cx="4960002" cy="377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83127" y="2481375"/>
            <a:ext cx="37490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 бюджетные назначения исполнены на 102,07 %. В сравнении с предыдущим годом поступление увеличилось  на 43 638,55 тыс. руб. или на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48,27.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тем, по состоянию на 01.01.2020г. имеется задолженность по данному виду доходов в сумме 6 365,24 тыс. руб., в том числе задолженность по юридическим лицам – 6 220,90 тыс. руб. (в т.ч.  КГБУЗ КЦРБ – 3 078,33 тыс. руб. руб., МУП «Кристалл» - 919,21 тыс. руб., МУП «Аптека №38 – 30,46 тыс. руб., МУП «Водоканал» - 899,25 тыс. руб., МУП «Ярмарка» - 96,15 тыс. руб., МУП «Гидросеть» - 435,94 тыс. руб.) и ИП – 144,34 тыс. руб. </a:t>
            </a:r>
          </a:p>
        </p:txBody>
      </p:sp>
      <p:pic>
        <p:nvPicPr>
          <p:cNvPr id="11" name="Picture 4" descr="герб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1" y="112120"/>
            <a:ext cx="5762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0220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274" y="1471095"/>
            <a:ext cx="829053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757" y="1868973"/>
            <a:ext cx="6752247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12 месяцев 2019 года составило 9 857,26 тыс. руб., при установленном годовом плане 9 887,10 тыс. руб. Выполнение составило 99,70%. По сравнению с предыдущим годом поступление увеличилось на 117,38 тыс. руб. или на 1,21%. </a:t>
            </a:r>
          </a:p>
          <a:p>
            <a:pPr algn="just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задолженность по данному виду дохода в сумме 863,70 тыс. руб., в том числе юр. лица – 557,50 тыс. руб. (МУП «Ярмарка» - 294,60 тыс. руб., ООО «Престиж» - 93,20 тыс. руб., Кировское АТП – 98,30 тыс. руб. и МУП «Аптека № 38» – 71,40 тыс. руб.) и ИП – 306,20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95479" y="3800448"/>
            <a:ext cx="4147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8147" y="4082847"/>
            <a:ext cx="688241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 за 12 месяцев 2019 года составило 1 853,31 тыс. руб. при установленном годовом плане 1 853,50 тыс. руб. выполнение составило 99,99%, в сравнении с предыдущим годом поступление увеличилось на 923,96 тыс. руб. или  на 99,42%.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" y="3894822"/>
            <a:ext cx="183639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11757" y="5058964"/>
            <a:ext cx="846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econ11\Desktop\Для презентации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" y="5408675"/>
            <a:ext cx="1414004" cy="131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76658" y="5520508"/>
            <a:ext cx="69055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данного вида налога за 12 месяцев 2019г. составило 111,51 тыс. руб., при установленном годовом плане 93,00 тыс. руб. выполнение составило – 119,90%, в сравнении с предыдущим годом поступление увеличилось  на  43,37  тыс. руб. или на 63,65%. </a:t>
            </a:r>
          </a:p>
        </p:txBody>
      </p:sp>
      <p:pic>
        <p:nvPicPr>
          <p:cNvPr id="1026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845" y="2041455"/>
            <a:ext cx="1795719" cy="1421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Прямоугольник 14"/>
          <p:cNvSpPr/>
          <p:nvPr/>
        </p:nvSpPr>
        <p:spPr>
          <a:xfrm>
            <a:off x="918194" y="11721"/>
            <a:ext cx="774658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757" y="288949"/>
            <a:ext cx="884659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месяцев  2019 года акцизов поступило 13 330,62 тыс. руб. при плане 11 931,00 тыс. руб., что соответствует 111,73%, в сравнении с предыдущим годом поступление увеличилось на 1 867,11 тыс. руб. или на 16,29%. Акцизы на нефтепродукты поступают в соответствии с установленными дифференцированными нормативами,  на 2019г. норматив 0,21198%,  (на 2018 г. норматив составил 0,20999%). </a:t>
            </a:r>
          </a:p>
        </p:txBody>
      </p:sp>
      <p:pic>
        <p:nvPicPr>
          <p:cNvPr id="16" name="Picture 4" descr="герб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2978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00265857"/>
              </p:ext>
            </p:extLst>
          </p:nvPr>
        </p:nvGraphicFramePr>
        <p:xfrm>
          <a:off x="208707" y="2034375"/>
          <a:ext cx="8756821" cy="4530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вал 1"/>
          <p:cNvSpPr/>
          <p:nvPr/>
        </p:nvSpPr>
        <p:spPr>
          <a:xfrm>
            <a:off x="7918547" y="4314831"/>
            <a:ext cx="846074" cy="464291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2858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94479" y="4314175"/>
            <a:ext cx="721104" cy="45722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1073" y="-14211"/>
            <a:ext cx="29520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721427" y="3512471"/>
            <a:ext cx="63500" cy="206769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5546" y="366791"/>
            <a:ext cx="77633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пошлины за 12 месяцев 2019 года поступило 2 858,55 тыс. руб. при установленном годовом плане 2800,00 тыс. руб. выполнение составило 102,09%. В сравнении с предыдущим годом поступление увеличилось на 51,99 тыс. руб. или на 1,85%. в связи с увеличением количества дел, рассматриваемых в судах общей юрисдикции, мировыми судьями и поступление за выдачу разрешений на установку рекламной конструкций.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4794479" y="4374508"/>
            <a:ext cx="369709" cy="33655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2807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4634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3296" y="0"/>
            <a:ext cx="7679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Доходы 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 муниципальной собственности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184" y="591816"/>
            <a:ext cx="8618678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имущества.</a:t>
            </a:r>
          </a:p>
          <a:p>
            <a:pPr algn="just">
              <a:spcBef>
                <a:spcPts val="600"/>
              </a:spcBef>
            </a:pP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поступления денежных средств за 2019 год по доходам от сдачи в аренду имущества выполнен на 106,15%. Перевыполнение плана связано с тем, что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оплачена задолженность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договорам аренды в сумме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96,83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Так же в 2019 году были оформлены новые договоры аренды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общую сумму 62,16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endParaRPr lang="ru-RU" sz="1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поступления от использования 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имущества.</a:t>
            </a:r>
          </a:p>
          <a:p>
            <a:pPr algn="just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12 месяцев 2019 года по данному виду дохода  поступило 182,36 тыс. руб., при годовом плане 343,0 тыс. руб. выполнение составило 53,17%. </a:t>
            </a:r>
          </a:p>
          <a:p>
            <a:pPr algn="just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плана связано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отказом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Санаторий «Изумрудный» в оформлении одного из двух договоров после участия в аукционе на сумму 54,00 тыс. руб. без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НДС, ООО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Санаторий «Изумрудный» оплатил годовую сумму 64,80 тыс. руб. по заключенному сразу после заключения договора в декабре 2018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задолженность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«Подшипник-сервис» в сумме 45,62 тыс. руб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ООО «Скит» в сумме 6,75 тыс. руб.</a:t>
            </a:r>
          </a:p>
          <a:p>
            <a:pPr algn="just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уменьшилось на 76,83 тыс. руб. или  на 29,64%.</a:t>
            </a:r>
          </a:p>
          <a:p>
            <a:pPr algn="just"/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перечисления части прибыли МУП.  </a:t>
            </a:r>
          </a:p>
          <a:p>
            <a:pPr algn="just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запланировано. На сегодняшний день данное предприятие находится в стадии ликвидации, на основании распоряжения № 162-р от 14.06.2018г. (задолженность на 01.01.2020г по налогам по данному предприятию 323,747 тыс. рублей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компенсации затрат бюджетов муниципальных районов.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источнику зачисляются суммы возмещения эксплуатационных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коммунальных) расходов. На 01.01.2020 поступило 1 123,91 тыс. руб.,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годового плана года составило 102,17 % при плане 1 100,0 тыс. руб.  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Перевыполнение плана связано с заключением новых договоров в 2019 году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общую сумму 36,72 тыс. руб.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предыдущим годом поступление увеличилось  на 20,21 тыс. руб. или  на 1,83%.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виду дохода, платежи поступают в соответствии с заключенными договорами, оплата производится до 10 числа месяца, следующего за квартальным.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7280" y="5567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2" descr="C:\Users\econ11\Desktop\Для презентации\iIZX49Z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54" y="4776386"/>
            <a:ext cx="2358007" cy="1294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герб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9103"/>
            <a:ext cx="576263" cy="5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582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13307</TotalTime>
  <Words>2870</Words>
  <Application>Microsoft Office PowerPoint</Application>
  <PresentationFormat>Экран (4:3)</PresentationFormat>
  <Paragraphs>493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Основные характеристики бюджета Кировского муниципального района</vt:lpstr>
      <vt:lpstr>Структура доходов бюджета Кировского муниципального района за 2019 год </vt:lpstr>
      <vt:lpstr>Структура налоговых и неналоговых доходов за 2019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Плата за негативное воздействие на окружающую среду</vt:lpstr>
      <vt:lpstr>Доходы от продажи материальных и нематериальных активов</vt:lpstr>
      <vt:lpstr>Презентация PowerPoint</vt:lpstr>
      <vt:lpstr>РАСХОДЫ БЮДЖЕТА </vt:lpstr>
      <vt:lpstr>Структура расходов бюджета Кировского муниципального района за 2019 год.</vt:lpstr>
      <vt:lpstr>Структура расходов бюджета Кировского муниципального района за 2019 года.</vt:lpstr>
      <vt:lpstr> Структура расходов районного бюджета за 2019 год, тыс.руб. </vt:lpstr>
      <vt:lpstr>Муниципальные программы</vt:lpstr>
      <vt:lpstr>Показатели районного бюджета по долгосрочным  муниципальным программам  за 2019 год </vt:lpstr>
      <vt:lpstr>Структура бюджета Кировского муниципального района</vt:lpstr>
      <vt:lpstr>Межбюджетные трансферты</vt:lpstr>
      <vt:lpstr>Дотация на выравнивание бюджетной обеспеченности поселений, входящих в состав  Кировского муниципального района за счет краевого бюджета  на 01.01.2019г</vt:lpstr>
      <vt:lpstr>Иные межбюджетные трансферты городским и сельским поселениям на сбалансированность за счет средств местного бюджета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Admin113</cp:lastModifiedBy>
  <cp:revision>903</cp:revision>
  <cp:lastPrinted>2017-06-15T22:27:28Z</cp:lastPrinted>
  <dcterms:created xsi:type="dcterms:W3CDTF">2010-06-18T09:27:04Z</dcterms:created>
  <dcterms:modified xsi:type="dcterms:W3CDTF">2020-04-10T02:54:25Z</dcterms:modified>
</cp:coreProperties>
</file>