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18" r:id="rId3"/>
    <p:sldId id="430" r:id="rId4"/>
    <p:sldId id="433" r:id="rId5"/>
    <p:sldId id="442" r:id="rId6"/>
    <p:sldId id="448" r:id="rId7"/>
    <p:sldId id="447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66FF"/>
    <a:srgbClr val="CC3300"/>
    <a:srgbClr val="66FFCC"/>
    <a:srgbClr val="10A40C"/>
    <a:srgbClr val="66FFFF"/>
    <a:srgbClr val="FC4C59"/>
    <a:srgbClr val="FFCCFF"/>
    <a:srgbClr val="FF99F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3" autoAdjust="0"/>
    <p:restoredTop sz="93143" autoAdjust="0"/>
  </p:normalViewPr>
  <p:slideViewPr>
    <p:cSldViewPr snapToGrid="0">
      <p:cViewPr>
        <p:scale>
          <a:sx n="116" d="100"/>
          <a:sy n="116" d="100"/>
        </p:scale>
        <p:origin x="-36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88726349398414E-2"/>
          <c:y val="8.3053669728119117E-2"/>
          <c:w val="0.92825926636236367"/>
          <c:h val="0.8946964101709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9 месяцев 2016 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8.5931758530183727E-3"/>
                  <c:y val="-6.360709845201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964884541386471E-3"/>
                  <c:y val="6.1715589331852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906181258123438E-3"/>
                  <c:y val="9.9385501579030325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--7194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273740.98</c:v>
                </c:pt>
                <c:pt idx="1">
                  <c:v>280935.27</c:v>
                </c:pt>
                <c:pt idx="2" formatCode="General">
                  <c:v>-7194.29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за 9 месяцев 2017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77777777777777E-2"/>
                  <c:y val="-3.180605344248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210565726035345E-3"/>
                  <c:y val="8.25887684564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402224556434822E-3"/>
                  <c:y val="0.11531693210940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281375.27</c:v>
                </c:pt>
                <c:pt idx="1">
                  <c:v>295637.76000000001</c:v>
                </c:pt>
                <c:pt idx="2">
                  <c:v>-14262.49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63407744"/>
        <c:axId val="163409280"/>
      </c:barChart>
      <c:catAx>
        <c:axId val="163407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409280"/>
        <c:crosses val="autoZero"/>
        <c:auto val="1"/>
        <c:lblAlgn val="ctr"/>
        <c:lblOffset val="100"/>
        <c:noMultiLvlLbl val="0"/>
      </c:catAx>
      <c:valAx>
        <c:axId val="163409280"/>
        <c:scaling>
          <c:orientation val="minMax"/>
        </c:scaling>
        <c:delete val="0"/>
        <c:axPos val="l"/>
        <c:majorGridlines/>
        <c:minorGridlines/>
        <c:numFmt formatCode="General" sourceLinked="0"/>
        <c:majorTickMark val="out"/>
        <c:minorTickMark val="none"/>
        <c:tickLblPos val="nextTo"/>
        <c:crossAx val="16340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64934419373362"/>
          <c:y val="0.23721570339839235"/>
          <c:w val="0.13191849442671461"/>
          <c:h val="0.248645155013946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/>
              <a:t>9 месяцев</a:t>
            </a:r>
            <a:r>
              <a:rPr lang="ru-RU" baseline="0" dirty="0" smtClean="0"/>
              <a:t> </a:t>
            </a:r>
            <a:r>
              <a:rPr lang="ru-RU" dirty="0" smtClean="0"/>
              <a:t>2017 года</a:t>
            </a:r>
          </a:p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1960622780513864"/>
          <c:y val="0.1645484528911268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4803716049807"/>
          <c:y val="0.31746681471760962"/>
          <c:w val="0.81154471885706214"/>
          <c:h val="0.638663164410303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2017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3FCD57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-0.12248224411092605"/>
                  <c:y val="-7.93151333196989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73071,41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26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603058233030893E-2"/>
                  <c:y val="5.10760860460656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24777,66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797588476405544"/>
                  <c:y val="9.718470532160553E-2"/>
                </c:manualLayout>
              </c:layout>
              <c:tx>
                <c:rich>
                  <a:bodyPr/>
                  <a:lstStyle/>
                  <a:p>
                    <a:pPr>
                      <a:defRPr sz="1400" b="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 smtClean="0"/>
                      <a:t>183526,21</a:t>
                    </a:r>
                    <a:r>
                      <a:rPr lang="en-US" sz="1400" baseline="0" dirty="0" smtClean="0"/>
                      <a:t>; </a:t>
                    </a:r>
                    <a:r>
                      <a:rPr lang="ru-RU" sz="1400" baseline="0" dirty="0" smtClean="0"/>
                      <a:t>65</a:t>
                    </a:r>
                    <a:r>
                      <a:rPr lang="en-US" sz="1400" baseline="0" dirty="0" smtClean="0"/>
                      <a:t>%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" b="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47768.6</c:v>
                </c:pt>
                <c:pt idx="1">
                  <c:v>15677.6</c:v>
                </c:pt>
                <c:pt idx="2">
                  <c:v>128597.1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полуг. 2017 года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55098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152230971128611E-4"/>
                  <c:y val="-6.687372411781860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7700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561898512685915E-3"/>
                  <c:y val="-2.08429571303586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7730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366579177602799E-2"/>
                  <c:y val="-5.94103237095363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1026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36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624125109361328E-2"/>
                  <c:y val="-6.08874676438811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0000656167979004E-2"/>
                  <c:y val="-5.61248495716364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10433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485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11240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2620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пошлина, сборы</c:v>
                </c:pt>
                <c:pt idx="6">
                  <c:v>Доходы от использования имущества</c:v>
                </c:pt>
                <c:pt idx="7">
                  <c:v>Доходы при пользовании природными ресурсами</c:v>
                </c:pt>
                <c:pt idx="8">
                  <c:v>Доходы от продажи 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35645.599999999999</c:v>
                </c:pt>
                <c:pt idx="1">
                  <c:v>4865</c:v>
                </c:pt>
                <c:pt idx="2">
                  <c:v>5243</c:v>
                </c:pt>
                <c:pt idx="3">
                  <c:v>869</c:v>
                </c:pt>
                <c:pt idx="4">
                  <c:v>26.8</c:v>
                </c:pt>
                <c:pt idx="5">
                  <c:v>1119.28</c:v>
                </c:pt>
                <c:pt idx="6">
                  <c:v>6475</c:v>
                </c:pt>
                <c:pt idx="7">
                  <c:v>415.03</c:v>
                </c:pt>
                <c:pt idx="8">
                  <c:v>6863</c:v>
                </c:pt>
                <c:pt idx="9">
                  <c:v>1920.71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79161050814593"/>
          <c:y val="0.37383456657421488"/>
          <c:w val="0.66182373842927622"/>
          <c:h val="0.565390191051699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Кировского муниципального района на 2016 год</c:v>
                </c:pt>
              </c:strCache>
            </c:strRef>
          </c:tx>
          <c:dLbls>
            <c:dLbl>
              <c:idx val="0"/>
              <c:layout>
                <c:manualLayout>
                  <c:x val="-8.5773012296292542E-2"/>
                  <c:y val="-0.1021478056522004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расходы; </a:t>
                    </a:r>
                    <a:r>
                      <a:rPr lang="ru-RU" dirty="0" smtClean="0"/>
                      <a:t>26650,99; 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оборона; </a:t>
                    </a:r>
                    <a:r>
                      <a:rPr lang="ru-RU" smtClean="0"/>
                      <a:t>1100,7; 0,4%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4287920601564676E-2"/>
                  <c:y val="-7.05710187389367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5221,02;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6430530588821093E-2"/>
                  <c:y val="0.143563907709210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Жилищно-коммунальное </a:t>
                    </a:r>
                    <a:r>
                      <a:rPr lang="ru-RU" dirty="0"/>
                      <a:t>хозяйство; </a:t>
                    </a:r>
                    <a:r>
                      <a:rPr lang="ru-RU" dirty="0" smtClean="0"/>
                      <a:t>2927,67; </a:t>
                    </a:r>
                    <a:r>
                      <a:rPr lang="ru-RU" dirty="0"/>
                      <a:t>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Образование; </a:t>
                    </a:r>
                    <a:r>
                      <a:rPr lang="ru-RU" smtClean="0"/>
                      <a:t>230619,97; 78%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2055717311863348"/>
                  <c:y val="0.122717756210706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политика; </a:t>
                    </a:r>
                    <a:r>
                      <a:rPr lang="ru-RU" dirty="0" smtClean="0"/>
                      <a:t>3510,63; 1,2%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0048602847473648"/>
                  <c:y val="1.89463163034853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, кинематография; </a:t>
                    </a:r>
                    <a:r>
                      <a:rPr lang="ru-RU" dirty="0" smtClean="0"/>
                      <a:t>10974,98; 3,7%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Физкультура; </a:t>
                    </a:r>
                    <a:r>
                      <a:rPr lang="ru-RU" smtClean="0"/>
                      <a:t>48,0</a:t>
                    </a:r>
                    <a:r>
                      <a:rPr lang="ru-RU"/>
                      <a:t>;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/>
                      <a:t>Обслуживание муниципального долга; </a:t>
                    </a:r>
                    <a:r>
                      <a:rPr lang="ru-RU" smtClean="0"/>
                      <a:t>1492,2; 0,5%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/>
                      <a:t>Межбюджетные трансферты; </a:t>
                    </a:r>
                    <a:r>
                      <a:rPr lang="ru-RU" smtClean="0"/>
                      <a:t>13091,61; 4,4%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ln>
                <a:solidFill>
                  <a:schemeClr val="accent1"/>
                </a:solidFill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Культра, кинематография</c:v>
                </c:pt>
                <c:pt idx="8">
                  <c:v>Физкультура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16637.939999999999</c:v>
                </c:pt>
                <c:pt idx="1">
                  <c:v>733.8</c:v>
                </c:pt>
                <c:pt idx="2">
                  <c:v>0</c:v>
                </c:pt>
                <c:pt idx="3">
                  <c:v>3295.5</c:v>
                </c:pt>
                <c:pt idx="4">
                  <c:v>1682.06</c:v>
                </c:pt>
                <c:pt idx="5">
                  <c:v>165302.03</c:v>
                </c:pt>
                <c:pt idx="6">
                  <c:v>2557.04</c:v>
                </c:pt>
                <c:pt idx="7">
                  <c:v>8486.9699999999993</c:v>
                </c:pt>
                <c:pt idx="8">
                  <c:v>28</c:v>
                </c:pt>
                <c:pt idx="9">
                  <c:v>1119.95</c:v>
                </c:pt>
                <c:pt idx="10">
                  <c:v>8026.5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Культра, кинематография</c:v>
                </c:pt>
                <c:pt idx="8">
                  <c:v>Физкультура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8</c:v>
                </c:pt>
                <c:pt idx="1">
                  <c:v>0.4</c:v>
                </c:pt>
                <c:pt idx="2">
                  <c:v>0</c:v>
                </c:pt>
                <c:pt idx="3">
                  <c:v>1.6</c:v>
                </c:pt>
                <c:pt idx="4">
                  <c:v>0.8</c:v>
                </c:pt>
                <c:pt idx="5">
                  <c:v>79.5</c:v>
                </c:pt>
                <c:pt idx="6">
                  <c:v>1.2</c:v>
                </c:pt>
                <c:pt idx="7">
                  <c:v>4.0999999999999996</c:v>
                </c:pt>
                <c:pt idx="8">
                  <c:v>0</c:v>
                </c:pt>
                <c:pt idx="9">
                  <c:v>0.5</c:v>
                </c:pt>
                <c:pt idx="10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9AFB-7C83-4858-B52F-E471FD80B0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C8A47-EB9F-4D40-88B8-619AB6A1BF1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982D0-7178-4CE5-A2CB-9951D90BA94F}" type="parTrans" cxnId="{340686A2-C40C-4A50-B5A5-E42085D17DC1}">
      <dgm:prSet/>
      <dgm:spPr/>
      <dgm:t>
        <a:bodyPr/>
        <a:lstStyle/>
        <a:p>
          <a:endParaRPr lang="ru-RU" sz="1400"/>
        </a:p>
      </dgm:t>
    </dgm:pt>
    <dgm:pt modelId="{1C48BDB7-AA8F-470F-B925-A569685157B6}" type="sibTrans" cxnId="{340686A2-C40C-4A50-B5A5-E42085D17DC1}">
      <dgm:prSet/>
      <dgm:spPr/>
      <dgm:t>
        <a:bodyPr/>
        <a:lstStyle/>
        <a:p>
          <a:endParaRPr lang="ru-RU" sz="1400"/>
        </a:p>
      </dgm:t>
    </dgm:pt>
    <dgm:pt modelId="{8835D6E9-479D-4E78-956E-2648EB9E02C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</a:r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58913C9-DAD2-4576-8087-F545EAA0CBEF}" type="parTrans" cxnId="{D81AD3F0-80FD-4760-8E04-23334DF4217F}">
      <dgm:prSet/>
      <dgm:spPr/>
      <dgm:t>
        <a:bodyPr/>
        <a:lstStyle/>
        <a:p>
          <a:endParaRPr lang="ru-RU" sz="1400"/>
        </a:p>
      </dgm:t>
    </dgm:pt>
    <dgm:pt modelId="{31AE1DC3-0B32-4A23-8191-5ABAA0C558B7}" type="sibTrans" cxnId="{D81AD3F0-80FD-4760-8E04-23334DF4217F}">
      <dgm:prSet/>
      <dgm:spPr/>
      <dgm:t>
        <a:bodyPr/>
        <a:lstStyle/>
        <a:p>
          <a:endParaRPr lang="ru-RU" sz="1400"/>
        </a:p>
      </dgm:t>
    </dgm:pt>
    <dgm:pt modelId="{E10E4D8A-32CD-4D55-B4BE-DF930DE2F397}">
      <dgm:prSet phldrT="[Текст]" custT="1"/>
      <dgm:spPr>
        <a:solidFill>
          <a:srgbClr val="3FCD57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853E-5D7B-40FD-BD06-8D1D39599EAF}" type="parTrans" cxnId="{885A4B36-B005-43D7-9B50-91C3F2A2F6B1}">
      <dgm:prSet/>
      <dgm:spPr/>
      <dgm:t>
        <a:bodyPr/>
        <a:lstStyle/>
        <a:p>
          <a:endParaRPr lang="ru-RU" sz="1400"/>
        </a:p>
      </dgm:t>
    </dgm:pt>
    <dgm:pt modelId="{992C44B8-3782-4EEB-9B60-0B06873DE5EA}" type="sibTrans" cxnId="{885A4B36-B005-43D7-9B50-91C3F2A2F6B1}">
      <dgm:prSet/>
      <dgm:spPr/>
      <dgm:t>
        <a:bodyPr/>
        <a:lstStyle/>
        <a:p>
          <a:endParaRPr lang="ru-RU" sz="1400"/>
        </a:p>
      </dgm:t>
    </dgm:pt>
    <dgm:pt modelId="{171FBCCF-15C1-443C-8C37-A91A8A40F09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 имущества, а также платежи в виде штрафов и иных санкций за нарушение законодательства </a:t>
          </a:r>
          <a:endParaRPr lang="ru-RU" sz="1400" dirty="0"/>
        </a:p>
      </dgm:t>
    </dgm:pt>
    <dgm:pt modelId="{79A08A0A-5BFB-4FC9-B61D-0F57C1652FCC}" type="parTrans" cxnId="{62D17442-B24D-484B-9ECE-870840B6B4B0}">
      <dgm:prSet/>
      <dgm:spPr/>
      <dgm:t>
        <a:bodyPr/>
        <a:lstStyle/>
        <a:p>
          <a:endParaRPr lang="ru-RU" sz="1400"/>
        </a:p>
      </dgm:t>
    </dgm:pt>
    <dgm:pt modelId="{F92457EB-4839-4E0B-9145-ED94662136DF}" type="sibTrans" cxnId="{62D17442-B24D-484B-9ECE-870840B6B4B0}">
      <dgm:prSet/>
      <dgm:spPr/>
      <dgm:t>
        <a:bodyPr/>
        <a:lstStyle/>
        <a:p>
          <a:endParaRPr lang="ru-RU" sz="1400"/>
        </a:p>
      </dgm:t>
    </dgm:pt>
    <dgm:pt modelId="{5142BAD6-8E63-4FAF-80C0-3B2282AEA1F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55AE-4586-42D5-9965-9FF97BA02A4F}" type="parTrans" cxnId="{B1DC3DEB-170B-4910-A593-4183AC48D9F6}">
      <dgm:prSet/>
      <dgm:spPr/>
      <dgm:t>
        <a:bodyPr/>
        <a:lstStyle/>
        <a:p>
          <a:endParaRPr lang="ru-RU" sz="1400"/>
        </a:p>
      </dgm:t>
    </dgm:pt>
    <dgm:pt modelId="{D7BDB003-F52E-4F0B-BD97-CCEDA74985AB}" type="sibTrans" cxnId="{B1DC3DEB-170B-4910-A593-4183AC48D9F6}">
      <dgm:prSet/>
      <dgm:spPr/>
      <dgm:t>
        <a:bodyPr/>
        <a:lstStyle/>
        <a:p>
          <a:endParaRPr lang="ru-RU" sz="1400"/>
        </a:p>
      </dgm:t>
    </dgm:pt>
    <dgm:pt modelId="{B2F48C43-685A-4FE8-B9A5-9FCE1289C16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областного бюджета, а также безвозмездные поступления от физических и юридических лиц</a:t>
          </a:r>
          <a:endParaRPr lang="ru-RU" sz="1400" dirty="0"/>
        </a:p>
      </dgm:t>
    </dgm:pt>
    <dgm:pt modelId="{8D67F3F9-B66B-4015-95B8-C0979675D1D0}" type="parTrans" cxnId="{00492944-3DA5-4793-9E7D-0FB15B4F3292}">
      <dgm:prSet/>
      <dgm:spPr/>
      <dgm:t>
        <a:bodyPr/>
        <a:lstStyle/>
        <a:p>
          <a:endParaRPr lang="ru-RU" sz="1400"/>
        </a:p>
      </dgm:t>
    </dgm:pt>
    <dgm:pt modelId="{CD523CBA-27E8-45F9-8BFF-8707B281D958}" type="sibTrans" cxnId="{00492944-3DA5-4793-9E7D-0FB15B4F3292}">
      <dgm:prSet/>
      <dgm:spPr/>
      <dgm:t>
        <a:bodyPr/>
        <a:lstStyle/>
        <a:p>
          <a:endParaRPr lang="ru-RU" sz="1400"/>
        </a:p>
      </dgm:t>
    </dgm:pt>
    <dgm:pt modelId="{A23D9BDC-C518-47D8-8C43-46279C117093}" type="pres">
      <dgm:prSet presAssocID="{D4599AFB-7C83-4858-B52F-E471FD80B0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6D36-C9AA-4FF8-BB1E-DDFF229C17C1}" type="pres">
      <dgm:prSet presAssocID="{BAEC8A47-EB9F-4D40-88B8-619AB6A1BF1D}" presName="composite" presStyleCnt="0"/>
      <dgm:spPr/>
    </dgm:pt>
    <dgm:pt modelId="{BA6CEF46-EB05-4A1C-8EB3-0B420980129E}" type="pres">
      <dgm:prSet presAssocID="{BAEC8A47-EB9F-4D40-88B8-619AB6A1BF1D}" presName="bentUpArrow1" presStyleLbl="alignImgPlace1" presStyleIdx="0" presStyleCnt="2" custAng="10800000" custLinFactNeighborX="59" custLinFactNeighborY="14589"/>
      <dgm:spPr>
        <a:noFill/>
        <a:ln>
          <a:noFill/>
        </a:ln>
      </dgm:spPr>
    </dgm:pt>
    <dgm:pt modelId="{669F37FD-5C3A-42D3-92FD-7B69BCCECB4C}" type="pres">
      <dgm:prSet presAssocID="{BAEC8A47-EB9F-4D40-88B8-619AB6A1BF1D}" presName="ParentText" presStyleLbl="node1" presStyleIdx="0" presStyleCnt="3" custScaleX="69656" custScaleY="87256" custLinFactNeighborX="-1363" custLinFactNeighborY="16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3B78-772F-4359-8DB9-8FC211807BA1}" type="pres">
      <dgm:prSet presAssocID="{BAEC8A47-EB9F-4D40-88B8-619AB6A1BF1D}" presName="ChildText" presStyleLbl="revTx" presStyleIdx="0" presStyleCnt="3" custScaleX="297867" custScaleY="127469" custLinFactNeighborX="83765" custLinFactNeighborY="1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3DED3-76EC-41AC-8A8D-F3E764EE3924}" type="pres">
      <dgm:prSet presAssocID="{1C48BDB7-AA8F-470F-B925-A569685157B6}" presName="sibTrans" presStyleCnt="0"/>
      <dgm:spPr/>
    </dgm:pt>
    <dgm:pt modelId="{D65637DD-6A17-4124-9BC3-3648126E1FD1}" type="pres">
      <dgm:prSet presAssocID="{E10E4D8A-32CD-4D55-B4BE-DF930DE2F397}" presName="composite" presStyleCnt="0"/>
      <dgm:spPr/>
    </dgm:pt>
    <dgm:pt modelId="{53A251A0-B944-4BA8-81C0-84031743A461}" type="pres">
      <dgm:prSet presAssocID="{E10E4D8A-32CD-4D55-B4BE-DF930DE2F397}" presName="bentUpArrow1" presStyleLbl="alignImgPlace1" presStyleIdx="1" presStyleCnt="2" custAng="10800000" custLinFactX="-40164" custLinFactY="-11283" custLinFactNeighborX="-100000" custLinFactNeighborY="-100000"/>
      <dgm:spPr>
        <a:noFill/>
        <a:ln>
          <a:noFill/>
        </a:ln>
      </dgm:spPr>
    </dgm:pt>
    <dgm:pt modelId="{9F30757E-33C5-4119-8EDF-F37E0E6D01A8}" type="pres">
      <dgm:prSet presAssocID="{E10E4D8A-32CD-4D55-B4BE-DF930DE2F397}" presName="ParentText" presStyleLbl="node1" presStyleIdx="1" presStyleCnt="3" custScaleX="72176" custScaleY="94697" custLinFactX="-14105" custLinFactNeighborX="-100000" custLinFactNeighborY="4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FF782-DDB2-4D47-97E6-2F221035A0D0}" type="pres">
      <dgm:prSet presAssocID="{E10E4D8A-32CD-4D55-B4BE-DF930DE2F397}" presName="ChildText" presStyleLbl="revTx" presStyleIdx="1" presStyleCnt="3" custScaleX="333826" custLinFactNeighborX="-50954" custLinFactNeighborY="42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A6214-AF0F-4EA0-9BAD-A02F0EEF03C0}" type="pres">
      <dgm:prSet presAssocID="{992C44B8-3782-4EEB-9B60-0B06873DE5EA}" presName="sibTrans" presStyleCnt="0"/>
      <dgm:spPr/>
    </dgm:pt>
    <dgm:pt modelId="{0E0FDB4A-DDB5-4868-877B-B6F3EC116C25}" type="pres">
      <dgm:prSet presAssocID="{5142BAD6-8E63-4FAF-80C0-3B2282AEA1FD}" presName="composite" presStyleCnt="0"/>
      <dgm:spPr/>
    </dgm:pt>
    <dgm:pt modelId="{485F9950-F438-4A2B-AC67-C55BF8A103AE}" type="pres">
      <dgm:prSet presAssocID="{5142BAD6-8E63-4FAF-80C0-3B2282AEA1FD}" presName="ParentText" presStyleLbl="node1" presStyleIdx="2" presStyleCnt="3" custScaleX="72369" custScaleY="81875" custLinFactX="-100000" custLinFactNeighborX="-122926" custLinFactNeighborY="-11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3623-D49A-4100-AE14-7D7EE1F8C98B}" type="pres">
      <dgm:prSet presAssocID="{5142BAD6-8E63-4FAF-80C0-3B2282AEA1FD}" presName="FinalChildText" presStyleLbl="revTx" presStyleIdx="2" presStyleCnt="3" custScaleX="329010" custScaleY="82666" custLinFactX="-100000" custLinFactNeighborX="-102996" custLinFactNeighborY="-49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1AD3F0-80FD-4760-8E04-23334DF4217F}" srcId="{BAEC8A47-EB9F-4D40-88B8-619AB6A1BF1D}" destId="{8835D6E9-479D-4E78-956E-2648EB9E02CA}" srcOrd="0" destOrd="0" parTransId="{158913C9-DAD2-4576-8087-F545EAA0CBEF}" sibTransId="{31AE1DC3-0B32-4A23-8191-5ABAA0C558B7}"/>
    <dgm:cxn modelId="{B1DC3DEB-170B-4910-A593-4183AC48D9F6}" srcId="{D4599AFB-7C83-4858-B52F-E471FD80B079}" destId="{5142BAD6-8E63-4FAF-80C0-3B2282AEA1FD}" srcOrd="2" destOrd="0" parTransId="{C33B55AE-4586-42D5-9965-9FF97BA02A4F}" sibTransId="{D7BDB003-F52E-4F0B-BD97-CCEDA74985AB}"/>
    <dgm:cxn modelId="{75B96CD2-7D49-45E7-B8B6-03236481E6C2}" type="presOf" srcId="{D4599AFB-7C83-4858-B52F-E471FD80B079}" destId="{A23D9BDC-C518-47D8-8C43-46279C117093}" srcOrd="0" destOrd="0" presId="urn:microsoft.com/office/officeart/2005/8/layout/StepDownProcess"/>
    <dgm:cxn modelId="{988776EE-068D-4F14-A14F-B01DC54C0949}" type="presOf" srcId="{8835D6E9-479D-4E78-956E-2648EB9E02CA}" destId="{A3DF3B78-772F-4359-8DB9-8FC211807BA1}" srcOrd="0" destOrd="0" presId="urn:microsoft.com/office/officeart/2005/8/layout/StepDownProcess"/>
    <dgm:cxn modelId="{74861CF7-B828-462C-A611-DF1232EF598D}" type="presOf" srcId="{5142BAD6-8E63-4FAF-80C0-3B2282AEA1FD}" destId="{485F9950-F438-4A2B-AC67-C55BF8A103AE}" srcOrd="0" destOrd="0" presId="urn:microsoft.com/office/officeart/2005/8/layout/StepDownProcess"/>
    <dgm:cxn modelId="{62D17442-B24D-484B-9ECE-870840B6B4B0}" srcId="{E10E4D8A-32CD-4D55-B4BE-DF930DE2F397}" destId="{171FBCCF-15C1-443C-8C37-A91A8A40F093}" srcOrd="0" destOrd="0" parTransId="{79A08A0A-5BFB-4FC9-B61D-0F57C1652FCC}" sibTransId="{F92457EB-4839-4E0B-9145-ED94662136DF}"/>
    <dgm:cxn modelId="{340686A2-C40C-4A50-B5A5-E42085D17DC1}" srcId="{D4599AFB-7C83-4858-B52F-E471FD80B079}" destId="{BAEC8A47-EB9F-4D40-88B8-619AB6A1BF1D}" srcOrd="0" destOrd="0" parTransId="{8DC982D0-7178-4CE5-A2CB-9951D90BA94F}" sibTransId="{1C48BDB7-AA8F-470F-B925-A569685157B6}"/>
    <dgm:cxn modelId="{00492944-3DA5-4793-9E7D-0FB15B4F3292}" srcId="{5142BAD6-8E63-4FAF-80C0-3B2282AEA1FD}" destId="{B2F48C43-685A-4FE8-B9A5-9FCE1289C16A}" srcOrd="0" destOrd="0" parTransId="{8D67F3F9-B66B-4015-95B8-C0979675D1D0}" sibTransId="{CD523CBA-27E8-45F9-8BFF-8707B281D958}"/>
    <dgm:cxn modelId="{19F62023-0292-4A31-9967-87B4A6032E2F}" type="presOf" srcId="{171FBCCF-15C1-443C-8C37-A91A8A40F093}" destId="{BA9FF782-DDB2-4D47-97E6-2F221035A0D0}" srcOrd="0" destOrd="0" presId="urn:microsoft.com/office/officeart/2005/8/layout/StepDownProcess"/>
    <dgm:cxn modelId="{E1338A5D-1BF2-4C75-877A-46854E5F367B}" type="presOf" srcId="{BAEC8A47-EB9F-4D40-88B8-619AB6A1BF1D}" destId="{669F37FD-5C3A-42D3-92FD-7B69BCCECB4C}" srcOrd="0" destOrd="0" presId="urn:microsoft.com/office/officeart/2005/8/layout/StepDownProcess"/>
    <dgm:cxn modelId="{DBA2AFC6-CA2F-45A5-BA10-2F5AF4538582}" type="presOf" srcId="{B2F48C43-685A-4FE8-B9A5-9FCE1289C16A}" destId="{BDF43623-D49A-4100-AE14-7D7EE1F8C98B}" srcOrd="0" destOrd="0" presId="urn:microsoft.com/office/officeart/2005/8/layout/StepDownProcess"/>
    <dgm:cxn modelId="{885A4B36-B005-43D7-9B50-91C3F2A2F6B1}" srcId="{D4599AFB-7C83-4858-B52F-E471FD80B079}" destId="{E10E4D8A-32CD-4D55-B4BE-DF930DE2F397}" srcOrd="1" destOrd="0" parTransId="{53A1853E-5D7B-40FD-BD06-8D1D39599EAF}" sibTransId="{992C44B8-3782-4EEB-9B60-0B06873DE5EA}"/>
    <dgm:cxn modelId="{6324F894-EE07-4C75-9A9C-9BC1AF098315}" type="presOf" srcId="{E10E4D8A-32CD-4D55-B4BE-DF930DE2F397}" destId="{9F30757E-33C5-4119-8EDF-F37E0E6D01A8}" srcOrd="0" destOrd="0" presId="urn:microsoft.com/office/officeart/2005/8/layout/StepDownProcess"/>
    <dgm:cxn modelId="{0D21CCBD-06A7-45A4-81BB-D584E6993F5B}" type="presParOf" srcId="{A23D9BDC-C518-47D8-8C43-46279C117093}" destId="{D2CD6D36-C9AA-4FF8-BB1E-DDFF229C17C1}" srcOrd="0" destOrd="0" presId="urn:microsoft.com/office/officeart/2005/8/layout/StepDownProcess"/>
    <dgm:cxn modelId="{B5B3E920-0EA0-41B7-A61E-C8B0E2BB81B3}" type="presParOf" srcId="{D2CD6D36-C9AA-4FF8-BB1E-DDFF229C17C1}" destId="{BA6CEF46-EB05-4A1C-8EB3-0B420980129E}" srcOrd="0" destOrd="0" presId="urn:microsoft.com/office/officeart/2005/8/layout/StepDownProcess"/>
    <dgm:cxn modelId="{39E97D82-3842-4A6A-98DB-0C274AB3AC48}" type="presParOf" srcId="{D2CD6D36-C9AA-4FF8-BB1E-DDFF229C17C1}" destId="{669F37FD-5C3A-42D3-92FD-7B69BCCECB4C}" srcOrd="1" destOrd="0" presId="urn:microsoft.com/office/officeart/2005/8/layout/StepDownProcess"/>
    <dgm:cxn modelId="{7ED07CB4-FFBB-4C78-BDF1-51D8DBA21824}" type="presParOf" srcId="{D2CD6D36-C9AA-4FF8-BB1E-DDFF229C17C1}" destId="{A3DF3B78-772F-4359-8DB9-8FC211807BA1}" srcOrd="2" destOrd="0" presId="urn:microsoft.com/office/officeart/2005/8/layout/StepDownProcess"/>
    <dgm:cxn modelId="{A009EF32-68C9-4304-A7A6-91934E4A4763}" type="presParOf" srcId="{A23D9BDC-C518-47D8-8C43-46279C117093}" destId="{B6D3DED3-76EC-41AC-8A8D-F3E764EE3924}" srcOrd="1" destOrd="0" presId="urn:microsoft.com/office/officeart/2005/8/layout/StepDownProcess"/>
    <dgm:cxn modelId="{871D3BA0-0A4F-4F64-A011-BD4837A7B41A}" type="presParOf" srcId="{A23D9BDC-C518-47D8-8C43-46279C117093}" destId="{D65637DD-6A17-4124-9BC3-3648126E1FD1}" srcOrd="2" destOrd="0" presId="urn:microsoft.com/office/officeart/2005/8/layout/StepDownProcess"/>
    <dgm:cxn modelId="{EA93B942-AE0F-4F8B-AC27-597DC9983043}" type="presParOf" srcId="{D65637DD-6A17-4124-9BC3-3648126E1FD1}" destId="{53A251A0-B944-4BA8-81C0-84031743A461}" srcOrd="0" destOrd="0" presId="urn:microsoft.com/office/officeart/2005/8/layout/StepDownProcess"/>
    <dgm:cxn modelId="{56D5E8DB-5B6A-409D-B09F-D71063E034AB}" type="presParOf" srcId="{D65637DD-6A17-4124-9BC3-3648126E1FD1}" destId="{9F30757E-33C5-4119-8EDF-F37E0E6D01A8}" srcOrd="1" destOrd="0" presId="urn:microsoft.com/office/officeart/2005/8/layout/StepDownProcess"/>
    <dgm:cxn modelId="{4BE82F82-23C6-4571-8CAD-D0E4A6AB07AA}" type="presParOf" srcId="{D65637DD-6A17-4124-9BC3-3648126E1FD1}" destId="{BA9FF782-DDB2-4D47-97E6-2F221035A0D0}" srcOrd="2" destOrd="0" presId="urn:microsoft.com/office/officeart/2005/8/layout/StepDownProcess"/>
    <dgm:cxn modelId="{183ABEA1-DA88-47FC-BF72-EE2BBF86E7FD}" type="presParOf" srcId="{A23D9BDC-C518-47D8-8C43-46279C117093}" destId="{42FA6214-AF0F-4EA0-9BAD-A02F0EEF03C0}" srcOrd="3" destOrd="0" presId="urn:microsoft.com/office/officeart/2005/8/layout/StepDownProcess"/>
    <dgm:cxn modelId="{D25317EB-C6AD-42FE-8952-6214BB7B6EB6}" type="presParOf" srcId="{A23D9BDC-C518-47D8-8C43-46279C117093}" destId="{0E0FDB4A-DDB5-4868-877B-B6F3EC116C25}" srcOrd="4" destOrd="0" presId="urn:microsoft.com/office/officeart/2005/8/layout/StepDownProcess"/>
    <dgm:cxn modelId="{C0C85599-FB20-44DC-8275-F38C931C876E}" type="presParOf" srcId="{0E0FDB4A-DDB5-4868-877B-B6F3EC116C25}" destId="{485F9950-F438-4A2B-AC67-C55BF8A103AE}" srcOrd="0" destOrd="0" presId="urn:microsoft.com/office/officeart/2005/8/layout/StepDownProcess"/>
    <dgm:cxn modelId="{3D265E80-A4D2-43B3-9DD9-B5312679F8B9}" type="presParOf" srcId="{0E0FDB4A-DDB5-4868-877B-B6F3EC116C25}" destId="{BDF43623-D49A-4100-AE14-7D7EE1F8C98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EF46-EB05-4A1C-8EB3-0B420980129E}">
      <dsp:nvSpPr>
        <dsp:cNvPr id="0" name=""/>
        <dsp:cNvSpPr/>
      </dsp:nvSpPr>
      <dsp:spPr>
        <a:xfrm rot="16200000">
          <a:off x="74923" y="2542505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F37FD-5C3A-42D3-92FD-7B69BCCECB4C}">
      <dsp:nvSpPr>
        <dsp:cNvPr id="0" name=""/>
        <dsp:cNvSpPr/>
      </dsp:nvSpPr>
      <dsp:spPr>
        <a:xfrm>
          <a:off x="36620" y="1201597"/>
          <a:ext cx="1354916" cy="1188029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625" y="1259602"/>
        <a:ext cx="1238906" cy="1072019"/>
      </dsp:txXfrm>
    </dsp:sp>
    <dsp:sp modelId="{A3DF3B78-772F-4359-8DB9-8FC211807BA1}">
      <dsp:nvSpPr>
        <dsp:cNvPr id="0" name=""/>
        <dsp:cNvSpPr/>
      </dsp:nvSpPr>
      <dsp:spPr>
        <a:xfrm>
          <a:off x="1498576" y="1091850"/>
          <a:ext cx="4213984" cy="1402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98576" y="1091850"/>
        <a:ext cx="4213984" cy="1402746"/>
      </dsp:txXfrm>
    </dsp:sp>
    <dsp:sp modelId="{53A251A0-B944-4BA8-81C0-84031743A461}">
      <dsp:nvSpPr>
        <dsp:cNvPr id="0" name=""/>
        <dsp:cNvSpPr/>
      </dsp:nvSpPr>
      <dsp:spPr>
        <a:xfrm rot="16200000">
          <a:off x="406339" y="2581438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0757E-33C5-4119-8EDF-F37E0E6D01A8}">
      <dsp:nvSpPr>
        <dsp:cNvPr id="0" name=""/>
        <dsp:cNvSpPr/>
      </dsp:nvSpPr>
      <dsp:spPr>
        <a:xfrm>
          <a:off x="0" y="2629191"/>
          <a:ext cx="1403934" cy="1289342"/>
        </a:xfrm>
        <a:prstGeom prst="roundRect">
          <a:avLst>
            <a:gd name="adj" fmla="val 16670"/>
          </a:avLst>
        </a:prstGeom>
        <a:solidFill>
          <a:srgbClr val="3FCD5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52" y="2692143"/>
        <a:ext cx="1278030" cy="1163438"/>
      </dsp:txXfrm>
    </dsp:sp>
    <dsp:sp modelId="{BA9FF782-DDB2-4D47-97E6-2F221035A0D0}">
      <dsp:nvSpPr>
        <dsp:cNvPr id="0" name=""/>
        <dsp:cNvSpPr/>
      </dsp:nvSpPr>
      <dsp:spPr>
        <a:xfrm>
          <a:off x="1514338" y="2762866"/>
          <a:ext cx="4722703" cy="110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 имущества, а также платежи в виде штрафов и иных санкций за нарушение законодательства </a:t>
          </a:r>
          <a:endParaRPr lang="ru-RU" sz="1400" kern="1200" dirty="0"/>
        </a:p>
      </dsp:txBody>
      <dsp:txXfrm>
        <a:off x="1514338" y="2762866"/>
        <a:ext cx="4722703" cy="1100460"/>
      </dsp:txXfrm>
    </dsp:sp>
    <dsp:sp modelId="{485F9950-F438-4A2B-AC67-C55BF8A103AE}">
      <dsp:nvSpPr>
        <dsp:cNvPr id="0" name=""/>
        <dsp:cNvSpPr/>
      </dsp:nvSpPr>
      <dsp:spPr>
        <a:xfrm>
          <a:off x="9930" y="4099694"/>
          <a:ext cx="1407688" cy="1114765"/>
        </a:xfrm>
        <a:prstGeom prst="roundRect">
          <a:avLst>
            <a:gd name="adj" fmla="val 1667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358" y="4154122"/>
        <a:ext cx="1298832" cy="1005909"/>
      </dsp:txXfrm>
    </dsp:sp>
    <dsp:sp modelId="{BDF43623-D49A-4100-AE14-7D7EE1F8C98B}">
      <dsp:nvSpPr>
        <dsp:cNvPr id="0" name=""/>
        <dsp:cNvSpPr/>
      </dsp:nvSpPr>
      <dsp:spPr>
        <a:xfrm>
          <a:off x="1530857" y="4163042"/>
          <a:ext cx="4654570" cy="90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областного бюджета, а также безвозмездные поступления от физических и юридических лиц</a:t>
          </a:r>
          <a:endParaRPr lang="ru-RU" sz="1400" kern="1200" dirty="0"/>
        </a:p>
      </dsp:txBody>
      <dsp:txXfrm>
        <a:off x="1530857" y="4163042"/>
        <a:ext cx="4654570" cy="90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0.14784</cdr:y>
    </cdr:from>
    <cdr:to>
      <cdr:x>0.21164</cdr:x>
      <cdr:y>0.37675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0" y="1021492"/>
          <a:ext cx="1935236" cy="1581665"/>
        </a:xfrm>
        <a:prstGeom xmlns:a="http://schemas.openxmlformats.org/drawingml/2006/main" prst="rightArrow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за 9 месяцев 2017 года 97849,07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0.04097</cdr:x>
      <cdr:y>0.00735</cdr:y>
    </cdr:from>
    <cdr:to>
      <cdr:x>0.10399</cdr:x>
      <cdr:y>0.11212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74650" y="50800"/>
          <a:ext cx="576263" cy="723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20.11.2017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9211" y="3089188"/>
            <a:ext cx="7140978" cy="2677298"/>
          </a:xfrm>
        </p:spPr>
        <p:txBody>
          <a:bodyPr rtlCol="0">
            <a:noAutofit/>
          </a:bodyPr>
          <a:lstStyle/>
          <a:p>
            <a:pPr lvl="0" algn="ctr" fontAlgn="auto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tabLst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Утвержден 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решением Думы Кировского муниципального района от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22.12.2016г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. №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67-НПА 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«О районном бюджете на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2017 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год»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057034" y="717873"/>
            <a:ext cx="7181619" cy="2124915"/>
          </a:xfrm>
        </p:spPr>
        <p:txBody>
          <a:bodyPr rtlCol="0"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ru-RU" sz="4000" cap="all" dirty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</a:rPr>
              <a:t>Отчет районного </a:t>
            </a:r>
            <a:r>
              <a:rPr lang="ru-RU" sz="4000" cap="all" dirty="0" smtClean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</a:rPr>
              <a:t>Бюджета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dirty="0"/>
              <a:t> </a:t>
            </a:r>
            <a:r>
              <a:rPr lang="ru-RU" dirty="0">
                <a:cs typeface="Times New Roman" panose="02020603050405020304" pitchFamily="18" charset="0"/>
              </a:rPr>
              <a:t>Кировского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cs typeface="Times New Roman" panose="02020603050405020304" pitchFamily="18" charset="0"/>
              </a:rPr>
              <a:t>муниципального района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cs typeface="Times New Roman" panose="02020603050405020304" pitchFamily="18" charset="0"/>
              </a:rPr>
              <a:t>За 9 месяцев 2017 года</a:t>
            </a:r>
            <a:endParaRPr lang="ru-RU" dirty="0"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286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Муниципальные программы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88364" y="1500174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537691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714625" y="2892425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1270000" y="3465513"/>
            <a:ext cx="2143125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75" y="3465513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43625" y="3392488"/>
            <a:ext cx="2357438" cy="1073150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714884"/>
            <a:ext cx="2643206" cy="1169551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22.12.2016г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67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-НПА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«О 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2017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год»  </a:t>
            </a: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3923" y="5168027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3437" y="4689278"/>
            <a:ext cx="4273468" cy="2145268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Из принятых к финансированию на  2017 год 8 муниципальных программ на сумму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324345,11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тыс. руб., расходы за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9 месяцев 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2017 года произведены по 6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-ти Программам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на сумму 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245872,70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тыс. руб., что составило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75,81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% от годовых назначений. 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016" y="362464"/>
            <a:ext cx="7910384" cy="68528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Показатели</a:t>
            </a:r>
            <a:b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</a:br>
            <a: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районного бюджета по долгосрочным муниципальным программам  </a:t>
            </a:r>
            <a:r>
              <a:rPr lang="ru-RU" sz="200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за 9 месяцев  2017 года</a:t>
            </a:r>
            <a: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/>
            </a:r>
            <a:b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057793"/>
              </p:ext>
            </p:extLst>
          </p:nvPr>
        </p:nvGraphicFramePr>
        <p:xfrm>
          <a:off x="733168" y="1134270"/>
          <a:ext cx="8081318" cy="5609815"/>
        </p:xfrm>
        <a:graphic>
          <a:graphicData uri="http://schemas.openxmlformats.org/drawingml/2006/table">
            <a:tbl>
              <a:tblPr firstRow="1" firstCol="1" bandRow="1"/>
              <a:tblGrid>
                <a:gridCol w="3432400"/>
                <a:gridCol w="568175"/>
                <a:gridCol w="1185385"/>
                <a:gridCol w="1103661"/>
                <a:gridCol w="870942"/>
                <a:gridCol w="920755"/>
              </a:tblGrid>
              <a:tr h="494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Ве-домст-во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Целевая статья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 2017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9 месяцев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 исполнения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«Развитие образования в Кировском муниципальном районе на 2014-2017 гг.»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0100000000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303105,42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231394,20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76,34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0200000000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514,70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411,96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80,04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"Развитие МФЦ предоставления государственных и муниципальных услуг населению Кировского муниципального района на 2016-2018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0800000000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4830,22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3031,70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62,77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"Профилактика экстремизма и терроризма на территории Кировского района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0300000000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"Развитие физической культуры и спорта в Кировском муниципальном районе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0400000000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106,00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48,00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45,28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«Устойчивое развитие сельских территорий на 2014-2017гг. и на период до 2020 года»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0500000000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37,80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37,80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"Сохранение и развитие культуры в Кировском муниципальном районе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0600000000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15488,77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10949,04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70,69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"Доступная среда для инвалидов в  Кировском муниципальном районе на 2016-2019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0700000000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программные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324345,11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245872,70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75,81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876768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7323851" y="481913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883220"/>
            <a:ext cx="1187942" cy="1585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3781168" y="723900"/>
            <a:ext cx="46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6778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87800"/>
              </p:ext>
            </p:extLst>
          </p:nvPr>
        </p:nvGraphicFramePr>
        <p:xfrm>
          <a:off x="1869989" y="1183848"/>
          <a:ext cx="6834565" cy="1437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14335"/>
                <a:gridCol w="1153298"/>
                <a:gridCol w="1166932"/>
              </a:tblGrid>
              <a:tr h="415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 01.01.2017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01.10.2017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18393,00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21193,00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Бюджетный кредит Департамент финансов Приморского края»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8400,00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8400,00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Кредит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от кредитных организаций   ПАО 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Совкомбанк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9993,00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Кредит от кредитных организаций ПАО «Сбербанк»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12793,00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44843" y="3105835"/>
            <a:ext cx="8254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долг за отчетный период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увеличился на 2800 тыс. руб. в связи с получением нового кредита администрацией Кировского муниципального района в ПАО «Сбербанк» в июне 2017 года.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Межбюджетные трансферты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63827"/>
            <a:ext cx="8458200" cy="5162336"/>
          </a:xfrm>
        </p:spPr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 за 9 месяцев 2017 года  исполнен на 13091,61 тыс.руб. или 65,34%.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бюджетной обеспеченности поселений составила 12916,60 тыс.руб. (за счет краевых средств – 8540,30 тыс.руб., за счет средств районного бюджета -4376,30 тыс. руб.).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уровня бюджетной обеспеченности городским и сельским поселениям за счет средств местного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744777"/>
              </p:ext>
            </p:extLst>
          </p:nvPr>
        </p:nvGraphicFramePr>
        <p:xfrm>
          <a:off x="639213" y="3023283"/>
          <a:ext cx="7977565" cy="3221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45203"/>
                <a:gridCol w="1758658"/>
                <a:gridCol w="1973704"/>
              </a:tblGrid>
              <a:tr h="916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205" indent="-10052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2017.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01.10.2017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Кировское  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2726,80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1590,47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Горноключевское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1067,00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533,40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Горненское городское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158,10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79,20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Крыловское сельское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1768,80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884,40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Руновское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2042,80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1021,80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Хвищанское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534,50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267,00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8298,00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4376,30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04369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886" y="387178"/>
            <a:ext cx="8330514" cy="66057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бюджетной обеспеченности поселений, входящих в состав  Кировского муниципального района за счет краевого бюджета 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01.10.2017г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110621"/>
              </p:ext>
            </p:extLst>
          </p:nvPr>
        </p:nvGraphicFramePr>
        <p:xfrm>
          <a:off x="922638" y="1499285"/>
          <a:ext cx="7702379" cy="3361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98256"/>
                <a:gridCol w="1898502"/>
                <a:gridCol w="1905621"/>
              </a:tblGrid>
              <a:tr h="704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205" indent="-10052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2017г.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01.10.2017г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Кировское  городское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3741,90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2806,43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Горноключевское 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1464,30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1098,23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Горненское городское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216,90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162,68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Крыловское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2427,20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1820,43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Руновское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2803,20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2102,40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Хвищанское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733,50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550,13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11387,00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8540,30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665374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881" y="642550"/>
            <a:ext cx="8157519" cy="97206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трансферты, передаваемые из бюджета Кировского муниципального района Приморского края бюджетам сельских поселений на осуществление части полномочий Кировского муниципального района Приморского края по содержанию автомобильных дорог местного значения в границах населенных пунктов сельских поселений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61530"/>
              </p:ext>
            </p:extLst>
          </p:nvPr>
        </p:nvGraphicFramePr>
        <p:xfrm>
          <a:off x="864973" y="2323071"/>
          <a:ext cx="7735330" cy="33198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10178"/>
                <a:gridCol w="1911379"/>
                <a:gridCol w="1913773"/>
              </a:tblGrid>
              <a:tr h="901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01.10.2017г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Горненское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964,08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574,46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Крыловское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1701,71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1134,47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Руновское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1942,74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1295,16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Хвищанское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923,99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466,00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5532,52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3470,10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74740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730" y="337750"/>
            <a:ext cx="7885669" cy="105444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городским и сельским поселениям на сбалансированность за счет средств местного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407208"/>
              </p:ext>
            </p:extLst>
          </p:nvPr>
        </p:nvGraphicFramePr>
        <p:xfrm>
          <a:off x="691978" y="2627871"/>
          <a:ext cx="7801233" cy="14622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48288"/>
                <a:gridCol w="1922867"/>
                <a:gridCol w="1930078"/>
              </a:tblGrid>
              <a:tr h="974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</a:t>
                      </a:r>
                      <a:r>
                        <a:rPr lang="ru-RU" sz="16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01.10.2017г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Горненское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205" indent="-100520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350,00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175,01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95133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61960032"/>
              </p:ext>
            </p:extLst>
          </p:nvPr>
        </p:nvGraphicFramePr>
        <p:xfrm>
          <a:off x="133564" y="2842054"/>
          <a:ext cx="8832862" cy="3698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870" y="0"/>
            <a:ext cx="7547693" cy="887412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бюджета Кировского муниципального района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6778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22242"/>
              </p:ext>
            </p:extLst>
          </p:nvPr>
        </p:nvGraphicFramePr>
        <p:xfrm>
          <a:off x="662781" y="807308"/>
          <a:ext cx="7888094" cy="17624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31743"/>
                <a:gridCol w="1099509"/>
                <a:gridCol w="1208841"/>
                <a:gridCol w="989404"/>
                <a:gridCol w="1098735"/>
                <a:gridCol w="659862"/>
              </a:tblGrid>
              <a:tr h="533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Утверждено на 2017г.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Уточнено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92420,03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128748,00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144751,02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97849,07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67,60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181320,95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252628,80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253618,92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183526,21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доходов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273740,98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381376,80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398369,94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281375,27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280935,27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384176,80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418150,11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295637,78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70,70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Дефицит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-7194,29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-2800,00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-19780,17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-14262,51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65232162"/>
              </p:ext>
            </p:extLst>
          </p:nvPr>
        </p:nvGraphicFramePr>
        <p:xfrm>
          <a:off x="0" y="555585"/>
          <a:ext cx="9051403" cy="630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89770020"/>
              </p:ext>
            </p:extLst>
          </p:nvPr>
        </p:nvGraphicFramePr>
        <p:xfrm>
          <a:off x="5489496" y="1210962"/>
          <a:ext cx="3563888" cy="470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35" y="66025"/>
            <a:ext cx="7801128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Кировского муниципального района за 2017 год</a:t>
            </a:r>
            <a:b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герб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2" y="0"/>
            <a:ext cx="609599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4515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1309257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824" y="101600"/>
            <a:ext cx="7670800" cy="47752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за 9 месяцев 2017 года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7220" y="271774"/>
            <a:ext cx="318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576263" cy="5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78902"/>
              </p:ext>
            </p:extLst>
          </p:nvPr>
        </p:nvGraphicFramePr>
        <p:xfrm>
          <a:off x="510745" y="2136835"/>
          <a:ext cx="8254314" cy="198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643"/>
                <a:gridCol w="2957754"/>
                <a:gridCol w="2729917"/>
              </a:tblGrid>
              <a:tr h="223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месяцев 2016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месяцев 2017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26556,47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28657,80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1278,96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2656,62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152816,25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218382,60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1328,16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3921,90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BatangChe" panose="02030609000101010101" pitchFamily="49" charset="-127"/>
                          <a:cs typeface="Times New Roman" panose="02020603050405020304" pitchFamily="18" charset="0"/>
                        </a:rPr>
                        <a:t>-658,89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6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безвозмездных поступлений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181320,95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253618,92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10800000" flipV="1">
            <a:off x="593123" y="4444663"/>
            <a:ext cx="80154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Общая сумма безвозмездных поступлений за </a:t>
            </a:r>
            <a:r>
              <a:rPr lang="ru-RU" dirty="0" smtClean="0">
                <a:latin typeface="Times New Roman"/>
                <a:ea typeface="Times New Roman"/>
              </a:rPr>
              <a:t>9 месяцев </a:t>
            </a:r>
            <a:r>
              <a:rPr lang="ru-RU" dirty="0">
                <a:latin typeface="Times New Roman"/>
                <a:ea typeface="Times New Roman"/>
              </a:rPr>
              <a:t>2017 года составила </a:t>
            </a:r>
            <a:r>
              <a:rPr lang="ru-RU" dirty="0" smtClean="0">
                <a:latin typeface="Times New Roman"/>
                <a:ea typeface="Times New Roman"/>
              </a:rPr>
              <a:t>183526,21 </a:t>
            </a:r>
            <a:r>
              <a:rPr lang="ru-RU" dirty="0">
                <a:latin typeface="Times New Roman"/>
                <a:ea typeface="Times New Roman"/>
              </a:rPr>
              <a:t>тыс. руб. или  </a:t>
            </a:r>
            <a:r>
              <a:rPr lang="ru-RU" dirty="0" smtClean="0">
                <a:latin typeface="Times New Roman"/>
                <a:ea typeface="Times New Roman"/>
              </a:rPr>
              <a:t>72,36 </a:t>
            </a:r>
            <a:r>
              <a:rPr lang="ru-RU" dirty="0">
                <a:latin typeface="Times New Roman"/>
                <a:ea typeface="Times New Roman"/>
              </a:rPr>
              <a:t>% от годовых плановых назначений. </a:t>
            </a:r>
            <a:endParaRPr lang="ru-RU" sz="1600" dirty="0">
              <a:latin typeface="Times New Roman"/>
              <a:ea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Общая сумма поступлений в бюджет Кировского муниципального района составляет </a:t>
            </a:r>
            <a:r>
              <a:rPr lang="ru-RU" dirty="0" smtClean="0">
                <a:latin typeface="Times New Roman"/>
                <a:ea typeface="Times New Roman"/>
              </a:rPr>
              <a:t>281375,27 </a:t>
            </a:r>
            <a:r>
              <a:rPr lang="ru-RU" dirty="0">
                <a:latin typeface="Times New Roman"/>
                <a:ea typeface="Times New Roman"/>
              </a:rPr>
              <a:t>тыс. руб., доля же безвозмездных поступлений составляет </a:t>
            </a:r>
            <a:r>
              <a:rPr lang="ru-RU" dirty="0" smtClean="0">
                <a:latin typeface="Times New Roman"/>
                <a:ea typeface="Times New Roman"/>
              </a:rPr>
              <a:t>65,22 </a:t>
            </a:r>
            <a:r>
              <a:rPr lang="ru-RU" dirty="0">
                <a:latin typeface="Times New Roman"/>
                <a:ea typeface="Times New Roman"/>
              </a:rPr>
              <a:t>% от всех доходов.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ctr">
              <a:buNone/>
            </a:pPr>
            <a:endParaRPr lang="ru-RU" i="1" dirty="0" smtClean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661" y="181232"/>
            <a:ext cx="7605063" cy="8373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за 2017 год.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29711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69529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88504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76285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889284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867400" y="2569529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142816" y="2519426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496636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27" idx="0"/>
          </p:cNvCxnSpPr>
          <p:nvPr/>
        </p:nvCxnSpPr>
        <p:spPr>
          <a:xfrm>
            <a:off x="7790516" y="1689164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Структура расходов бюджета Кировского муниципального района за 9 месяцев  2017 года.</a:t>
            </a:r>
            <a:endParaRPr lang="ru-RU" sz="2000" dirty="0"/>
          </a:p>
        </p:txBody>
      </p:sp>
      <p:pic>
        <p:nvPicPr>
          <p:cNvPr id="7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991809"/>
              </p:ext>
            </p:extLst>
          </p:nvPr>
        </p:nvGraphicFramePr>
        <p:xfrm>
          <a:off x="457200" y="1076325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u="sng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u="sng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z="2000" u="sng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2017 </a:t>
            </a:r>
            <a:r>
              <a:rPr lang="ru-RU" sz="2000" u="sng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</a:t>
            </a:r>
            <a:r>
              <a:rPr lang="ru-RU" sz="2000" dirty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Calibri"/>
                <a:ea typeface="Calibri"/>
                <a:cs typeface="Times New Roman"/>
              </a:rPr>
            </a:br>
            <a:r>
              <a:rPr lang="ru-RU" sz="2000" b="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тыс.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145035"/>
              </p:ext>
            </p:extLst>
          </p:nvPr>
        </p:nvGraphicFramePr>
        <p:xfrm>
          <a:off x="864972" y="1227437"/>
          <a:ext cx="7620000" cy="51652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73633"/>
                <a:gridCol w="2967475"/>
                <a:gridCol w="1234996"/>
                <a:gridCol w="1234028"/>
                <a:gridCol w="632015"/>
                <a:gridCol w="877853"/>
              </a:tblGrid>
              <a:tr h="77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Утверждено на 2017 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9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Уд.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вес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объеме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расходы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38011,40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26650,99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1467,6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1100,70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29338,1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5221,02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4716,92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2927,67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301829,60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230619,97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15555,5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10974,98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4870,0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3510,63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2120,0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1492,20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20035,0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13091,61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 РАСХОДОВ: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418150,11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295637,77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11055</TotalTime>
  <Words>1400</Words>
  <Application>Microsoft Office PowerPoint</Application>
  <PresentationFormat>Экран (4:3)</PresentationFormat>
  <Paragraphs>402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Основные характеристики бюджета Кировского муниципального района</vt:lpstr>
      <vt:lpstr>Структура доходов бюджета Кировского муниципального района за 2017 год </vt:lpstr>
      <vt:lpstr>Структура налоговых и неналоговых доходов за 9 месяцев 2017 года</vt:lpstr>
      <vt:lpstr>Презентация PowerPoint</vt:lpstr>
      <vt:lpstr>РАСХОДЫ БЮДЖЕТА </vt:lpstr>
      <vt:lpstr>Структура расходов бюджета Кировского муниципального района за 2017 год.</vt:lpstr>
      <vt:lpstr>Структура расходов бюджета Кировского муниципального района за 9 месяцев  2017 года.</vt:lpstr>
      <vt:lpstr>Структура расходов районного бюджета за 2017 год тыс. руб.</vt:lpstr>
      <vt:lpstr>Муниципальные программы</vt:lpstr>
      <vt:lpstr>Показатели районного бюджета по долгосрочным муниципальным программам  за 9 месяцев  2017 года </vt:lpstr>
      <vt:lpstr>Структура бюджета Кировского муниципального района</vt:lpstr>
      <vt:lpstr>Межбюджетные трансферты</vt:lpstr>
      <vt:lpstr>Дотация на выравнивание бюджетной обеспеченности поселений, входящих в состав  Кировского муниципального района за счет краевого бюджета  на 01.10.2017г</vt:lpstr>
      <vt:lpstr>Иные межбюджетные трансферты, передаваемые из бюджета Кировского муниципального района Приморского края бюджетам сельских поселений на осуществление части полномочий Кировского муниципального района Приморского края по содержанию автомобильных дорог местного значения в границах населенных пунктов сельских поселений в 2017 году</vt:lpstr>
      <vt:lpstr>Иные межбюджетные трансферты городским и сельским поселениям на сбалансированность за счет средств местного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fin113-3</cp:lastModifiedBy>
  <cp:revision>820</cp:revision>
  <cp:lastPrinted>2017-06-15T22:27:28Z</cp:lastPrinted>
  <dcterms:created xsi:type="dcterms:W3CDTF">2010-06-18T09:27:04Z</dcterms:created>
  <dcterms:modified xsi:type="dcterms:W3CDTF">2017-11-20T01:21:40Z</dcterms:modified>
</cp:coreProperties>
</file>