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62" r:id="rId3"/>
    <p:sldId id="463" r:id="rId4"/>
    <p:sldId id="459" r:id="rId5"/>
    <p:sldId id="418" r:id="rId6"/>
    <p:sldId id="458" r:id="rId7"/>
    <p:sldId id="433" r:id="rId8"/>
    <p:sldId id="460" r:id="rId9"/>
    <p:sldId id="461" r:id="rId10"/>
    <p:sldId id="442" r:id="rId11"/>
    <p:sldId id="448" r:id="rId12"/>
    <p:sldId id="447" r:id="rId13"/>
    <p:sldId id="450" r:id="rId14"/>
    <p:sldId id="449" r:id="rId15"/>
    <p:sldId id="451" r:id="rId16"/>
    <p:sldId id="464" r:id="rId17"/>
    <p:sldId id="465" r:id="rId18"/>
    <p:sldId id="466" r:id="rId19"/>
    <p:sldId id="467" r:id="rId20"/>
    <p:sldId id="468" r:id="rId21"/>
    <p:sldId id="469" r:id="rId22"/>
    <p:sldId id="470" r:id="rId23"/>
    <p:sldId id="471" r:id="rId24"/>
    <p:sldId id="453" r:id="rId2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119B1"/>
    <a:srgbClr val="66FFFF"/>
    <a:srgbClr val="FFCCFF"/>
    <a:srgbClr val="9966FF"/>
    <a:srgbClr val="10A40C"/>
    <a:srgbClr val="CCFFFF"/>
    <a:srgbClr val="CC3300"/>
    <a:srgbClr val="66FFCC"/>
    <a:srgbClr val="FC4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35" autoAdjust="0"/>
    <p:restoredTop sz="92866" autoAdjust="0"/>
  </p:normalViewPr>
  <p:slideViewPr>
    <p:cSldViewPr snapToGrid="0">
      <p:cViewPr>
        <p:scale>
          <a:sx n="72" d="100"/>
          <a:sy n="72" d="100"/>
        </p:scale>
        <p:origin x="-1982" y="-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местного бюджета на 2021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10A40C"/>
              </a:solidFill>
            </c:spPr>
          </c:dPt>
          <c:dPt>
            <c:idx val="1"/>
            <c:bubble3D val="0"/>
            <c:spPr>
              <a:solidFill>
                <a:srgbClr val="9966F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207 </a:t>
                    </a:r>
                    <a:r>
                      <a:rPr lang="en-US" dirty="0" smtClean="0"/>
                      <a:t>283,00</a:t>
                    </a:r>
                    <a:endParaRPr lang="ru-RU" dirty="0" smtClean="0"/>
                  </a:p>
                  <a:p>
                    <a:r>
                      <a:rPr lang="ru-RU" sz="1500" dirty="0" smtClean="0"/>
                      <a:t>39,18%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16 </a:t>
                    </a:r>
                    <a:r>
                      <a:rPr lang="en-US" dirty="0" smtClean="0"/>
                      <a:t>443,00</a:t>
                    </a:r>
                    <a:endParaRPr lang="ru-RU" dirty="0" smtClean="0"/>
                  </a:p>
                  <a:p>
                    <a:r>
                      <a:rPr lang="ru-RU" sz="1500" dirty="0" smtClean="0"/>
                      <a:t>3,11%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305 </a:t>
                    </a:r>
                    <a:r>
                      <a:rPr lang="en-US" dirty="0" smtClean="0"/>
                      <a:t>278,12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sz="1500" dirty="0" smtClean="0"/>
                      <a:t>57,71%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207283</c:v>
                </c:pt>
                <c:pt idx="1">
                  <c:v>16443</c:v>
                </c:pt>
                <c:pt idx="2">
                  <c:v>305278.12099999998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281836819631824"/>
          <c:y val="0.17019559541032894"/>
          <c:w val="0.31630892526903831"/>
          <c:h val="0.632020385021440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011811023622044E-2"/>
                  <c:y val="7.051140939888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22856517935256E-2"/>
                  <c:y val="1.224224556711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977690288713909E-2"/>
                  <c:y val="-1.8972897205053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48447069116361E-2"/>
                  <c:y val="-4.93306616242862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2412510936133E-2"/>
                  <c:y val="-8.4782185518786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945100612423448E-2"/>
                  <c:y val="-3.40680533212918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06353893263342E-2"/>
                  <c:y val="-2.0079644717693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5139873140857392E-2"/>
                  <c:y val="-2.1917711071889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669510061242342E-2"/>
                  <c:y val="2.9261437440253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Патентная система налогообложения</c:v>
                </c:pt>
                <c:pt idx="5">
                  <c:v>Государственная пошлина</c:v>
                </c:pt>
                <c:pt idx="6">
                  <c:v>Упрощенная система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185984</c:v>
                </c:pt>
                <c:pt idx="1">
                  <c:v>14759</c:v>
                </c:pt>
                <c:pt idx="2">
                  <c:v>2163</c:v>
                </c:pt>
                <c:pt idx="3">
                  <c:v>1146</c:v>
                </c:pt>
                <c:pt idx="4">
                  <c:v>82</c:v>
                </c:pt>
                <c:pt idx="5">
                  <c:v>2900</c:v>
                </c:pt>
                <c:pt idx="6">
                  <c:v>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303840645806101"/>
          <c:w val="0.4453829419971152"/>
          <c:h val="0.616953854509892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Доходы, получаемые в виде арендной платы за земельные участки СП,  межселенных территорий МР</c:v>
                </c:pt>
                <c:pt idx="1">
                  <c:v>Доходы, получаемые в виде арендной платы за земельные участки ГП </c:v>
                </c:pt>
                <c:pt idx="2">
                  <c:v>Доходы, получаемые в виде арендной платы за земли, находящиеся в собственности МР</c:v>
                </c:pt>
                <c:pt idx="3">
                  <c:v>Доходы от сдачи в аренду  имущества, находящегося в оперативном управлении МР </c:v>
                </c:pt>
                <c:pt idx="4">
                  <c:v>Плата за негативное воздействие на окружающую среду</c:v>
                </c:pt>
                <c:pt idx="5">
                  <c:v>Доходы от оказания платных услуг и компенсации затрат </c:v>
                </c:pt>
                <c:pt idx="6">
                  <c:v>Доходы от реализации имущества, находящегося в собственности МР </c:v>
                </c:pt>
                <c:pt idx="7">
                  <c:v>Доходы от продажи земельных участков, которые расположены в границах ГП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 бюджетов МР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515</c:v>
                </c:pt>
                <c:pt idx="1">
                  <c:v>5400</c:v>
                </c:pt>
                <c:pt idx="2">
                  <c:v>103</c:v>
                </c:pt>
                <c:pt idx="3">
                  <c:v>1928</c:v>
                </c:pt>
                <c:pt idx="4">
                  <c:v>538</c:v>
                </c:pt>
                <c:pt idx="5">
                  <c:v>1057</c:v>
                </c:pt>
                <c:pt idx="6">
                  <c:v>3547</c:v>
                </c:pt>
                <c:pt idx="7">
                  <c:v>340</c:v>
                </c:pt>
                <c:pt idx="8">
                  <c:v>2715</c:v>
                </c:pt>
                <c:pt idx="9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3843843843843844"/>
          <c:y val="0"/>
          <c:w val="0.5615615615615615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E119B1"/>
              </a:solidFill>
            </c:spPr>
          </c:dPt>
          <c:dPt>
            <c:idx val="8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4"/>
              <c:layout>
                <c:manualLayout>
                  <c:x val="-2.5560816722234043E-2"/>
                  <c:y val="6.00264800573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81395568797144E-2"/>
                  <c:y val="1.63175531571507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13 184,810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248622638386417E-2"/>
                  <c:y val="-1.846277048887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муниципального долга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#,##0.000</c:formatCode>
                <c:ptCount val="10"/>
                <c:pt idx="0">
                  <c:v>44174.792000000001</c:v>
                </c:pt>
                <c:pt idx="1">
                  <c:v>100</c:v>
                </c:pt>
                <c:pt idx="2">
                  <c:v>20408.598000000002</c:v>
                </c:pt>
                <c:pt idx="3">
                  <c:v>6495.1120000000001</c:v>
                </c:pt>
                <c:pt idx="4">
                  <c:v>379202.46600000001</c:v>
                </c:pt>
                <c:pt idx="5">
                  <c:v>13184.81</c:v>
                </c:pt>
                <c:pt idx="6">
                  <c:v>45910.85</c:v>
                </c:pt>
                <c:pt idx="7">
                  <c:v>651</c:v>
                </c:pt>
                <c:pt idx="8">
                  <c:v>1090</c:v>
                </c:pt>
                <c:pt idx="9">
                  <c:v>20286.492999999999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0.88891</cdr:x>
      <cdr:y>0</cdr:y>
    </cdr:from>
    <cdr:to>
      <cdr:x>0.99659</cdr:x>
      <cdr:y>0.10029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68148" y="0"/>
          <a:ext cx="880369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тыс</a:t>
          </a:r>
          <a:r>
            <a:rPr lang="ru-RU" sz="1200" b="1" dirty="0"/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0.09055</cdr:x>
      <cdr:y>0.12502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828000" cy="863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0.85378</cdr:x>
      <cdr:y>0.1342</cdr:y>
    </cdr:from>
    <cdr:to>
      <cdr:x>0.94984</cdr:x>
      <cdr:y>0.17429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806981" y="927225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0.05154</cdr:x>
      <cdr:y>0.08787</cdr:y>
    </cdr:from>
    <cdr:to>
      <cdr:x>0.15538</cdr:x>
      <cdr:y>0.13439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5936" y="523189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0.04384</cdr:x>
      <cdr:y>0.04044</cdr:y>
    </cdr:from>
    <cdr:to>
      <cdr:x>0.14768</cdr:x>
      <cdr:y>0.09529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0800" y="204212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29.01.2021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9527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29070" y="999461"/>
            <a:ext cx="70919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Кировского муниципального района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2021 год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плановый период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2022 и 20</a:t>
            </a:r>
            <a:r>
              <a:rPr lang="en-US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 годов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889" y="996709"/>
            <a:ext cx="6388090" cy="83099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5908" y="271774"/>
            <a:ext cx="5667152" cy="40011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поступлений на 2021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504959"/>
              </p:ext>
            </p:extLst>
          </p:nvPr>
        </p:nvGraphicFramePr>
        <p:xfrm>
          <a:off x="744278" y="2243470"/>
          <a:ext cx="7581014" cy="2621103"/>
        </p:xfrm>
        <a:graphic>
          <a:graphicData uri="http://schemas.openxmlformats.org/drawingml/2006/table">
            <a:tbl>
              <a:tblPr firstRow="1" bandRow="1"/>
              <a:tblGrid>
                <a:gridCol w="1711892"/>
                <a:gridCol w="1578114"/>
                <a:gridCol w="1424892"/>
                <a:gridCol w="1599114"/>
                <a:gridCol w="1267002"/>
              </a:tblGrid>
              <a:tr h="265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8692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141 883,776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50 939,178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6 412,659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319,579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17 754,649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40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282 068,440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282 135,007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287 516,136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299 642,419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150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МБТ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13 769,931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16 730,454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16 730,454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16 730,454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488 661,325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305 278,121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304 566,179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334 127,522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12161" y="1911178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226" y="332319"/>
            <a:ext cx="8114388" cy="48694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53654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34206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20242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09278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929711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972968" y="2555346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237413" y="2509278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698654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693727" y="1689777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3916"/>
            <a:ext cx="8458200" cy="81383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бюджета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2021 год и плановый период 2022 и 2023 годов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958904"/>
              </p:ext>
            </p:extLst>
          </p:nvPr>
        </p:nvGraphicFramePr>
        <p:xfrm>
          <a:off x="563526" y="1541304"/>
          <a:ext cx="8176437" cy="4480560"/>
        </p:xfrm>
        <a:graphic>
          <a:graphicData uri="http://schemas.openxmlformats.org/drawingml/2006/table">
            <a:tbl>
              <a:tblPr/>
              <a:tblGrid>
                <a:gridCol w="613928"/>
                <a:gridCol w="3301835"/>
                <a:gridCol w="1065544"/>
                <a:gridCol w="1064793"/>
                <a:gridCol w="1064793"/>
                <a:gridCol w="1065544"/>
              </a:tblGrid>
              <a:tr h="5664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57 122,724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44 174,792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41 947,598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41 525,128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78,602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25 440,036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20 408,598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20 046,598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33 324,228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7 551,383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6 495,112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4 422,112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4 422,181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548 725,342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379 202,466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384 744,664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403 654,376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и  кинематография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16 272,401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13 184,810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9 538,202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9 497,202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41 965,656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910,850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41 123,923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40 909,291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38 861,806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651,00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413,020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3 097,640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1 200,000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1 090,00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1090,00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1 090,00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20 941,300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20 286,493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11 402,286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11 391,076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утверждаемые расходы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5 388,775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11 304,4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758 159,250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531 504,121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520 117,179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560 215,522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09344" y="1141687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Структура расходов бюджета Кировского муниципального района </a:t>
            </a:r>
            <a:r>
              <a:rPr lang="ru-RU" sz="2000" dirty="0" smtClean="0">
                <a:solidFill>
                  <a:schemeClr val="tx1"/>
                </a:solidFill>
              </a:rPr>
              <a:t>на 2021 год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399892"/>
              </p:ext>
            </p:extLst>
          </p:nvPr>
        </p:nvGraphicFramePr>
        <p:xfrm>
          <a:off x="414000" y="1044427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Муниципальные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54056" y="1074871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059226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821781" y="2418080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828000" y="2972059"/>
            <a:ext cx="2458116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7132" y="2972059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58148" y="3001169"/>
            <a:ext cx="2622947" cy="89957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427805"/>
            <a:ext cx="2643206" cy="1384995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Решением Думы Кировского муниципального района от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21.12.2020 г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 №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12-НПА«О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2021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год и плановый период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2022-2023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годы»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4530" y="4798831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05152" y="4864913"/>
            <a:ext cx="4273468" cy="40862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12 муниципальных программ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2021 год</a:t>
            </a:r>
            <a:endParaRPr lang="ru-RU" sz="2000" dirty="0">
              <a:solidFill>
                <a:srgbClr val="17375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944798"/>
              </p:ext>
            </p:extLst>
          </p:nvPr>
        </p:nvGraphicFramePr>
        <p:xfrm>
          <a:off x="659218" y="1254639"/>
          <a:ext cx="8208335" cy="5168020"/>
        </p:xfrm>
        <a:graphic>
          <a:graphicData uri="http://schemas.openxmlformats.org/drawingml/2006/table">
            <a:tbl>
              <a:tblPr firstRow="1" firstCol="1" bandRow="1"/>
              <a:tblGrid>
                <a:gridCol w="5472492"/>
                <a:gridCol w="718271"/>
                <a:gridCol w="878040"/>
                <a:gridCol w="1139532"/>
              </a:tblGrid>
              <a:tr h="369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380 873,67676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 № 1 «Развитие и поддержка муниципальных образовательных учреждений»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248 451,85621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образовательных учреждений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0110020041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800,00000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образовательных учреждений (наказы избирателей)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0110030041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372,00000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строительству, реконструкции и приобретению зданий муниципальных общеобразовательных организаций (строительство школы в с. Уссурка)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325,00000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строительство, реконструкцию и приобретение зданий муниципальных общеобразовательных организаций за счет средств местного бюджета, в целях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0110Б92040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325,00000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капитальный ремонт зданий муниципальных общеобразовательных учреждений, в целях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0110Б92340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50,00000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(оказание услуг, выполнение работ) муниципальных учреждений (школы)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0110020042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53 288,53321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исполнение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госполномочий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 реализации дошкольного, общего и дополнительного образования в муниципальных общеобразовательных учреждениях по основным общеобразовательным программам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0110093060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161 257,82300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муниципальных образований Приморского края на меры социальной поддержки педагогическим работникам краевых государственных и муниципальных образовательных организаций Приморского края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011Е593140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2 160,00000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01100R3041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18 147,50000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0110053030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12 051,00000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05037" y="93700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34778090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664" y="16033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2021 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335391"/>
              </p:ext>
            </p:extLst>
          </p:nvPr>
        </p:nvGraphicFramePr>
        <p:xfrm>
          <a:off x="584791" y="1217708"/>
          <a:ext cx="8282762" cy="5235152"/>
        </p:xfrm>
        <a:graphic>
          <a:graphicData uri="http://schemas.openxmlformats.org/drawingml/2006/table">
            <a:tbl>
              <a:tblPr firstRow="1" firstCol="1" bandRow="1"/>
              <a:tblGrid>
                <a:gridCol w="5305646"/>
                <a:gridCol w="818707"/>
                <a:gridCol w="1105786"/>
                <a:gridCol w="1052623"/>
              </a:tblGrid>
              <a:tr h="555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8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380 873,67676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2 «Развитие дошкольного образования в Кировском муниципальном районе»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66 790,03100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дошкольных образовательных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дошкольных образовательных учреждений (наказы избирателей)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0120030041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(оказание услуг, выполнение работ) муниципальных учреждений дошкольного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21 846,40000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0120093070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38 428,37200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66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Компенсация части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0120093090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6 035,25900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3 «Безопасность образовательных учреждений»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0130000000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1 000,00000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Санитарно-эпидемиологическая безопасность образовательных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0130020041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Противопожарная безопасность образовательных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0130020042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4 «Развитие внешкольного образования»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19 679,78000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ДОД "ДЮЦ")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3 819,10000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внешкольного образования МБУ ДОД "ДЮЦ" (наказы избирателей)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0140030041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ВПЦ "Патриот")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8 578,88000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ДОД «КДШИ»)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4 998,16000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 (МБУ ДОД «ГДШИ")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2 235,64000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000730" y="92637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3972646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312" y="16682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2021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127285"/>
              </p:ext>
            </p:extLst>
          </p:nvPr>
        </p:nvGraphicFramePr>
        <p:xfrm>
          <a:off x="595425" y="1450800"/>
          <a:ext cx="8080743" cy="5024426"/>
        </p:xfrm>
        <a:graphic>
          <a:graphicData uri="http://schemas.openxmlformats.org/drawingml/2006/table">
            <a:tbl>
              <a:tblPr firstRow="1" firstCol="1" bandRow="1"/>
              <a:tblGrid>
                <a:gridCol w="5387426"/>
                <a:gridCol w="623849"/>
                <a:gridCol w="947649"/>
                <a:gridCol w="1121819"/>
              </a:tblGrid>
              <a:tr h="721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Ве-домст-во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2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380 873,67676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5 «Переподготовка и повышение кадров»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0150000000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переподготовке и повышению кадров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0150020040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6 «Организация отдыха  детей»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0160000000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896,82255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9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на организацию и обеспечение оздоровления и отдыха детей Приморского края (за исключением организации отдыха детей в каникулярное время)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0160093080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896,82255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7 «Другие вопросы в области образования»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0170000000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43 772,18700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2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 (оказание услуг, выполнение работ) муниципальных учреждений ( прочие учреждения)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0170020040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40 712,73000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9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клубных учреждений сельских поселений (Крыловское сельское поселение, Руновское сельское поселение (оказание услуг, выполнение работ)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0170020040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3 059,45700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8 «Молодежь Кировского района"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0180000000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в сфере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0180020041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"КДЦ")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0180020042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9 «Предупреждение развития наркомании в районе»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0190000000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предупреждению развития наркомании в районе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0190020041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623055361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032" y="160338"/>
            <a:ext cx="7990367" cy="8874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dirty="0" smtClean="0">
                <a:solidFill>
                  <a:srgbClr val="17375E"/>
                </a:solidFill>
              </a:rPr>
              <a:t>Кировского муниципального района на 2021 год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254536"/>
              </p:ext>
            </p:extLst>
          </p:nvPr>
        </p:nvGraphicFramePr>
        <p:xfrm>
          <a:off x="606056" y="1469690"/>
          <a:ext cx="8133907" cy="5048069"/>
        </p:xfrm>
        <a:graphic>
          <a:graphicData uri="http://schemas.openxmlformats.org/drawingml/2006/table">
            <a:tbl>
              <a:tblPr firstRow="1" firstCol="1" bandRow="1"/>
              <a:tblGrid>
                <a:gridCol w="5373118"/>
                <a:gridCol w="1013156"/>
                <a:gridCol w="885804"/>
                <a:gridCol w="861829"/>
              </a:tblGrid>
              <a:tr h="868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1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"Профилактика безнадзорности, беспризорности и правонарушений несовершеннолетних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600,00000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в сфере образования (МКУ ЦОМОУ)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0200020261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0200020262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 (МБУ "КДЦ")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0200020263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"Профилактика экстремизма и терроризма на территории Кировского района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134,00000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в сфере образования (МКУ "ЦОМОУ")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0300030361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 и спорта в Кировском муниципальном районе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651,00000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физкультуры и спорта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0400040460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подготовку сметной документации, прохождение экспертизы и иные расходы по спортивным объектам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0400040470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375,00000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спортивной инфраструктуры, находящейся в муниципальной собственности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126,00000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спортивной инфраструктуры  (местный бюджет)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040P592191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126,00000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«Комплексное развитие сельских территорий в Кировском муниципальном районе на 2021-2027 годы»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1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Социальные выплаты гражданам, кроме публичных нормативных социальных выплат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0500050560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687373263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158948" y="434767"/>
            <a:ext cx="775645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Основные термины и понятия, используемые при составлении бюджета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85" y="1217501"/>
            <a:ext cx="8376630" cy="476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587" y="900000"/>
            <a:ext cx="9140826" cy="5608751"/>
            <a:chOff x="1" y="1033"/>
            <a:chExt cx="5758" cy="306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1033"/>
              <a:ext cx="5276" cy="3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93" y="1062"/>
              <a:ext cx="4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бюджет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57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091" y="106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4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145" y="1062"/>
              <a:ext cx="26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форма образования и расходования денежных средств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775" y="1073"/>
              <a:ext cx="19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, предназначенных для финансового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94" y="1190"/>
              <a:ext cx="3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обеспечения задач и функций государства и местного самоуправления;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12" y="11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93" y="1312"/>
              <a:ext cx="8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доходы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8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510" y="131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56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590" y="1314"/>
              <a:ext cx="39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поступающие в бюджет денежные средства, за исключением средств, являющихся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94" y="1439"/>
              <a:ext cx="2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675" y="143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93" y="1563"/>
              <a:ext cx="4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расходы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154" y="1563"/>
              <a:ext cx="4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71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633" y="1565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87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49" y="1565"/>
              <a:ext cx="3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выплачиваемые из бюджета денежные средства, за исключением средств,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4" y="1690"/>
              <a:ext cx="29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являющихся источниками финансирования дефицита бюджета;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3267" y="16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3" y="1814"/>
              <a:ext cx="92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дефицит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54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70" y="181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62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50" y="1816"/>
              <a:ext cx="2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расходов бюджета над его доходами;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18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693" y="1939"/>
              <a:ext cx="99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профицит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616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642" y="1941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694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721" y="1941"/>
              <a:ext cx="19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доходов бюджета над его ра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693" y="1941"/>
              <a:ext cx="6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сходами;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990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693" y="2064"/>
              <a:ext cx="13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бюджетные ассигнования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005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06" y="206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59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261" y="2066"/>
              <a:ext cx="28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предельные объемы денежных средств, предусмотренных 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94" y="2191"/>
              <a:ext cx="3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соответствующем финансовом году для исполнения бюджетных обязательств;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949" y="219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93" y="2315"/>
              <a:ext cx="11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муниципальный долг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737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765" y="2317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818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846" y="2317"/>
              <a:ext cx="36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обязательства, возникающие из муниципальных заимствований, гарантий по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94" y="2442"/>
              <a:ext cx="6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427" y="2428"/>
              <a:ext cx="482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обязательствам третьих лиц, другие обязательства в соответствии с видами долговых обязательств,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394" y="2568"/>
              <a:ext cx="23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принятые на себя муниципальным образованием;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632" y="2568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93" y="2690"/>
              <a:ext cx="144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межбюджетные трансферты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076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2125" y="2692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178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2228" y="2692"/>
              <a:ext cx="31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средства, предоставляемые одним бюджетом бюджетной системы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94" y="2817"/>
              <a:ext cx="17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Российской Федерации другому </a:t>
              </a:r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бюд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145" y="2817"/>
              <a:ext cx="274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жету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 бюджетной системы Российской Федерации;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4339" y="28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693" y="2941"/>
              <a:ext cx="13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текущий финансовый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1974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022" y="2943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076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124" y="2943"/>
              <a:ext cx="3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в котором осуществляется исполнение бюджета, составление и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94" y="3069"/>
              <a:ext cx="48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рассмотрение проекта бюджета на очередной финансовый год (очередной финансовый год и плановый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394" y="3194"/>
              <a:ext cx="4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период);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778" y="319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00" y="3319"/>
              <a:ext cx="13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 очередной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1946" y="3319"/>
              <a:ext cx="1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200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836" y="3320"/>
              <a:ext cx="2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08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2169" y="3308"/>
              <a:ext cx="2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-год, следующий за текущим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303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612" y="3442"/>
              <a:ext cx="100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плановый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период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54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567" y="344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62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1647" y="3444"/>
              <a:ext cx="3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два финансовых года, следующие за очередным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39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588" y="3559"/>
              <a:ext cx="14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отчетный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 год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976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2002" y="3569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2055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2082" y="3569"/>
              <a:ext cx="2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предшествующий текущему финансовому году;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4454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600" y="3693"/>
              <a:ext cx="121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публичные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слушания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1739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1766" y="3695"/>
              <a:ext cx="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1801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1829" y="3695"/>
              <a:ext cx="10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обсуждение проектов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2898" y="3686"/>
              <a:ext cx="27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муниципальных правовых актов по вопросам местного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394" y="3820"/>
              <a:ext cx="42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значения с участием жителей Кировского муниципального района, проводимые Думой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394" y="3946"/>
              <a:ext cx="409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Кировского муниципального района или главой Кировского муниципального района.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4861" y="394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39580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358" y="160338"/>
            <a:ext cx="788404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2021 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680237"/>
              </p:ext>
            </p:extLst>
          </p:nvPr>
        </p:nvGraphicFramePr>
        <p:xfrm>
          <a:off x="318976" y="1265608"/>
          <a:ext cx="8484782" cy="5347843"/>
        </p:xfrm>
        <a:graphic>
          <a:graphicData uri="http://schemas.openxmlformats.org/drawingml/2006/table">
            <a:tbl>
              <a:tblPr firstRow="1" firstCol="1" bandRow="1"/>
              <a:tblGrid>
                <a:gridCol w="5387608"/>
                <a:gridCol w="949606"/>
                <a:gridCol w="941218"/>
                <a:gridCol w="1206350"/>
              </a:tblGrid>
              <a:tr h="424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2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"Сохранение и развитие культуры в Кировском муниципальном районе на 2018-2022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0600000000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13 143,80968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выполнения муниципального задания клубными учреждениями МБУ КДЦ Кировского муниципального района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0610020140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7 422,65000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8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(КДЦ)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0610020141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5 802,65000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 (переданные полномочия поселений по культуре МБУ "КДЦ")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0610020142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1 620,00000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3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обеспечению развития и укрепления материально-технической базы домов культуры в населенных пунктах с числом жителей до 50 тыс. человек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0610060000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1 821,94949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3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муниципальных образований на обеспечение развития и укрепления материально-технической базы домов культуры в населенных пунктах с числом жителей до 50 тыс. человек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06100R4670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1 803,73000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71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развития и укрепления материально-технической базы домов культуры в населенных пунктах с числом жителей до 50 тыс. человек за счет средств местного бюджета, в целях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06100S4670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18,21949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48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приобретение светового, звукового и мультимедийного (светодиодного экрана с комплектующими) оборудования 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06100Б0000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19975" y="96596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409821922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2021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987381"/>
              </p:ext>
            </p:extLst>
          </p:nvPr>
        </p:nvGraphicFramePr>
        <p:xfrm>
          <a:off x="414000" y="1145963"/>
          <a:ext cx="8336593" cy="5488753"/>
        </p:xfrm>
        <a:graphic>
          <a:graphicData uri="http://schemas.openxmlformats.org/drawingml/2006/table">
            <a:tbl>
              <a:tblPr firstRow="1" firstCol="1" bandRow="1"/>
              <a:tblGrid>
                <a:gridCol w="5688501"/>
                <a:gridCol w="840558"/>
                <a:gridCol w="999461"/>
                <a:gridCol w="808073"/>
              </a:tblGrid>
              <a:tr h="417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2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"Сохранение и развитие культуры в Кировском муниципальном районе на 2018-2022 годы"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0600000000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13 143,80968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выполнения муниципального задания </a:t>
                      </a:r>
                      <a:r>
                        <a:rPr lang="ru-RU" sz="11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межпоселенческой</a:t>
                      </a: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центральной библиотекой МБУ КДЦ Кировского муниципального района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0620020140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1 566,14000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29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0620020140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1 566,14000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2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комплектованию книжных фондов и обеспечению информационно- техническим оборудованием библиотек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0620000000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228,73019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муниципальных образований на комплектование книжных фондов и обеспечение информационно- техническим оборудованием библиотек (краевой бюджет)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0620092540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226,44289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04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комплектование книжных фондов и обеспечение информационно- техническим оборудованием библиотек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0620020141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2,28730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04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выполнения муниципального задания районным музеем им. В.М. </a:t>
                      </a:r>
                      <a:r>
                        <a:rPr lang="ru-RU" sz="11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Малаева</a:t>
                      </a: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и культурно-этнографическим музеем-комплексом "Крестьянская усадьба. Начало ХХ века." с. Подгорное МБУ КДЦ Кировского муниципального района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0630020140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1 181,43000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9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0630020140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1 181,43000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2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(бухгалтерский учет)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0600000000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897,91000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5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(бухгалтерский учет) МБУ КДЦ Кировского муниципального района. Субсидии бюджетным учреждениям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0640020140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897,91000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58198" y="8583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263658071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0338"/>
            <a:ext cx="80010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2021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47987"/>
              </p:ext>
            </p:extLst>
          </p:nvPr>
        </p:nvGraphicFramePr>
        <p:xfrm>
          <a:off x="414000" y="1035201"/>
          <a:ext cx="8411022" cy="5560360"/>
        </p:xfrm>
        <a:graphic>
          <a:graphicData uri="http://schemas.openxmlformats.org/drawingml/2006/table">
            <a:tbl>
              <a:tblPr firstRow="1" firstCol="1" bandRow="1"/>
              <a:tblGrid>
                <a:gridCol w="5382825"/>
                <a:gridCol w="909027"/>
                <a:gridCol w="953626"/>
                <a:gridCol w="1165544"/>
              </a:tblGrid>
              <a:tr h="37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8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52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транспортной инфраструктуры и осуществление дорожной деятельности в отношении автомобильных дорог местного значения в границах Кировского муниципального района на 2018-2022 гг.»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1000000000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20 059,00000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Возмещение затрат или недополученных доходов от предоставления транспортных услуг населению в границах Кировского  муниципального района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1000010160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2 300,00000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автомобильных дорог на территории Кировского района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1000010161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5 186,69697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1000010162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9 542,00000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Капитальный ремонт и ремонт автомобильных дорог общего пользования населенных пунктов за счет дорожного фонда Приморского края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1000092390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3 000,00000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34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капитальный ремонт и ремонт автомобильных дорог общего пользования населенных пунктов за счет дорожного фонда Кировского муниципального района в целях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субсидии из краевого 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1000Б92390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30,30303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4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Кировского муниципального района на 2019-2021 годы"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1100000000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1 215,00000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1100011160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1 215,00000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4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"Организация обеспечения  твердым топливом населения, проживающего на территории сельских поселений Кировского муниципального района" на 2019 – 2021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1400000000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1 402,48629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(краевой бюджет)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1400192620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1 382,48629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(местный бюджет)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1400Б92620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75156" y="7198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966252907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2021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904158"/>
              </p:ext>
            </p:extLst>
          </p:nvPr>
        </p:nvGraphicFramePr>
        <p:xfrm>
          <a:off x="562856" y="1137684"/>
          <a:ext cx="8155843" cy="5494133"/>
        </p:xfrm>
        <a:graphic>
          <a:graphicData uri="http://schemas.openxmlformats.org/drawingml/2006/table">
            <a:tbl>
              <a:tblPr firstRow="1" firstCol="1" bandRow="1"/>
              <a:tblGrid>
                <a:gridCol w="5210986"/>
                <a:gridCol w="975636"/>
                <a:gridCol w="944693"/>
                <a:gridCol w="1024528"/>
              </a:tblGrid>
              <a:tr h="42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9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"Совершенствование межбюджетных отношений и управление муниципальным долгом в Кировском муниципальном районе на 2019-2021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21 376,49300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8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 муниципального долга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1200012263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1 090,00000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74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муниципальных районов Приморского края на осуществление отдельных государственных полномочий по расчету и предоставлению дотаций на выравнивание бюджетной обеспеченности бюджетам поселений, входящих в их состав (межбюджетные трансферты)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1200093110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11 291,07600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 поселений из бюджета муниципального района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1200012261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8 375,41700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межбюджетные трансферты общего характера (дотация на сбалансированность)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1200012262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620,00000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"Противодействия коррупции в администрации Кировского муниципального района на 2021-2022 годы"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Основное мероприятие "Совершенствование системы противодействия коррупции в Кировском районе"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1300013000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15,00000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8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Мероприятия по противодействию коррупции 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1300013360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15,00000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43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"Социальная поддержка детей-сирот и детей, оставшихся без попечения родителей, лиц из числа детей-сирот и детей, оставшихся без попечения родителей, и лиц, принявших на воспитание в семью детей, оставшихся без попечения родителей в Кировском муниципальном районе на 2021-2025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36 447,99066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поддержка детей, оставшихся без попечения родителей, и лиц, принявших на воспитание в семью детей, оставшихся без попечения родителей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1501093050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14 799,63122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Назначение и предоставление выплаты единовременного пособия при передаче ребенка на воспитание в семью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1502052600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530,28251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15030М0820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21 118,07693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742054368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6260595" y="469154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293316" y="1093232"/>
            <a:ext cx="1187942" cy="146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1860698" y="723900"/>
            <a:ext cx="6838459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 на 1 января 2021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66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369633"/>
              </p:ext>
            </p:extLst>
          </p:nvPr>
        </p:nvGraphicFramePr>
        <p:xfrm>
          <a:off x="1818358" y="1827839"/>
          <a:ext cx="7166154" cy="25123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1056"/>
                <a:gridCol w="1360967"/>
                <a:gridCol w="1414131"/>
              </a:tblGrid>
              <a:tr h="37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01.01.2020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01.01.2021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Муниципальный долг,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18 140,000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13 132,275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Кредит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ПАО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Сбербанк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11 000,000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959,379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«Министерство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финансов Приморского края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» (2016 года)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7 140,000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5 880,000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(2020 года)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6 292,896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9040" y="2871919"/>
            <a:ext cx="825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7" y="305426"/>
            <a:ext cx="7979735" cy="59457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Основные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задачи и приоритетные направления бюджетной политики Кировского муниципального района на </a:t>
            </a: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2021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20726"/>
            <a:ext cx="8458200" cy="5645888"/>
          </a:xfrm>
        </p:spPr>
        <p:txBody>
          <a:bodyPr/>
          <a:lstStyle/>
          <a:p>
            <a:pPr algn="just"/>
            <a:r>
              <a:rPr lang="ru-RU" sz="1450" dirty="0"/>
              <a:t>Бюджет Кировского муниципального района на 2021 год и плановый период 2022 и 2023 годов подготовлен с соблюдением требований Бюджетного кодекса Российской Федерации и Положения «О бюджетном устройстве, бюджетном процессе и межбюджетных отношениях в Кировском муниципальном районе.</a:t>
            </a:r>
          </a:p>
          <a:p>
            <a:pPr algn="just"/>
            <a:r>
              <a:rPr lang="ru-RU" sz="1450" dirty="0"/>
              <a:t>Бюджет района сформирован на трехлетний период и отвечает положениям Основных направлений бюджетной и налоговой политики Кировского муниципального района на 2021 год и плановый период 2022 и 2023 годов.</a:t>
            </a:r>
          </a:p>
          <a:p>
            <a:pPr algn="just"/>
            <a:r>
              <a:rPr lang="ru-RU" sz="1450" dirty="0"/>
              <a:t>Бюджетная политика на 2020 – 2022 годы направлена на адаптацию бюджетных ресурсов к новым экономическим реалиям с целью сохранения социальной стабильности в Кировском муниципальном районе, создание условий для устойчивого социально-экономического развития района.</a:t>
            </a:r>
          </a:p>
          <a:p>
            <a:pPr algn="just"/>
            <a:r>
              <a:rPr lang="ru-RU" sz="1450" dirty="0"/>
              <a:t>В приоритетах бюджетной политики Кировского муниципального района на среднесрочный период сохраняется обеспечение исполнения принятых расходных обязательств наиболее эффективным способом, мобилизация внутренних источников, более четкая увязка бюджетных расходов, обеспечение открытости и прозрачности бюджетного процесса.</a:t>
            </a:r>
          </a:p>
          <a:p>
            <a:pPr algn="just"/>
            <a:r>
              <a:rPr lang="ru-RU" sz="1450" dirty="0"/>
              <a:t>Исходя из принципов ответственной бюджетной политики, для поддержания сбалансированности районного бюджета при его формировании приняты меры по включению в бюджет в первоочередном порядке расходов на финансирование действующих расходных обязательств, непринятию новых расходных обязательств, недопущению наращивания объема муниципального долга.</a:t>
            </a:r>
          </a:p>
          <a:p>
            <a:pPr algn="just"/>
            <a:r>
              <a:rPr lang="ru-RU" sz="1450" dirty="0"/>
              <a:t>Формирование бюджетных расходов на 2021 - 2023 годы осуществлено на основе сохранения консервативного подхода.</a:t>
            </a:r>
          </a:p>
          <a:p>
            <a:pPr algn="just"/>
            <a:r>
              <a:rPr lang="ru-RU" sz="1450" dirty="0"/>
              <a:t>Основной задачей стала реализация уже принятых решений в рамках бюджета 2020-2022 годов.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25037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48" y="160338"/>
            <a:ext cx="8213651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alibri"/>
              </a:rPr>
            </a:b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Нормативы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отчислений в бюджет Кировского муниципального района от налоговых и неналоговых доходов на 2021 год</a:t>
            </a:r>
            <a:r>
              <a:rPr lang="ru-RU" sz="24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0" dirty="0">
                <a:solidFill>
                  <a:prstClr val="black"/>
                </a:solidFill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Содержимое 15"/>
          <p:cNvSpPr txBox="1">
            <a:spLocks/>
          </p:cNvSpPr>
          <p:nvPr/>
        </p:nvSpPr>
        <p:spPr>
          <a:xfrm>
            <a:off x="214313" y="1196752"/>
            <a:ext cx="4213671" cy="3744416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доходы физических лиц – по нормативу  86,6530602% (в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т.ч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доп. норматив 71,6530602%)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Акцизы на автомобильный бензин, прямогонный бензин, дизельное топливо, моторные масла для дизельных и (или) карбюраторных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двигателей, производимые на территории РФ - по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нормативу 0,20696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Единый налог на вмененный доход для отдельных видов деятельности – по нормативу 100 %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Единый сельскохозяйственный налог – по нормативу 100 %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Содержимое 15"/>
          <p:cNvSpPr txBox="1">
            <a:spLocks/>
          </p:cNvSpPr>
          <p:nvPr/>
        </p:nvSpPr>
        <p:spPr>
          <a:xfrm>
            <a:off x="4644008" y="1124744"/>
            <a:ext cx="4320480" cy="3816424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 – по нормативу 100 %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имущество физических лиц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Земельный налог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Государственная пошлина – по нормативу   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– в соответствии с законом Приморского края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301208"/>
            <a:ext cx="8640960" cy="126971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Неналоговые доходы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доходы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от использования имущества, находящегося в государственной и муниципальной собственности; доходы от оказания платных услуг; доходы от продажи материальных и нематериальных активов, прочие неналоговые доходы – по нормативу 100 %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платежи при пользовании природными ресурсами – по нормативу 60%; штрафы, санкции, возмещение ущерба – в соответствии с законодательством РФ.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814560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8949" y="126025"/>
            <a:ext cx="768733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КИРОВСКОГО МУНИЦИПАЛЬНОГО РАЙОНА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2021 ГОД И  ПЛАНОВЫЙ ПЕРИОД 2022 И 20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 ГОДОВ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158237"/>
              </p:ext>
            </p:extLst>
          </p:nvPr>
        </p:nvGraphicFramePr>
        <p:xfrm>
          <a:off x="457200" y="1876022"/>
          <a:ext cx="8424936" cy="4156671"/>
        </p:xfrm>
        <a:graphic>
          <a:graphicData uri="http://schemas.openxmlformats.org/drawingml/2006/table">
            <a:tbl>
              <a:tblPr/>
              <a:tblGrid>
                <a:gridCol w="1944216"/>
                <a:gridCol w="2232248"/>
                <a:gridCol w="2160240"/>
                <a:gridCol w="20882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529004,121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517717,179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557815,522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          неналоговые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223726,000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213151,000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223688,000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305278,121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304566,179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334127,522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531504,121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520117,179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560215,522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-2500,000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-2400,000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-2400,000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562" y="160338"/>
            <a:ext cx="7947837" cy="8874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Структура доходов местного бюджета на 2021 год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239712"/>
              </p:ext>
            </p:extLst>
          </p:nvPr>
        </p:nvGraphicFramePr>
        <p:xfrm>
          <a:off x="457200" y="1076326"/>
          <a:ext cx="8176437" cy="276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78029" y="3845078"/>
            <a:ext cx="1360691" cy="780085"/>
            <a:chOff x="36620" y="1201597"/>
            <a:chExt cx="1354916" cy="118802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6620" y="1201597"/>
              <a:ext cx="1354916" cy="1188029"/>
            </a:xfrm>
            <a:prstGeom prst="roundRect">
              <a:avLst>
                <a:gd name="adj" fmla="val 1667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94625" y="1259602"/>
              <a:ext cx="1238906" cy="1072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44012" y="3632427"/>
            <a:ext cx="6593931" cy="1166219"/>
            <a:chOff x="1498576" y="1091850"/>
            <a:chExt cx="4213984" cy="1647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498576" y="1336983"/>
              <a:ext cx="4213984" cy="140274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498576" y="1091850"/>
              <a:ext cx="4213984" cy="1402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endParaRP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/>
                </a:rPr>
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    </a:r>
              <a:endParaRPr lang="ru-RU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Скругленный прямоугольник 4"/>
          <p:cNvSpPr/>
          <p:nvPr/>
        </p:nvSpPr>
        <p:spPr>
          <a:xfrm>
            <a:off x="519635" y="4452718"/>
            <a:ext cx="1225001" cy="610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944012" y="2878770"/>
            <a:ext cx="6593931" cy="3011667"/>
            <a:chOff x="1247702" y="2762866"/>
            <a:chExt cx="6593931" cy="317302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14338" y="2762866"/>
              <a:ext cx="4722703" cy="11004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1247702" y="4742551"/>
              <a:ext cx="6593931" cy="1193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</a:t>
              </a:r>
              <a:endParaRPr lang="ru-RU" sz="1400" kern="12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имущества, а также платежи в виде штрафов и иных санкций за нарушение законодательства </a:t>
              </a:r>
              <a:endParaRPr lang="ru-RU" sz="14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8029" y="4794098"/>
            <a:ext cx="1403934" cy="901901"/>
            <a:chOff x="0" y="2692143"/>
            <a:chExt cx="1403934" cy="156344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2966248"/>
              <a:ext cx="1403934" cy="1289342"/>
            </a:xfrm>
            <a:prstGeom prst="roundRect">
              <a:avLst>
                <a:gd name="adj" fmla="val 16670"/>
              </a:avLst>
            </a:prstGeom>
            <a:solidFill>
              <a:srgbClr val="3FCD5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62952" y="2692143"/>
              <a:ext cx="1278030" cy="11634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78029" y="5890435"/>
            <a:ext cx="1407688" cy="756388"/>
            <a:chOff x="9930" y="4099694"/>
            <a:chExt cx="1407688" cy="111476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930" y="4099694"/>
              <a:ext cx="1407688" cy="1114765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64358" y="4154122"/>
              <a:ext cx="1298832" cy="100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44012" y="2974147"/>
            <a:ext cx="6593930" cy="3672676"/>
            <a:chOff x="1230154" y="4163042"/>
            <a:chExt cx="6593930" cy="36726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530857" y="4163042"/>
              <a:ext cx="4654570" cy="9097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1230154" y="7079331"/>
              <a:ext cx="6593930" cy="75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Дотации, субсидии, субвенции, иные межбюджетные трансферты </a:t>
              </a: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 </a:t>
              </a: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из федерального и областного бюджета, а также безвозмездные поступления от физических и юридических лиц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83878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22752368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972" y="271721"/>
            <a:ext cx="8187070" cy="477520"/>
          </a:xfr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на 2021 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194" y="160338"/>
            <a:ext cx="793720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 2021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304530"/>
              </p:ext>
            </p:extLst>
          </p:nvPr>
        </p:nvGraphicFramePr>
        <p:xfrm>
          <a:off x="392053" y="712380"/>
          <a:ext cx="8458200" cy="595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655049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56" y="447858"/>
            <a:ext cx="7852144" cy="4319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Межбюджетные трансферты</a:t>
            </a:r>
            <a:br>
              <a:rPr lang="ru-RU" sz="4000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5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076325"/>
            <a:ext cx="8458200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cs typeface="Times New Roman" pitchFamily="18" charset="0"/>
              </a:rPr>
              <a:t>Межбюджетные 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трансферты </a:t>
            </a:r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388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Субсидии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175" y="2997200"/>
            <a:ext cx="163187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cs typeface="Times New Roman" pitchFamily="18" charset="0"/>
              </a:rPr>
              <a:t>Субвенции</a:t>
            </a: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005064"/>
            <a:ext cx="1214446" cy="1785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поддержку мер по обеспечению сбаланси –рованности бюджетов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005064"/>
            <a:ext cx="1643074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213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25574" y="4005064"/>
            <a:ext cx="221457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Предоставляются на финансирование "переданных" другим публично-правовым образованиям полномочий</a:t>
            </a:r>
            <a:endParaRPr lang="ru-RU" sz="12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957638"/>
            <a:ext cx="2143140" cy="17078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white"/>
                </a:solidFill>
              </a:rPr>
              <a:t>Бюджетные </a:t>
            </a:r>
            <a:r>
              <a:rPr lang="ru-RU" sz="1200" dirty="0">
                <a:solidFill>
                  <a:prstClr val="white"/>
                </a:solidFill>
              </a:rPr>
              <a:t>средства, предоставляемые бюджету другого уровня бюджетной системы Российской </a:t>
            </a:r>
            <a:r>
              <a:rPr lang="ru-RU" sz="1200" dirty="0" smtClean="0">
                <a:solidFill>
                  <a:prstClr val="white"/>
                </a:solidFill>
              </a:rPr>
              <a:t>Федерации </a:t>
            </a:r>
            <a:r>
              <a:rPr lang="ru-RU" sz="1200" dirty="0">
                <a:solidFill>
                  <a:prstClr val="white"/>
                </a:solidFill>
              </a:rPr>
              <a:t>на условиях долевого финансирования целевых расходов</a:t>
            </a:r>
          </a:p>
        </p:txBody>
      </p:sp>
      <p:cxnSp>
        <p:nvCxnSpPr>
          <p:cNvPr id="14" name="Прямая со стрелкой 13"/>
          <p:cNvCxnSpPr>
            <a:stCxn id="11" idx="2"/>
          </p:cNvCxnSpPr>
          <p:nvPr/>
        </p:nvCxnSpPr>
        <p:spPr>
          <a:xfrm>
            <a:off x="1398588" y="3397250"/>
            <a:ext cx="1331912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flipH="1">
            <a:off x="928688" y="3397250"/>
            <a:ext cx="469900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431507" y="3713956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621588" y="3692525"/>
            <a:ext cx="528638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1403647" y="2083261"/>
            <a:ext cx="6480720" cy="648072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949825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15051</TotalTime>
  <Words>3354</Words>
  <Application>Microsoft Office PowerPoint</Application>
  <PresentationFormat>Экран (4:3)</PresentationFormat>
  <Paragraphs>852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Основные термины и понятия, используемые при составлении бюджета </vt:lpstr>
      <vt:lpstr> Основные задачи и приоритетные направления бюджетной политики Кировского муниципального района на 2021 год </vt:lpstr>
      <vt:lpstr> Нормативы отчислений в бюджет Кировского муниципального района от налоговых и неналоговых доходов на 2021 год </vt:lpstr>
      <vt:lpstr>Презентация PowerPoint</vt:lpstr>
      <vt:lpstr>Структура доходов местного бюджета на 2021 год</vt:lpstr>
      <vt:lpstr>Структура налоговых доходов бюджета на 2021 год</vt:lpstr>
      <vt:lpstr>Структура неналоговых доходов бюджета на 2021 год</vt:lpstr>
      <vt:lpstr>Межбюджетные трансферты </vt:lpstr>
      <vt:lpstr>Презентация PowerPoint</vt:lpstr>
      <vt:lpstr>РАСХОДЫ БЮДЖЕТА </vt:lpstr>
      <vt:lpstr>Структура расходов бюджета Кировского муниципального района  на 2021 год.</vt:lpstr>
      <vt:lpstr>Структура расходов районного бюджета  на 2021 год и плановый период 2022 и 2023 годов</vt:lpstr>
      <vt:lpstr>Структура расходов бюджета Кировского муниципального района на 2021 год</vt:lpstr>
      <vt:lpstr>Муниципальные программы</vt:lpstr>
      <vt:lpstr>Муниципальные программы  Кировского муниципального района на 2021 год</vt:lpstr>
      <vt:lpstr>Муниципальные программы  Кировского муниципального района на 2021 год</vt:lpstr>
      <vt:lpstr>Муниципальные программы  Кировского муниципального района на 2021 год</vt:lpstr>
      <vt:lpstr>Муниципальные программы  Кировского муниципального района на 2021 год</vt:lpstr>
      <vt:lpstr>Муниципальные программы  Кировского муниципального района на 2021 год</vt:lpstr>
      <vt:lpstr>Муниципальные программы  Кировского муниципального района на 2021 год</vt:lpstr>
      <vt:lpstr>Муниципальные программы  Кировского муниципального района на 2021 год</vt:lpstr>
      <vt:lpstr>Муниципальные программы  Кировского муниципального района на 2021 год</vt:lpstr>
      <vt:lpstr>        Структура бюджета Кировского муниципального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Гвоздик </cp:lastModifiedBy>
  <cp:revision>939</cp:revision>
  <cp:lastPrinted>2017-06-15T22:27:28Z</cp:lastPrinted>
  <dcterms:created xsi:type="dcterms:W3CDTF">2010-06-18T09:27:04Z</dcterms:created>
  <dcterms:modified xsi:type="dcterms:W3CDTF">2021-01-29T06:54:11Z</dcterms:modified>
</cp:coreProperties>
</file>