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18" r:id="rId3"/>
    <p:sldId id="430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8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66FF"/>
    <a:srgbClr val="CC3300"/>
    <a:srgbClr val="66FFCC"/>
    <a:srgbClr val="10A40C"/>
    <a:srgbClr val="66FFFF"/>
    <a:srgbClr val="FC4C59"/>
    <a:srgbClr val="FFCCFF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3143" autoAdjust="0"/>
  </p:normalViewPr>
  <p:slideViewPr>
    <p:cSldViewPr snapToGrid="0">
      <p:cViewPr>
        <p:scale>
          <a:sx n="116" d="100"/>
          <a:sy n="116" d="100"/>
        </p:scale>
        <p:origin x="-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 квартал 2016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83174807893523E-3"/>
                  <c:y val="-1.8902702457806544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72092.23</c:v>
                </c:pt>
                <c:pt idx="1">
                  <c:v>80473</c:v>
                </c:pt>
                <c:pt idx="2" formatCode="General">
                  <c:v>8380.77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 квартал 2017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2224556433768E-3"/>
                  <c:y val="8.8755991907388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77745.429999999993</c:v>
                </c:pt>
                <c:pt idx="1">
                  <c:v>93252.28</c:v>
                </c:pt>
                <c:pt idx="2">
                  <c:v>15506.85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7239040"/>
        <c:axId val="97240576"/>
      </c:barChart>
      <c:catAx>
        <c:axId val="97239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7240576"/>
        <c:crosses val="autoZero"/>
        <c:auto val="1"/>
        <c:lblAlgn val="ctr"/>
        <c:lblOffset val="100"/>
        <c:noMultiLvlLbl val="0"/>
      </c:catAx>
      <c:valAx>
        <c:axId val="97240576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97239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 квартал</a:t>
            </a:r>
            <a:r>
              <a:rPr lang="ru-RU" baseline="0" dirty="0" smtClean="0"/>
              <a:t> </a:t>
            </a:r>
            <a:r>
              <a:rPr lang="ru-RU" dirty="0" smtClean="0"/>
              <a:t>2017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2017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0.12248224411092605"/>
                  <c:y val="-7.93151333196989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153940864583849"/>
                  <c:y val="9.718470532160553E-2"/>
                </c:manualLayout>
              </c:layout>
              <c:tx>
                <c:rich>
                  <a:bodyPr/>
                  <a:lstStyle/>
                  <a:p>
                    <a:pPr>
                      <a:defRPr sz="1400" b="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baseline="0" dirty="0"/>
                      <a:t>254499,3; 66%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60" b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22908.799999999999</c:v>
                </c:pt>
                <c:pt idx="1">
                  <c:v>4619.2299999999996</c:v>
                </c:pt>
                <c:pt idx="2">
                  <c:v>50217.4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2017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179680664916885E-2"/>
                  <c:y val="-3.5154418197725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5.612484957163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пошлина, сборы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16430.48</c:v>
                </c:pt>
                <c:pt idx="1">
                  <c:v>2425.02</c:v>
                </c:pt>
                <c:pt idx="2">
                  <c:v>2580.5300000000002</c:v>
                </c:pt>
                <c:pt idx="3">
                  <c:v>807.16</c:v>
                </c:pt>
                <c:pt idx="4">
                  <c:v>15.25</c:v>
                </c:pt>
                <c:pt idx="5">
                  <c:v>650.36</c:v>
                </c:pt>
                <c:pt idx="6">
                  <c:v>1964.57</c:v>
                </c:pt>
                <c:pt idx="7">
                  <c:v>316.35000000000002</c:v>
                </c:pt>
                <c:pt idx="8">
                  <c:v>1270.73</c:v>
                </c:pt>
                <c:pt idx="9">
                  <c:v>1067.58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кв. 2016</c:v>
                </c:pt>
                <c:pt idx="1">
                  <c:v>1 кв. 2017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16022.17</c:v>
                </c:pt>
                <c:pt idx="1">
                  <c:v>16430.48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67360"/>
        <c:axId val="188747776"/>
      </c:barChart>
      <c:catAx>
        <c:axId val="17156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747776"/>
        <c:crosses val="autoZero"/>
        <c:auto val="1"/>
        <c:lblAlgn val="ctr"/>
        <c:lblOffset val="100"/>
        <c:noMultiLvlLbl val="0"/>
      </c:catAx>
      <c:valAx>
        <c:axId val="1887477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156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2016г.</c:v>
                </c:pt>
                <c:pt idx="1">
                  <c:v>1 квартал 2017г.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433.19</c:v>
                </c:pt>
                <c:pt idx="1">
                  <c:v>650.36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2016г.</c:v>
                </c:pt>
                <c:pt idx="1">
                  <c:v>1 квартал 2017г.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8894592"/>
        <c:axId val="188896384"/>
        <c:axId val="0"/>
      </c:bar3DChart>
      <c:catAx>
        <c:axId val="188894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8896384"/>
        <c:crossesAt val="0"/>
        <c:auto val="1"/>
        <c:lblAlgn val="ctr"/>
        <c:lblOffset val="100"/>
        <c:noMultiLvlLbl val="0"/>
      </c:catAx>
      <c:valAx>
        <c:axId val="18889638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88894592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2016 год</c:v>
                </c:pt>
              </c:strCache>
            </c:strRef>
          </c:tx>
          <c:dLbls>
            <c:dLbl>
              <c:idx val="0"/>
              <c:layout>
                <c:manualLayout>
                  <c:x val="-8.5773012296292542E-2"/>
                  <c:y val="-0.1021478056522004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287920601564676E-2"/>
                  <c:y val="-7.05710187389367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6430530588821093E-2"/>
                  <c:y val="0.1435639077092107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055717311863348"/>
                  <c:y val="0.1227177562107062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048602847473648"/>
                  <c:y val="1.894631630348532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8462.7999999999993</c:v>
                </c:pt>
                <c:pt idx="1">
                  <c:v>366.9</c:v>
                </c:pt>
                <c:pt idx="2">
                  <c:v>0</c:v>
                </c:pt>
                <c:pt idx="3">
                  <c:v>1787.5</c:v>
                </c:pt>
                <c:pt idx="4">
                  <c:v>899.7</c:v>
                </c:pt>
                <c:pt idx="5">
                  <c:v>71557.3</c:v>
                </c:pt>
                <c:pt idx="6">
                  <c:v>780.3</c:v>
                </c:pt>
                <c:pt idx="7">
                  <c:v>5277.6</c:v>
                </c:pt>
                <c:pt idx="8">
                  <c:v>18</c:v>
                </c:pt>
                <c:pt idx="9">
                  <c:v>505.6</c:v>
                </c:pt>
                <c:pt idx="10">
                  <c:v>3596.6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9.1</c:v>
                </c:pt>
                <c:pt idx="1">
                  <c:v>0.4</c:v>
                </c:pt>
                <c:pt idx="2">
                  <c:v>0</c:v>
                </c:pt>
                <c:pt idx="3">
                  <c:v>1.9</c:v>
                </c:pt>
                <c:pt idx="4">
                  <c:v>1</c:v>
                </c:pt>
                <c:pt idx="5">
                  <c:v>76.7</c:v>
                </c:pt>
                <c:pt idx="6">
                  <c:v>0.8</c:v>
                </c:pt>
                <c:pt idx="7">
                  <c:v>5.7</c:v>
                </c:pt>
                <c:pt idx="8">
                  <c:v>0.04</c:v>
                </c:pt>
                <c:pt idx="9">
                  <c:v>0.5</c:v>
                </c:pt>
                <c:pt idx="10">
                  <c:v>3.86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 кв. 2017 года 27528,03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0.04097</cdr:x>
      <cdr:y>0.00735</cdr:y>
    </cdr:from>
    <cdr:to>
      <cdr:x>0.10399</cdr:x>
      <cdr:y>0.11212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4650" y="50800"/>
          <a:ext cx="576263" cy="7239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08.09.2017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22.12.2016г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. №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67-НПА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2017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год»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r>
              <a:rPr lang="ru-RU" dirty="0">
                <a:cs typeface="Times New Roman" panose="02020603050405020304" pitchFamily="18" charset="0"/>
              </a:rPr>
              <a:t>Кировского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 квартал 2017 </a:t>
            </a:r>
            <a:r>
              <a:rPr lang="ru-RU" dirty="0"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286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1 квартал  2017 года – 59,69%.  При плане 530,0 тыс. руб. поступило в бюджет района 316,35 тыс. руб. В сравнении с предыдущим годом поступление увеличилось  на 50,22 тыс. руб. или 18,87%.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4655700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7" y="163434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2523286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6562" y="3446401"/>
            <a:ext cx="8623917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       За 1 квартал 2017года доходов от продажи земельных участков в бюджет района поступило 825,24 тыс. руб. при плане 5400,00 тыс. руб. План выполнен на 15,28%. По сравнению с прошлым годом поступления увеличились на 704,98 тыс. руб. или на 586,21%.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     Доходы от продажи земельных участков городских поселений составили за 1 квартал 2017 г.-238,82 тыс. руб. или 29,85%.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         Доходы от продажи земельных участков сельских поселений составили 586,42 тыс. руб. или 12,75%. На первый квартал 2017 года доходы от продажи земельных участков сельских поселений не были запланированы.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02.05.2017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года состоялся аукцион по продаже  земельного участка в границах сельских поселений. Денежные средства от продажи земельного участка в сумме 4172,00 тыс. руб. поступят в бюджет района в мае 2017 года.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0"/>
            <a:ext cx="7674874" cy="5588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43" y="539222"/>
            <a:ext cx="8762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2017года доходов от реализации муниципального имущества поступило 445,49 тыс. руб.– что соответствует выполнению годового плана– 14,85%. Невыполнение плана поступления денежных средств, связано с тем, что денежные средства от продажи (приватизации) 2 лотов: гараж 208,00 тыс. руб., здание Военкомата 842,50 тыс. руб. (аукцион от 04.04.2017г.), поступили в бюджет в апреле 2017г.  На первый квартал 2017 года запланировано поступление 686,0 тыс. руб., процент выполнения плана составил 64,9%.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36" y="1892983"/>
            <a:ext cx="3523129" cy="166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4292" y="2092410"/>
            <a:ext cx="4353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2017 года в бюджет района поступило штрафов в размере 1067,58 тыс. руб., что больше поступления прошлого года на 34,98 тыс. руб. или 3,39%. План выполнен на 41,06%.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22" y="4482696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1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25444"/>
              </p:ext>
            </p:extLst>
          </p:nvPr>
        </p:nvGraphicFramePr>
        <p:xfrm>
          <a:off x="510745" y="2136835"/>
          <a:ext cx="8254314" cy="196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квартал 2016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квартал 2017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4611,66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7960,5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40419,92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41377,6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-242,22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44789,36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50217,4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444663"/>
            <a:ext cx="8015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Общая сумма безвозмездных поступлений за 1 квартал 2017 года составила 50217,4 тыс. руб. или  19,6 % от годовых плановых назначений. </a:t>
            </a:r>
            <a:endParaRPr lang="ru-RU" sz="16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 Общая сумма поступлений в бюджет Кировского муниципального района составляет 77745,4 тыс. руб., доля же безвозмездных поступлений составляет 64,59 % от всех доходов.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61" y="181232"/>
            <a:ext cx="7605063" cy="8373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за 2017 год.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29711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69529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88504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76285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889284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867400" y="2569529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42816" y="251942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96636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90516" y="168916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Структура расходов бюджета Кировского муниципального района за 1 квартал  2017 года.</a:t>
            </a:r>
            <a:endParaRPr lang="ru-RU" sz="2000" dirty="0"/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815912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за </a:t>
            </a:r>
            <a: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2017 </a:t>
            </a:r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</a:t>
            </a:r>
            <a: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</a:br>
            <a:r>
              <a:rPr lang="ru-RU" sz="2000" b="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434678"/>
              </p:ext>
            </p:extLst>
          </p:nvPr>
        </p:nvGraphicFramePr>
        <p:xfrm>
          <a:off x="864972" y="1227437"/>
          <a:ext cx="7620000" cy="51652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3633"/>
                <a:gridCol w="2967475"/>
                <a:gridCol w="1234996"/>
                <a:gridCol w="1234028"/>
                <a:gridCol w="632015"/>
                <a:gridCol w="877853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на 2017 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390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339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1 кв. 2017г.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Уд. Вес в объеме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33527,3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8462,8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1467,2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366,9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29338,1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1787,5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4021,1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899,7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298320,7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71557,3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15555,5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5277,6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4918,0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780,3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505,6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20035,0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3596,6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409509,3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93252,3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Муниципальные программы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88364" y="1500174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537691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14625" y="2892425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270000" y="3465513"/>
            <a:ext cx="2143125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3465513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43625" y="3392488"/>
            <a:ext cx="2357438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2643206" cy="1169551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22.12.2016г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67-НПА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«О 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2017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год»  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3923" y="5168027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7" y="4689278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Из принятых к финансированию на  2017 год 8 муниципальных программ на сумму 321171,29 тыс. руб., расходы за 1квартал  2017 года произведены по 4 программам на сумму  77608,10 тыс. руб., что составило 24,16 % от годовых назначений.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4"/>
            <a:ext cx="7910384" cy="68528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Показатели</a:t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20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за 1 квартал  2017 года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927267"/>
              </p:ext>
            </p:extLst>
          </p:nvPr>
        </p:nvGraphicFramePr>
        <p:xfrm>
          <a:off x="733168" y="1134270"/>
          <a:ext cx="8081318" cy="5609815"/>
        </p:xfrm>
        <a:graphic>
          <a:graphicData uri="http://schemas.openxmlformats.org/drawingml/2006/table">
            <a:tbl>
              <a:tblPr firstRow="1" firstCol="1" bandRow="1"/>
              <a:tblGrid>
                <a:gridCol w="3432400"/>
                <a:gridCol w="568175"/>
                <a:gridCol w="1185385"/>
                <a:gridCol w="1103661"/>
                <a:gridCol w="870942"/>
                <a:gridCol w="920755"/>
              </a:tblGrid>
              <a:tr h="494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9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 2017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Исполнено за 1 квартал 2017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 CYR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образования в Кировском муниципальном районе на 2014-2017 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299 931,60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71 632,20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23,88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2014-2017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514,70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МФЦ предоставления государственных и муниципальных услуг населению Кировского муниципального района на 2016-2018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4 830,22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680,30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14,08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экстремизма и терроризма на территории Кировского района на 2014-2017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2014-2017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106,00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18,00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16,98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«Устойчивое развитие сельских территорий на 2014-2017гг. и на период до 2020 года»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"Сохранение и развитие культуры в Кировском муниципальном районе на 2014-2017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15 488,77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5 277,60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34,07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"Доступная среда для инвалидов в  Кировском муниципальном районе на 2016-2019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0700000000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321 171,29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77 608,10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24,16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47255476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13801"/>
              </p:ext>
            </p:extLst>
          </p:nvPr>
        </p:nvGraphicFramePr>
        <p:xfrm>
          <a:off x="662781" y="807308"/>
          <a:ext cx="7888094" cy="1762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1743"/>
                <a:gridCol w="1099509"/>
                <a:gridCol w="1208841"/>
                <a:gridCol w="989404"/>
                <a:gridCol w="1098735"/>
                <a:gridCol w="659862"/>
              </a:tblGrid>
              <a:tr h="53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1кв. 2016г.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на 2017г.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Уточнено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  2017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1 кв. 2017г.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27302,87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128748,00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133448,00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27528,03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44789,36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252628,60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256281,12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50217,40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доходов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72092,23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381376,80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389729,12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77745,43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80473,00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384176,80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409509,29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93252,28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Дефицит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-8380,77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-2800,00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-19780,17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-15506,85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323851" y="481913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88322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781168" y="723900"/>
            <a:ext cx="465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08556"/>
              </p:ext>
            </p:extLst>
          </p:nvPr>
        </p:nvGraphicFramePr>
        <p:xfrm>
          <a:off x="1869989" y="1183848"/>
          <a:ext cx="6834565" cy="12463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14335"/>
                <a:gridCol w="1153298"/>
                <a:gridCol w="1166932"/>
              </a:tblGrid>
              <a:tr h="41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 01.01.2017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 01.04.2017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18393,00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18393,00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Бюджетный кредит Департамент финансов Приморского края»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8400,00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8400,00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  ПАО «Совкомбанк»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9993,00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9993,00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долг за отчетный период остался на прежнем уровне. </a:t>
            </a: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Межбюджетные трансферты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3827"/>
            <a:ext cx="8458200" cy="5162336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 за 1 квартал 2017 года  исполнен на 3596,6 тыс.руб. или 18,0%.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 составила 3538,3 тыс.руб. (за счет краевых средств-2846,8 тыс.руб., за счет средств районного бюджета -691,5тыс.руб.).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38851"/>
              </p:ext>
            </p:extLst>
          </p:nvPr>
        </p:nvGraphicFramePr>
        <p:xfrm>
          <a:off x="639213" y="3023283"/>
          <a:ext cx="7977565" cy="3221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45203"/>
                <a:gridCol w="1758658"/>
                <a:gridCol w="1973704"/>
              </a:tblGrid>
              <a:tr h="916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2017.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01.04.2017.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2726,80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227,20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Гороноключевское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1067,00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88,90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158,10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1768,80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147,40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2042,80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170,30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534,50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44,50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8298,00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691,50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01.04.2017г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861039"/>
              </p:ext>
            </p:extLst>
          </p:nvPr>
        </p:nvGraphicFramePr>
        <p:xfrm>
          <a:off x="922638" y="1499285"/>
          <a:ext cx="7702379" cy="3361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704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2017г.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01.04.2017г.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3741,90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935,49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1464,30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366,09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216,90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54,21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2427,20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606,81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2803,20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700,80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733,50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183,36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11387,00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2846,76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81" y="642550"/>
            <a:ext cx="8157519" cy="97206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трансферты, передаваемые из бюджета Кировского муниципального района Приморского края бюджетам сельских 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сельских поселений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182681"/>
              </p:ext>
            </p:extLst>
          </p:nvPr>
        </p:nvGraphicFramePr>
        <p:xfrm>
          <a:off x="864973" y="2323071"/>
          <a:ext cx="7735330" cy="33198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10178"/>
                <a:gridCol w="1911379"/>
                <a:gridCol w="1913773"/>
              </a:tblGrid>
              <a:tr h="901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2017год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01.04.2017г.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554,38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92,40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1701,71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283,60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1942,74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323,80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602,59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4801,42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800,20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074740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105444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09082"/>
              </p:ext>
            </p:extLst>
          </p:nvPr>
        </p:nvGraphicFramePr>
        <p:xfrm>
          <a:off x="691978" y="2627871"/>
          <a:ext cx="7801233" cy="14622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48288"/>
                <a:gridCol w="1922867"/>
                <a:gridCol w="1930078"/>
              </a:tblGrid>
              <a:tr h="974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6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2017 год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01.04.2017г.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350,00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58,34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5232162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5697224"/>
              </p:ext>
            </p:extLst>
          </p:nvPr>
        </p:nvGraphicFramePr>
        <p:xfrm>
          <a:off x="5489496" y="1210962"/>
          <a:ext cx="3563888" cy="470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735" y="66025"/>
            <a:ext cx="7801128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2017 год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0"/>
            <a:ext cx="60959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05857854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24" y="101600"/>
            <a:ext cx="7670800" cy="4775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 квартал 2017 года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1" y="836020"/>
            <a:ext cx="669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 на доходы физических лиц является основным источником формирования доходов бюджета Кировского муниципального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Доля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в структуре налоговых и неналоговых доходов 2017 года (133448,00 тыс. руб.) составила 60%  или 16430,48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160312"/>
            <a:ext cx="89899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2017 год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67244896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4960" y="2718198"/>
            <a:ext cx="3749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Годовые бюджетные назначения исполнены на 20,04%. В сравнении с предыдущим годом поступление увеличилось  на 408,31 тыс. руб. или 0,3%. Имеется задолженность по данному виду доходов МУП «Водоканал», МУП «Кристалл», КГБУЗ «Кировская ЦРБ», Тепловой район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Горноключевской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Лесозаводского филиала, ОП «ООО «Виктория», МП «ГИС», МУП «Ярмарка». Общая сумма задолженности- 4509,35 тыс. руб.</a:t>
            </a:r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" y="112120"/>
            <a:ext cx="5762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322" y="1385575"/>
            <a:ext cx="829053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3" y="1754907"/>
            <a:ext cx="6752247" cy="1708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 квартал 2017 года составило 2580,53 тыс. руб., при установленном годовом плане 11700,00 тыс. руб. выполнение составило 22,06%. По сравнению с предыдущим годом поступление уменьшилось на 303,44 тыс. руб. или 10,52%. Имеется задолженность по данному виду дохода в сумме 387,08 тыс. руб. (МУП «Ярмарка», ООО «Престиж»). Коэффициенты дефляторы К1- 1,798 и К2-1 остались на уровне 2016 года.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8146" y="3278401"/>
            <a:ext cx="414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913" y="3653997"/>
            <a:ext cx="697643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 квартал 2017 года составило 807,16 тыс. руб. при установленном годовом плане 1000,00 тыс. руб. выполнение составило 80,72%, в сравнении с предыдущим годом поступление уменьшилось на 184,46 тыс. руб., или 18,6%.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марте 2017 года перечислена задолженность по налогу за 2016 год (КФЛ Нужный- 468,69 тыс. руб.).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3463067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5058964"/>
            <a:ext cx="846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5408675"/>
            <a:ext cx="1482162" cy="13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1913" y="5408675"/>
            <a:ext cx="7202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 квартал 2017г. составило 15,25 тыс. руб., при установленном годовом плане 30,00 тыс. руб. выполнение составило – 50,83%, в сравнении с предыдущим годом поступление увеличилось  на  9,65 тыс. руб. или 172,32 %.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65" y="2213428"/>
            <a:ext cx="1795719" cy="142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757" y="585356"/>
            <a:ext cx="90322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2017 года акцизов поступило 2425,02 тыс. руб. при плане 9656,00 тыс. руб., что соответствует 25,11%., в сравнении с предыдущим годом поступление уменьшилось на 53,55 тыс. руб. или 2,16%. Акцизы 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54917307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166019" y="3619374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1073" y="-14211"/>
            <a:ext cx="2952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5546" y="366791"/>
            <a:ext cx="77633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за 1 квартал 2017 года поступило 650,36 тыс. руб. при установленном годовом плане 2805,00 тыс. руб. выполнение составило 23,19%. В сравнении с предыдущим годом поступление увеличилось на 217,17 тыс. руб. или  50,13%. В бюджет района зачисляется госпошлина по делам, рассматриваемым в судах общей юрисдикции, мировыми судьями и госпошлина за выдачу разрешения на установку рекламной конструкции.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433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53296" y="0"/>
            <a:ext cx="767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собственности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183" y="744004"/>
            <a:ext cx="9020433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имущества.</a:t>
            </a:r>
          </a:p>
          <a:p>
            <a:pPr>
              <a:spcBef>
                <a:spcPts val="60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Поступление данного вида дохода за 1 квартал 2017г. составило 320,19 тыс. руб., при установленном годовом плане 2299 тыс. руб. выполнение составило – 13,93%. На первый квартал 2017 года запланировано поступление дохода 197,5 тыс. руб., процент выполнения плана составил 162,1%.   В сравнении с предыдущим годом поступление увеличилось на  200,31 тыс. руб. или 167,10 %.  В отделе судебных приставов находится на исполнении решение суда о взыскании задолженности с арендатора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Хахаевой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на сумму 141,54 тыс. руб. Платежи по данному решению в бюджет района не поступали. </a:t>
            </a:r>
          </a:p>
          <a:p>
            <a:pPr>
              <a:spcBef>
                <a:spcPts val="60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за аренду помещений являются: ООО «Кировская электросеть», ООО «Сельская новь».</a:t>
            </a:r>
          </a:p>
          <a:p>
            <a:pPr lvl="0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поступления от использования имущества.</a:t>
            </a:r>
          </a:p>
          <a:p>
            <a:pPr lvl="0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 1 квартал 2017 года по данному виду дохода  поступило 25,24 тыс. руб. при годовом плане 185,0 тыс. руб. выполнение составило 13,64%. В сравнении с предыдущим годом поступление увеличилось на 1,22 тыс. руб. или на 5,04%.  Перечислена задолженность за прошлый год ООО «Яшма» и сан. «Изумрудный».   На первый квартал 2017 года доходы по данному источнику не планировались в связи со сроками оплаты сумм по договору один раз в полугодие-в мае и ноябре.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перечисления части прибыли МУП.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дохода за 1 квартал 2017г. составило 259,61тыс. руб., при установленном годовом плане 250,00 тыс. руб. или 103,85%. В сравнении с предыдущим годом поступление уменьшилось на 180,86 тыс. руб. или на 41,06%.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Доходы от компенсации затрат бюджетов муниципальных районов.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данному источнику зачисляется суммы возмещения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эксплуатационных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(коммунальных) расходов. Выполнение плана за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2017 года – 12,43%.  При плане 998,00 тыс.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124,03 тыс. руб.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339" y="5311364"/>
            <a:ext cx="2773523" cy="125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0" y="23889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238899"/>
            <a:ext cx="8460260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установленном годовом плане 10995,00 тыс. руб., выполнение плана по аренде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1235,49 тыс. руб. или  11,24%,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3992,00 тыс.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поступило 177,53 тыс. руб. или 4,45%. Невыполнение плана связано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образовавшейся задолженностью, по которой УМСАиПЭ проводит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исковую работу (арендатор Кучин на сумму 27,00 тыс. руб. и 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Шмаковское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сумму 120,70 тыс. руб.);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 городских поселений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6800,00 тыс. руб. в бюджет района поступило 1039,37 тыс. руб. или 15,28%. Невыполнение плана связано с образовавшейся задолженностью: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Кировское ГП: Пучков В.Ю. (переуступка прав от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Балагуровой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)-494,87 тыс. руб.,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Аведян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В.И. (переуступка прав от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Зюзь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)-1291,00 тыс. руб., ИП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В.Ф.-119,00 тыс. руб., Кировское РАЙПО-110,00 тыс. руб.);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Горноключевское ГП: ИП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Шкурик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Л.И.-88,9 тыс. руб., Балагуров -3065,00 тыс. руб.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/лист передан судебным приставам).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-исковая работа.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за земли находящиеся в собственности района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203,00 тыс. руб. в бюджет района поступило  18,59 тыс. руб. или 9,16%. На первый квартал 2017 года запланировано поступление дохода в сумме 13,5 тыс. руб., процент выполнения плана составил 137,7%.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феврале-марте 2017 года проводился перерасчет арендной платы администрациями городских поселений и муниципального района, в связи с чем, в первом квартале 2017 года выпали суммы арендной платы с учетом перерасчета, поступление которых планируется в течение 2017 года.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Основными плательщиками арендной платы за землю являются: ЗАО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Шмаковское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«Золотой орел», ООО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Дальминвод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«Восточные ворота», ООО санаторий «Изумрудный», ООО «РН-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Востокнефтепродукт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Кировское РАЙПО.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10722</TotalTime>
  <Words>2331</Words>
  <Application>Microsoft Office PowerPoint</Application>
  <PresentationFormat>Экран (4:3)</PresentationFormat>
  <Paragraphs>457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Структура доходов бюджета Кировского муниципального района за 2017 год </vt:lpstr>
      <vt:lpstr>Структура налоговых и неналоговых доходов за 1 квартал 2017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за 2017 год.</vt:lpstr>
      <vt:lpstr>Структура расходов бюджета Кировского муниципального района за 1 квартал  2017 года.</vt:lpstr>
      <vt:lpstr>Структура расходов районного бюджета за 2017 год тыс. руб.</vt:lpstr>
      <vt:lpstr>Муниципальные программы</vt:lpstr>
      <vt:lpstr>Показатели районного бюджета по долгосрочным муниципальным программам  за 1 квартал  2017 года </vt:lpstr>
      <vt:lpstr>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01.04.2017г</vt:lpstr>
      <vt:lpstr>Иные межбюджетные трансферты, передаваемые из бюджета Кировского муниципального района Приморского края бюджетам сельских поселений на осуществление части полномочий Кировского муниципального района Приморского края по содержанию автомобильных дорог местного значения в границах населенных пунктов сельских поселений в 2017 году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Fin113-4</cp:lastModifiedBy>
  <cp:revision>786</cp:revision>
  <cp:lastPrinted>2017-06-15T22:27:28Z</cp:lastPrinted>
  <dcterms:created xsi:type="dcterms:W3CDTF">2010-06-18T09:27:04Z</dcterms:created>
  <dcterms:modified xsi:type="dcterms:W3CDTF">2017-09-08T01:17:31Z</dcterms:modified>
</cp:coreProperties>
</file>