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430" r:id="rId4"/>
    <p:sldId id="433" r:id="rId5"/>
    <p:sldId id="434" r:id="rId6"/>
    <p:sldId id="435" r:id="rId7"/>
    <p:sldId id="458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8" r:id="rId16"/>
    <p:sldId id="447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9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полугодие 2020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308301.37</c:v>
                </c:pt>
                <c:pt idx="1">
                  <c:v>308435.73</c:v>
                </c:pt>
                <c:pt idx="2">
                  <c:v>-134.36000000000001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полугодие 2021 г.2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276001.86</c:v>
                </c:pt>
                <c:pt idx="1">
                  <c:v>285335.13</c:v>
                </c:pt>
                <c:pt idx="2">
                  <c:v>-9333.27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1419776"/>
        <c:axId val="91421312"/>
      </c:barChart>
      <c:catAx>
        <c:axId val="9141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421312"/>
        <c:crosses val="autoZero"/>
        <c:auto val="1"/>
        <c:lblAlgn val="ctr"/>
        <c:lblOffset val="100"/>
        <c:noMultiLvlLbl val="0"/>
      </c:catAx>
      <c:valAx>
        <c:axId val="9142131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914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полугодие</a:t>
            </a:r>
            <a:r>
              <a:rPr lang="ru-RU" baseline="0" dirty="0" smtClean="0"/>
              <a:t> </a:t>
            </a:r>
            <a:r>
              <a:rPr lang="ru-RU" dirty="0" smtClean="0"/>
              <a:t>2021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9.041052917487867E-2"/>
                  <c:y val="-7.9315133319698986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99</a:t>
                    </a:r>
                    <a:r>
                      <a:rPr lang="ru-RU" sz="1150" baseline="0" dirty="0" smtClean="0"/>
                      <a:t> 415,72</a:t>
                    </a:r>
                    <a:r>
                      <a:rPr lang="ru-RU" sz="1150" dirty="0" smtClean="0"/>
                      <a:t>;</a:t>
                    </a:r>
                    <a:r>
                      <a:rPr lang="en-US" sz="1150" dirty="0" smtClean="0"/>
                      <a:t> </a:t>
                    </a:r>
                    <a:r>
                      <a:rPr lang="ru-RU" sz="1150" dirty="0" smtClean="0"/>
                      <a:t>47,57</a:t>
                    </a:r>
                    <a:r>
                      <a:rPr lang="en-US" sz="1150" dirty="0" smtClean="0"/>
                      <a:t>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6242876743684495E-2"/>
                  <c:y val="4.0314136236518631E-2"/>
                </c:manualLayout>
              </c:layout>
              <c:tx>
                <c:rich>
                  <a:bodyPr/>
                  <a:lstStyle/>
                  <a:p>
                    <a:r>
                      <a:rPr lang="ru-RU" sz="1150" dirty="0" smtClean="0"/>
                      <a:t>9</a:t>
                    </a:r>
                    <a:r>
                      <a:rPr lang="ru-RU" sz="1150" baseline="0" dirty="0" smtClean="0"/>
                      <a:t> 124</a:t>
                    </a:r>
                    <a:r>
                      <a:rPr lang="ru-RU" sz="1150" dirty="0" smtClean="0"/>
                      <a:t>,12</a:t>
                    </a:r>
                    <a:r>
                      <a:rPr lang="en-US" sz="1150" dirty="0" smtClean="0"/>
                      <a:t>; </a:t>
                    </a:r>
                    <a:r>
                      <a:rPr lang="ru-RU" sz="1150" dirty="0" smtClean="0"/>
                      <a:t>46,66</a:t>
                    </a:r>
                    <a:r>
                      <a:rPr lang="en-US" sz="115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99415.72</c:v>
                </c:pt>
                <c:pt idx="1">
                  <c:v>9124.1200000000008</c:v>
                </c:pt>
                <c:pt idx="2">
                  <c:v>167462.01999999999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20212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47.57</c:v>
                </c:pt>
                <c:pt idx="1">
                  <c:v>46.66</c:v>
                </c:pt>
                <c:pt idx="2">
                  <c:v>53.44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2021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84626.38</c:v>
                </c:pt>
                <c:pt idx="1">
                  <c:v>6569.74</c:v>
                </c:pt>
                <c:pt idx="2">
                  <c:v>210.72</c:v>
                </c:pt>
                <c:pt idx="3">
                  <c:v>2550.94</c:v>
                </c:pt>
                <c:pt idx="4">
                  <c:v>1366.84</c:v>
                </c:pt>
                <c:pt idx="5">
                  <c:v>2818.78</c:v>
                </c:pt>
                <c:pt idx="6">
                  <c:v>1272.31</c:v>
                </c:pt>
                <c:pt idx="7">
                  <c:v>5629.73</c:v>
                </c:pt>
                <c:pt idx="8">
                  <c:v>1430.13</c:v>
                </c:pt>
                <c:pt idx="9">
                  <c:v>1222.98</c:v>
                </c:pt>
                <c:pt idx="10">
                  <c:v>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3003390201224843"/>
          <c:y val="0.19196808422106873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2020</c:v>
                </c:pt>
                <c:pt idx="1">
                  <c:v>1 полугодие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80383.740000000005</c:v>
                </c:pt>
                <c:pt idx="1">
                  <c:v>84626.38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310784"/>
        <c:axId val="72312320"/>
      </c:barChart>
      <c:catAx>
        <c:axId val="723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312320"/>
        <c:crosses val="autoZero"/>
        <c:auto val="1"/>
        <c:lblAlgn val="ctr"/>
        <c:lblOffset val="100"/>
        <c:noMultiLvlLbl val="0"/>
      </c:catAx>
      <c:valAx>
        <c:axId val="723123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231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2020г.</c:v>
                </c:pt>
                <c:pt idx="1">
                  <c:v>1 полугодие 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1115</c:v>
                </c:pt>
                <c:pt idx="1">
                  <c:v>1272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полугодие 2020г.</c:v>
                </c:pt>
                <c:pt idx="1">
                  <c:v>1 полугодие 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942400"/>
        <c:axId val="84280064"/>
        <c:axId val="0"/>
      </c:bar3DChart>
      <c:catAx>
        <c:axId val="8394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280064"/>
        <c:crossesAt val="0"/>
        <c:auto val="1"/>
        <c:lblAlgn val="ctr"/>
        <c:lblOffset val="100"/>
        <c:noMultiLvlLbl val="0"/>
      </c:catAx>
      <c:valAx>
        <c:axId val="842800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83942400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2019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19009.081999999999</c:v>
                </c:pt>
                <c:pt idx="1">
                  <c:v>0</c:v>
                </c:pt>
                <c:pt idx="2">
                  <c:v>0</c:v>
                </c:pt>
                <c:pt idx="3">
                  <c:v>4920.9229999999998</c:v>
                </c:pt>
                <c:pt idx="4">
                  <c:v>4139.0259999999998</c:v>
                </c:pt>
                <c:pt idx="5">
                  <c:v>217466.70800000001</c:v>
                </c:pt>
                <c:pt idx="6">
                  <c:v>20544.857</c:v>
                </c:pt>
                <c:pt idx="7">
                  <c:v>8510.0069999999996</c:v>
                </c:pt>
                <c:pt idx="8">
                  <c:v>519.93700000000001</c:v>
                </c:pt>
                <c:pt idx="9">
                  <c:v>166.34</c:v>
                </c:pt>
                <c:pt idx="10">
                  <c:v>10058.246999999999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6.66</c:v>
                </c:pt>
                <c:pt idx="1">
                  <c:v>0</c:v>
                </c:pt>
                <c:pt idx="2">
                  <c:v>0</c:v>
                </c:pt>
                <c:pt idx="3">
                  <c:v>1.73</c:v>
                </c:pt>
                <c:pt idx="4">
                  <c:v>1.45</c:v>
                </c:pt>
                <c:pt idx="5">
                  <c:v>76.209999999999994</c:v>
                </c:pt>
                <c:pt idx="6">
                  <c:v>7.2</c:v>
                </c:pt>
                <c:pt idx="7">
                  <c:v>2.98</c:v>
                </c:pt>
                <c:pt idx="8">
                  <c:v>0.18</c:v>
                </c:pt>
                <c:pt idx="9">
                  <c:v>0.06</c:v>
                </c:pt>
                <c:pt idx="10">
                  <c:v>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0.16966</cdr:x>
      <cdr:y>0.79039</cdr:y>
    </cdr:from>
    <cdr:to>
      <cdr:x>0.42215</cdr:x>
      <cdr:y>0.90263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1158" y="3732632"/>
          <a:ext cx="954156" cy="530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167 462,02; </a:t>
          </a:r>
        </a:p>
        <a:p xmlns:a="http://schemas.openxmlformats.org/drawingml/2006/main">
          <a:pPr algn="ctr"/>
          <a:r>
            <a:rPr lang="ru-RU" sz="1100" dirty="0" smtClean="0"/>
            <a:t>53,44%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полугодие 2021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06.08.2021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21.12.2019г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2022-2023годов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полугодие 2021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274229"/>
            <a:ext cx="846026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установленном годовом плане 6 843,00 тыс. руб., выполнение плана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4 424,51 тыс. руб. или  64,36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сельских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 за первое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2020 года выполнен на 13,59%.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 плане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267,10 тыс. руб. в бюджет района на 01.07.2020г.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–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308,03 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7 300,00 тыс. руб. в бюджет района поступило на 01.07.2020г -  2 671,80 тыс. руб. или 36,60%.  На 01.07.2020 года запланировано поступление дохода в сумме 3 313,48 тыс. руб., процент выполнения плана составил 80,63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района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116,00 тыс. руб. в бюджет района поступило на 01.07.2020 г.-  54,07 тыс. руб. или 46,61%.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КГУП «Примтеплоэнерго» ежемесячно в установленные договором сроки.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6 месяцев  2021 года – 103,09%.  При плане 1 378,00 тыс. руб. поступило в бюджет района 1 420,53 тыс. руб. В сравнении с предыдущим годом поступление увеличилось на 1 084,52 тыс. руб. или  313,80%. Данный вид дохода поступает в соответствие с расчетами по утвержденным нормативам.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ЛДЭП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«Примавтодор», ООО «Хозяин», ООО «Скит», ООО «Санаторий Изумрудный», ООО «Восток Продукт»).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414937" y="1499707"/>
            <a:ext cx="2351606" cy="155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757" y="3379899"/>
            <a:ext cx="876203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При установленном годовом плане 966,00 тыс. руб., выполнение плана по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продаже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земельных участков составило 966,12 тыс. руб. или  100,01%.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городских поселений  при годовом плане 590,00 тыс. руб. исполнение за 6 месяцев 2021 г. составило 590,12 тыс. руб. или 100,02%.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сельских поселений. Не запланировано.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Доходы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района.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годовом плане 376,00 тыс. руб., поступило на 01.07.2021 г. – 376,00 тыс. руб., исполнение 100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%.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825354"/>
            <a:ext cx="8762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месяца 2021 года доходов от реализации муниципального имущества при годовом плане 4 368,40 тыс. руб., поступило 256,86 тыс. руб. или  5,88%.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муниципальной собственности, архитектуры и правовой экспертизы за указанный период были объявлены торги (четыре раза) по продаже муниципального имущества, предложений о выкупе не поступило. По итогам торгов посредством публичного предложения был продан гаражный бокс по адресу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Кировский, пер. Спортивный, 7А на сумму 214,05 тыс. руб., кроме того НДС 42,81 тыс. руб. (256,86 тыс. руб. поступило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НДС в размере 42,81 тыс. руб. было возвращено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физ.лицу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по продаже запланированы на 3 - 4 квартал 2021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6" y="3026351"/>
            <a:ext cx="1936583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03216" y="810238"/>
            <a:ext cx="49242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6 месяцев 2021 года в бюджет района поступило 841,93 тыс. руб., при плане   2 715,00 тыс. руб. или 31,01%. В сравнении с прошлым годом поступление средств по штрафам уменьшилось  на 859,48 тыс. руб.  или  на 50,52%.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планов связано с невыполнением планов МВД РФ (план предоставленный МВД к бюджету на 2021 год составил 900,00 тыс. руб., исполнение плана на 01.07.2021 года составило 28,74 тыс. руб. или 3,19 %).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снижение поступлений произошло по всем штрафам, за исключением штрафов Департамента правоохранительной направленности (поступления увеличились на 223,55 тыс. руб. или на  89,92%.).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92" y="4811333"/>
            <a:ext cx="3501871" cy="191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14973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полугодие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64 583,22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8 050,54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507,448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2 680,07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136 167,182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144 697,32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5 513,874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12 034,08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206 771,722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167 462,02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6 месяцев 2021 года составила  167 462,02 тыс. руб. или  53,44 %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276 001,85  тыс. руб., доля же безвозмездных поступлений составляет 60,67%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1 полугодие  </a:t>
            </a:r>
            <a:r>
              <a:rPr lang="ru-RU" sz="2000" dirty="0" smtClean="0">
                <a:solidFill>
                  <a:schemeClr val="tx1"/>
                </a:solidFill>
              </a:rPr>
              <a:t>2021 </a:t>
            </a:r>
            <a:r>
              <a:rPr lang="ru-RU" sz="2000" dirty="0" smtClean="0">
                <a:solidFill>
                  <a:schemeClr val="tx1"/>
                </a:solidFill>
              </a:rPr>
              <a:t>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658217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1 полугодие 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2021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33863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964524"/>
                <a:gridCol w="901519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за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месяцев             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вес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объеме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44968,123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19009,082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6,66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29636,240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4920,923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8848,714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4139,026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407156,201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217466,708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76,21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14261,970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8510,007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45910,850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20544,857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7,20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863,000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519,937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60,2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1090,00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166,34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15,30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20599,051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10058,247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48,8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3,53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573434,147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285335,127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49,8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16.12.2019г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год и плановый период 2021-2022 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883" y="4712732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 12-ти муниципальных программ на сумму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513450,494тыс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6 месяцев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2021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10-ти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261032,485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тыс. руб., что составило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50,8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% от годовых назначений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1222551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16401"/>
              </p:ext>
            </p:extLst>
          </p:nvPr>
        </p:nvGraphicFramePr>
        <p:xfrm>
          <a:off x="572323" y="1001263"/>
          <a:ext cx="8298728" cy="1331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8297"/>
                <a:gridCol w="1271770"/>
                <a:gridCol w="1155931"/>
                <a:gridCol w="1156749"/>
                <a:gridCol w="1271770"/>
                <a:gridCol w="6942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2020г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2021г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101 529,65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223 477,00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228 552,40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108 539,84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47,49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206 771,72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305 278,12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313 362,69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167 462,02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308 301,37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528 755,12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541 915,09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276 001,86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308 435,73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531 504,12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573 434,15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285 335,13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49,76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-134,36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-2 749,00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-31 519,06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-9 333,27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29,61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1 полугодие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2021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60282"/>
              </p:ext>
            </p:extLst>
          </p:nvPr>
        </p:nvGraphicFramePr>
        <p:xfrm>
          <a:off x="404037" y="869277"/>
          <a:ext cx="8357287" cy="6035252"/>
        </p:xfrm>
        <a:graphic>
          <a:graphicData uri="http://schemas.openxmlformats.org/drawingml/2006/table">
            <a:tbl>
              <a:tblPr firstRow="1" firstCol="1" bandRow="1"/>
              <a:tblGrid>
                <a:gridCol w="4499267"/>
                <a:gridCol w="438274"/>
                <a:gridCol w="901643"/>
                <a:gridCol w="1044587"/>
                <a:gridCol w="857661"/>
                <a:gridCol w="615855"/>
              </a:tblGrid>
              <a:tr h="452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01.07.2021г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МП«Развитие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образования в Кировском муниципальном районе на 2018-2022 гг.»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405436,712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215277,965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53,1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"Профилактика безнадзорности, беспризорности и правонарушений несовершеннолетних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600,00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155,820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"Профилактика экстремизма и терроризма на территории Кировского района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2134,000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838,848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39,3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"Развитие физической культуры и спорта в Кировском муниципальном районе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863,000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519,937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60,2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«Устойчивое развитие сельских территорий на 2014-2017гг. и на период до 2020 года»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200,000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"Сохранение и развитие культуры в Кировском муниципальном районе на 2018-2022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14190,770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8458,807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29246,484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4840,696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1215,000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1100,133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90,5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</a:rPr>
                        <a:t>МП"Совершенствование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межбюджетных отношений и управление муниципальным долгом в Кировском муниципальном районе на 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2019-2021"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21689,051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10224,587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47,10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"Противодействия коррупции в администрации Кировского муниципального района на 2019-2020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МП 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"Организация обеспечения  твердым топливом населения, проживающего на территории сельских поселений Кировского муниципального района" на 2019 – 2021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1412,486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1396,434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98,9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МП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150000000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36447,991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18219,259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0000000000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513450,49351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261032,485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</a:rPr>
                        <a:t>50,8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40561"/>
              </p:ext>
            </p:extLst>
          </p:nvPr>
        </p:nvGraphicFramePr>
        <p:xfrm>
          <a:off x="1869989" y="1183849"/>
          <a:ext cx="6834565" cy="23586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166932"/>
              </a:tblGrid>
              <a:tr h="53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01.01.2021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01.07.2021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13132,27461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10672,89596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959,37865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12172,89596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10672,89596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 Договор №06/16 от 09.12.2016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5880,00000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4880,000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 Договор №04/20 от 18.12.2020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6292,89596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5792,89596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2112622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01.07.2021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исполнение составило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10058,247 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48,8%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утвержденных назначений. В том числе:</a:t>
            </a:r>
          </a:p>
          <a:p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средствам </a:t>
            </a:r>
            <a:r>
              <a:rPr lang="ru-RU" sz="1400" dirty="0" smtClean="0">
                <a:latin typeface="Times New Roman"/>
                <a:ea typeface="Times New Roman"/>
              </a:rPr>
              <a:t>5645,538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района); </a:t>
            </a:r>
          </a:p>
          <a:p>
            <a:pPr algn="just"/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4187,709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4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225,00 </a:t>
            </a:r>
            <a:r>
              <a:rPr lang="ru-RU" sz="14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32739"/>
              </p:ext>
            </p:extLst>
          </p:nvPr>
        </p:nvGraphicFramePr>
        <p:xfrm>
          <a:off x="609601" y="3670852"/>
          <a:ext cx="8269356" cy="15967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85210"/>
                <a:gridCol w="2038251"/>
                <a:gridCol w="2045895"/>
              </a:tblGrid>
              <a:tr h="31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01.07.2021г.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131,672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20,536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308,310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151,155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2860,450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1416,625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4275,037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2123,069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991,970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493,860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8587,975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4187,709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01.07.2021г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514545"/>
              </p:ext>
            </p:extLst>
          </p:nvPr>
        </p:nvGraphicFramePr>
        <p:xfrm>
          <a:off x="922638" y="1499285"/>
          <a:ext cx="7702379" cy="32052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6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01.07.2021г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7 100,020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3550,010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2786,856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1393,428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43,350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21,675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450,500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225,250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789,650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394,825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120,700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60,350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11291,076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58645,538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255971"/>
              </p:ext>
            </p:extLst>
          </p:nvPr>
        </p:nvGraphicFramePr>
        <p:xfrm>
          <a:off x="711457" y="900000"/>
          <a:ext cx="8233760" cy="11439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450322"/>
              </a:tblGrid>
              <a:tr h="42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01.07.2021г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225,000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Хвищанское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сельское поселение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500,000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225,000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4000" y="1962112"/>
            <a:ext cx="8504712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33995"/>
              </p:ext>
            </p:extLst>
          </p:nvPr>
        </p:nvGraphicFramePr>
        <p:xfrm>
          <a:off x="714407" y="2700776"/>
          <a:ext cx="8204305" cy="437322"/>
        </p:xfrm>
        <a:graphic>
          <a:graphicData uri="http://schemas.openxmlformats.org/drawingml/2006/table">
            <a:tbl>
              <a:tblPr firstRow="1" firstCol="1" bandRow="1"/>
              <a:tblGrid>
                <a:gridCol w="3590375"/>
                <a:gridCol w="2357858"/>
                <a:gridCol w="2256072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2021г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01.07.2021г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0173080"/>
              </p:ext>
            </p:extLst>
          </p:nvPr>
        </p:nvGraphicFramePr>
        <p:xfrm>
          <a:off x="5269312" y="1210429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2021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6016757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1полугодие 2021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2021 года (108 539,84 тыс. руб.) составила 77,97%  или 84 626,38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 квартал 2021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6393661"/>
              </p:ext>
            </p:extLst>
          </p:nvPr>
        </p:nvGraphicFramePr>
        <p:xfrm>
          <a:off x="313038" y="2630532"/>
          <a:ext cx="4470997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4654" y="2694093"/>
            <a:ext cx="4042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45,50%. В сравнении с предыдущим годом поступление увеличилось  на 4 242,65 тыс. руб. или 5,28%. Увеличение поступлений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 выплатой недоимки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КГБУЗ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«Кировская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размере 7 179,41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на 2021 год составил 71,6531%, что на 0,95% меньше дополнительного норматива 2020 года (72,6016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по состоянию на 01.07.2021г. имеется задолженность по данному виду доходов в сумме 13 541,07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560605"/>
            <a:ext cx="6671382" cy="584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35" y="1992063"/>
            <a:ext cx="6459346" cy="1538883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6 месяцев 2021 года составило 2 550,94 тыс. руб., при установленном годовом плане 2 512,00 тыс. руб. выполнение составило 101,55%. По сравнению с предыдущим годом поступление уменьшилось на 2 710,95 тыс. руб. или на 51,52%.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объясняется отменой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01.01.2021 года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747" y="3367924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3801756"/>
            <a:ext cx="69764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 за 6 месяцев 2021 года составило 1 366,84 тыс. руб. при установленном годовом плане 1 359,00 тыс. руб. выполнение составило 100,58%, в сравнении с предыдущим годом поступление увеличилось на 411,11 тыс. руб., или  43,02%. 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537201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13788" y="5054569"/>
            <a:ext cx="7244564" cy="5847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5408675"/>
            <a:ext cx="1299788" cy="120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38709" y="5535532"/>
            <a:ext cx="70163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налога за 1 полугодие 2021г. составило 2 818,78 тыс. руб., при установленном годовом плане 4 433,00 тыс. руб. выполнение составило – 115,86%, в сравнении с предыдущим годом поступление увеличилось  на  2 783,45 тыс. руб. или 7 877,61%. 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38" y="1751132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3" y="179467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450000"/>
            <a:ext cx="8130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 2021 года акцизов поступило 6 569,74 тыс. руб. при плане 13 960,00 тыс. руб., что соответствует 47,06%, в сравнении с предыдущим годом поступление увеличилось на 478,11 тыс. руб. или 7,85%. 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01" y="331305"/>
            <a:ext cx="5682000" cy="5989982"/>
          </a:xfrm>
          <a:effectLst/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kern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01.01.2021 года согласно закона Приморского края от 02.04.2019 года № 473-КЗ «Об установлении единого норматива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налогообложения» в бюджет Кировского муниципального района поступает доход по данному виду налога в соответствии с пунктом 5 статьи 56 Бюджетного кодекса Российской Федерации (единый норматив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налогообложения, в том числе минимального налога, подлежащего зачислению в соответствии с Бюджетным кодексом Российской Федерации в краевой бюджет, в размере 2 процентов).</a:t>
            </a:r>
            <a:br>
              <a:rPr lang="ru-RU" sz="1600" b="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плане 249,00 тыс. руб. исполнение за 1 полугодие 2021 года составило 210,72 тыс. руб. или 84,62%.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2938" y="450000"/>
            <a:ext cx="72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Упрощенная система налогообложения</a:t>
            </a:r>
            <a:endParaRPr lang="ru-RU" b="1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38" y="2248728"/>
            <a:ext cx="2531165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900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5682771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1131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400690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 полугодие 2021 года поступило 1 272,31 тыс. руб. при установленном годовом плане 2 500,00 тыс. руб. выполнение составило 50,89%. В сравнении с предыдущим годом поступление увеличилось на 141,33 тыс. руб. или  12,50%,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1615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78605"/>
            <a:ext cx="867983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вида дохода  на 01.07.2021 г. составило 835,96 тыс. руб., при установленном годовом плане 1 928,00,00 тыс. руб. выполнение составило – 43,36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Невыполнение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имеющейся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задолженностью.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"Ростелеком", ООО "Кировская электросеть", Дальневосточный банк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Сбербанк,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КГУП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"Примтеплоэнерго".</a:t>
            </a:r>
          </a:p>
          <a:p>
            <a:pPr lvl="0" algn="just"/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бюджетов муниципальных районов.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источнику зачисляются суммы возмещения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коммунальных) расходов.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01.07.2021 поступило 292,97 тыс. руб.,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27,72%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 1 057,00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предыдущим годом поступление уменьшилось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301,32 тыс. руб. или  на 50,70%.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связано с образовавшейся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задолженностью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117,24 тыс.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3" y="3760260"/>
            <a:ext cx="2537773" cy="199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13542</TotalTime>
  <Words>2376</Words>
  <Application>Microsoft Office PowerPoint</Application>
  <PresentationFormat>Экран (4:3)</PresentationFormat>
  <Paragraphs>507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2021 год </vt:lpstr>
      <vt:lpstr>Структура налоговых и неналоговых доходов за 1полугодие 2021 года</vt:lpstr>
      <vt:lpstr>Презентация PowerPoint</vt:lpstr>
      <vt:lpstr>Презентация PowerPoint</vt:lpstr>
      <vt:lpstr>  С 01.01.2021 года согласно закона Приморского края от 02.04.2019 года № 473-КЗ «Об установлении единого норматива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налогообложения» в бюджет Кировского муниципального района поступает доход по данному виду налога в соответствии с пунктом 5 статьи 56 Бюджетного кодекса Российской Федерации (единый норматив отчислений в бюджеты муниципальных районов и городских округов Приморского края от налога, взимаемого в связи с применением упрощенной системы налогообложения, в том числе минимального налога, подлежащего зачислению в соответствии с Бюджетным кодексом Российской Федерации в краевой бюджет, в размере 2 процентов). При плане 249,00 тыс. руб. исполнение за 1 полугодие 2021 года составило 210,72 тыс. руб. или 84,62%.  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2021 год.</vt:lpstr>
      <vt:lpstr>Структура расходов бюджета Кировского муниципального района за 1 полугодие  2021 года.</vt:lpstr>
      <vt:lpstr>Структура расходов районного бюджета  за 1 полугодие  2021 год  (тыс. руб.)</vt:lpstr>
      <vt:lpstr>Муниципальные программы</vt:lpstr>
      <vt:lpstr> Показатели районного бюджета по долгосрочным муниципальным программам   за 1 полугодие  2021 года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01.07.2021г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Марина</cp:lastModifiedBy>
  <cp:revision>883</cp:revision>
  <cp:lastPrinted>2017-06-15T22:27:28Z</cp:lastPrinted>
  <dcterms:created xsi:type="dcterms:W3CDTF">2010-06-18T09:27:04Z</dcterms:created>
  <dcterms:modified xsi:type="dcterms:W3CDTF">2021-08-06T01:19:50Z</dcterms:modified>
</cp:coreProperties>
</file>