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18" r:id="rId3"/>
    <p:sldId id="430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8" r:id="rId15"/>
    <p:sldId id="447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7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CCFFFF"/>
    <a:srgbClr val="9966FF"/>
    <a:srgbClr val="CC3300"/>
    <a:srgbClr val="66FFCC"/>
    <a:srgbClr val="10A40C"/>
    <a:srgbClr val="66FFFF"/>
    <a:srgbClr val="FC4C5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2866" autoAdjust="0"/>
  </p:normalViewPr>
  <p:slideViewPr>
    <p:cSldViewPr snapToGrid="0">
      <p:cViewPr>
        <p:scale>
          <a:sx n="72" d="100"/>
          <a:sy n="72" d="100"/>
        </p:scale>
        <p:origin x="-58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9 месяцев 2019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82068303569103E-2"/>
                  <c:y val="1.01122286240172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-741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393214</c:v>
                </c:pt>
                <c:pt idx="1">
                  <c:v>397833</c:v>
                </c:pt>
                <c:pt idx="2">
                  <c:v>-4618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9 месяцев 2020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9153504266229E-2"/>
                  <c:y val="-4.26271950089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424459</c:v>
                </c:pt>
                <c:pt idx="1">
                  <c:v>428136</c:v>
                </c:pt>
                <c:pt idx="2">
                  <c:v>-3677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66319104"/>
        <c:axId val="66320640"/>
      </c:barChart>
      <c:catAx>
        <c:axId val="6631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6320640"/>
        <c:crosses val="autoZero"/>
        <c:auto val="1"/>
        <c:lblAlgn val="ctr"/>
        <c:lblOffset val="100"/>
        <c:noMultiLvlLbl val="0"/>
      </c:catAx>
      <c:valAx>
        <c:axId val="66320640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6631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9 месяцев</a:t>
            </a:r>
            <a:r>
              <a:rPr lang="ru-RU" baseline="0" dirty="0" smtClean="0"/>
              <a:t> </a:t>
            </a:r>
            <a:r>
              <a:rPr lang="ru-RU" dirty="0" smtClean="0"/>
              <a:t>2020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2020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139985.53</c:v>
                </c:pt>
                <c:pt idx="1">
                  <c:v>19391.8</c:v>
                </c:pt>
                <c:pt idx="2">
                  <c:v>265081.69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20202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66.56</c:v>
                </c:pt>
                <c:pt idx="1">
                  <c:v>26.66</c:v>
                </c:pt>
                <c:pt idx="2">
                  <c:v>64.349999999999994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2020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011811023622044E-2"/>
                  <c:y val="7.0511409398887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022856517935256E-2"/>
                  <c:y val="1.22422455671122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977690288713909E-2"/>
                  <c:y val="-1.89728972050536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48447069116361E-2"/>
                  <c:y val="-4.9330661624286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62412510936133E-2"/>
                  <c:y val="-8.4782185518786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945100612423448E-2"/>
                  <c:y val="-3.40680533212918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706353893263342E-2"/>
                  <c:y val="-2.0079644717693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139873140857392E-2"/>
                  <c:y val="-2.19177110718893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8669510061242342E-2"/>
                  <c:y val="2.9261437440253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Патентная система налогообложения</c:v>
                </c:pt>
                <c:pt idx="5">
                  <c:v>Государственная пошлина, сборы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119857.89</c:v>
                </c:pt>
                <c:pt idx="1">
                  <c:v>9883.9699999999993</c:v>
                </c:pt>
                <c:pt idx="2">
                  <c:v>7181.39</c:v>
                </c:pt>
                <c:pt idx="3">
                  <c:v>1110.8399999999999</c:v>
                </c:pt>
                <c:pt idx="4">
                  <c:v>35.33</c:v>
                </c:pt>
                <c:pt idx="5">
                  <c:v>1916.11</c:v>
                </c:pt>
                <c:pt idx="6">
                  <c:v>8157.56</c:v>
                </c:pt>
                <c:pt idx="7">
                  <c:v>482.32</c:v>
                </c:pt>
                <c:pt idx="8">
                  <c:v>8531.7000000000007</c:v>
                </c:pt>
                <c:pt idx="9">
                  <c:v>2220.2800000000002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2019</c:v>
                </c:pt>
                <c:pt idx="1">
                  <c:v>9 месяцев 2020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119857.89</c:v>
                </c:pt>
                <c:pt idx="1">
                  <c:v>93819.9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79232"/>
        <c:axId val="77685120"/>
      </c:barChart>
      <c:catAx>
        <c:axId val="7767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685120"/>
        <c:crosses val="autoZero"/>
        <c:auto val="1"/>
        <c:lblAlgn val="ctr"/>
        <c:lblOffset val="100"/>
        <c:noMultiLvlLbl val="0"/>
      </c:catAx>
      <c:valAx>
        <c:axId val="776851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767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2019г.</c:v>
                </c:pt>
                <c:pt idx="1">
                  <c:v>9 месяцев 2020г.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2190</c:v>
                </c:pt>
                <c:pt idx="1">
                  <c:v>1886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2019г.</c:v>
                </c:pt>
                <c:pt idx="1">
                  <c:v>9 месяцев 2020г.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4525824"/>
        <c:axId val="104527360"/>
        <c:axId val="0"/>
      </c:bar3DChart>
      <c:catAx>
        <c:axId val="104525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4527360"/>
        <c:crossesAt val="0"/>
        <c:auto val="1"/>
        <c:lblAlgn val="ctr"/>
        <c:lblOffset val="100"/>
        <c:noMultiLvlLbl val="0"/>
      </c:catAx>
      <c:valAx>
        <c:axId val="1045273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04525824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2020 год</c:v>
                </c:pt>
              </c:strCache>
            </c:strRef>
          </c:tx>
          <c:dLbls>
            <c:dLbl>
              <c:idx val="0"/>
              <c:layout>
                <c:manualLayout>
                  <c:x val="-4.5232555390035706E-2"/>
                  <c:y val="-0.250528828845598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расходы- </a:t>
                    </a:r>
                    <a:r>
                      <a:rPr lang="ru-RU" dirty="0"/>
                      <a:t>35 456,32; </a:t>
                    </a:r>
                    <a:r>
                      <a:rPr lang="ru-RU" dirty="0" smtClean="0"/>
                      <a:t>61,82%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4013383462202363E-2"/>
                  <c:y val="-0.168515306827664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оборона-</a:t>
                    </a:r>
                  </a:p>
                  <a:p>
                    <a:r>
                      <a:rPr lang="ru-RU" dirty="0" smtClean="0"/>
                      <a:t> 0;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804426473717819E-2"/>
                  <c:y val="-6.05112480836018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</a:t>
                    </a:r>
                    <a:r>
                      <a:rPr lang="ru-RU" dirty="0" smtClean="0"/>
                      <a:t>деятельность- </a:t>
                    </a:r>
                    <a:r>
                      <a:rPr lang="ru-RU" dirty="0"/>
                      <a:t>78,602; </a:t>
                    </a:r>
                    <a:r>
                      <a:rPr lang="ru-RU" dirty="0" smtClean="0"/>
                      <a:t>100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97782034002506"/>
                  <c:y val="1.1194616540174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экономика- </a:t>
                    </a:r>
                  </a:p>
                  <a:p>
                    <a:r>
                      <a:rPr lang="ru-RU" dirty="0" smtClean="0"/>
                      <a:t>8 340,533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31,75%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051464850677449"/>
                  <c:y val="9.075023792842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хозяйство- 4 065,833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53,35%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061401953134237"/>
                  <c:y val="-0.338170452200644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318 444,198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66,54%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6860525880210919"/>
                  <c:y val="0.117687933751538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политика-          33 550,695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68,95%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0.18457012130240477"/>
                  <c:y val="3.90658076556119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кинематография- </a:t>
                    </a:r>
                  </a:p>
                  <a:p>
                    <a:r>
                      <a:rPr lang="ru-RU" dirty="0" smtClean="0"/>
                      <a:t>10 934,596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70,26%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5712462462462462"/>
                  <c:y val="-4.83902651926655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Физкультура; </a:t>
                    </a:r>
                    <a:r>
                      <a:rPr lang="ru-RU" dirty="0" smtClean="0"/>
                      <a:t>1 040,271- 2,65%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8653082216074339E-2"/>
                  <c:y val="-0.154366536114623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</a:t>
                    </a:r>
                    <a:r>
                      <a:rPr lang="ru-RU" dirty="0" smtClean="0"/>
                      <a:t>долга- </a:t>
                    </a:r>
                    <a:r>
                      <a:rPr lang="ru-RU" dirty="0"/>
                      <a:t>852,869; </a:t>
                    </a:r>
                    <a:r>
                      <a:rPr lang="ru-RU" dirty="0" smtClean="0"/>
                      <a:t>65,61%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dirty="0"/>
                      <a:t>Межбюджетные </a:t>
                    </a:r>
                    <a:r>
                      <a:rPr lang="ru-RU" dirty="0" smtClean="0"/>
                      <a:t>трансферты-   </a:t>
                    </a:r>
                  </a:p>
                  <a:p>
                    <a:r>
                      <a:rPr lang="ru-RU" dirty="0" smtClean="0"/>
                      <a:t> 15 371,611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74,89%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35456.317999999999</c:v>
                </c:pt>
                <c:pt idx="1">
                  <c:v>0</c:v>
                </c:pt>
                <c:pt idx="2">
                  <c:v>78.602000000000004</c:v>
                </c:pt>
                <c:pt idx="3">
                  <c:v>8340.5329999999994</c:v>
                </c:pt>
                <c:pt idx="4">
                  <c:v>4065.8330000000001</c:v>
                </c:pt>
                <c:pt idx="5">
                  <c:v>318444.19799999997</c:v>
                </c:pt>
                <c:pt idx="6">
                  <c:v>33550.695</c:v>
                </c:pt>
                <c:pt idx="7">
                  <c:v>10934.596</c:v>
                </c:pt>
                <c:pt idx="8">
                  <c:v>1040.271</c:v>
                </c:pt>
                <c:pt idx="9">
                  <c:v>852.86900000000003</c:v>
                </c:pt>
                <c:pt idx="10">
                  <c:v>15371.611000000001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61.82</c:v>
                </c:pt>
                <c:pt idx="1">
                  <c:v>0</c:v>
                </c:pt>
                <c:pt idx="2">
                  <c:v>100</c:v>
                </c:pt>
                <c:pt idx="3">
                  <c:v>31.75</c:v>
                </c:pt>
                <c:pt idx="4">
                  <c:v>53.35</c:v>
                </c:pt>
                <c:pt idx="5">
                  <c:v>66.540000000000006</c:v>
                </c:pt>
                <c:pt idx="6">
                  <c:v>68.95</c:v>
                </c:pt>
                <c:pt idx="7">
                  <c:v>70.260000000000005</c:v>
                </c:pt>
                <c:pt idx="8">
                  <c:v>2.65</c:v>
                </c:pt>
                <c:pt idx="9">
                  <c:v>65.61</c:v>
                </c:pt>
                <c:pt idx="10">
                  <c:v>74.89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8D7CEF88-B73A-4A4E-AF46-47AF995128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CADF9CD8-EB74-423A-BAB9-B40F6D2DEB8A}" type="parTrans" cxnId="{76E02A9C-9C34-4EBB-965B-B8639DF762CF}">
      <dgm:prSet/>
      <dgm:spPr/>
      <dgm:t>
        <a:bodyPr/>
        <a:lstStyle/>
        <a:p>
          <a:endParaRPr lang="ru-RU"/>
        </a:p>
      </dgm:t>
    </dgm:pt>
    <dgm:pt modelId="{89FC6AED-53E5-4D1B-A43A-AE9ADA43A882}" type="sibTrans" cxnId="{76E02A9C-9C34-4EBB-965B-B8639DF762CF}">
      <dgm:prSet/>
      <dgm:spPr/>
      <dgm:t>
        <a:bodyPr/>
        <a:lstStyle/>
        <a:p>
          <a:endParaRPr lang="ru-RU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76E02A9C-9C34-4EBB-965B-B8639DF762CF}" srcId="{E10E4D8A-32CD-4D55-B4BE-DF930DE2F397}" destId="{8D7CEF88-B73A-4A4E-AF46-47AF9951280E}" srcOrd="1" destOrd="0" parTransId="{CADF9CD8-EB74-423A-BAB9-B40F6D2DEB8A}" sibTransId="{89FC6AED-53E5-4D1B-A43A-AE9ADA43A882}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66CB31E5-FDAF-4A6C-A996-4C8F311AF212}" type="presOf" srcId="{8D7CEF88-B73A-4A4E-AF46-47AF9951280E}" destId="{BA9FF782-DDB2-4D47-97E6-2F221035A0D0}" srcOrd="0" destOrd="1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0.58359</cdr:x>
      <cdr:y>0.34258</cdr:y>
    </cdr:from>
    <cdr:to>
      <cdr:x>0.96061</cdr:x>
      <cdr:y>0.47091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376" y="1617831"/>
          <a:ext cx="1424763" cy="606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0.58077</cdr:x>
      <cdr:y>0.36959</cdr:y>
    </cdr:from>
    <cdr:to>
      <cdr:x>1</cdr:x>
      <cdr:y>0.43714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4743" y="1745422"/>
          <a:ext cx="1584252" cy="31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139 985,53; 66,56%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0.69613</cdr:x>
      <cdr:y>0.79962</cdr:y>
    </cdr:from>
    <cdr:to>
      <cdr:x>1</cdr:x>
      <cdr:y>0.87392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30680" y="3776241"/>
          <a:ext cx="1148315" cy="350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0.63142</cdr:x>
      <cdr:y>0.79737</cdr:y>
    </cdr:from>
    <cdr:to>
      <cdr:x>1</cdr:x>
      <cdr:y>0.85366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86131" y="3765608"/>
          <a:ext cx="1392864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19 391,80; 26,66%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0.19813</cdr:x>
      <cdr:y>0.60374</cdr:y>
    </cdr:from>
    <cdr:to>
      <cdr:x>0.63986</cdr:x>
      <cdr:y>0.66904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8716" y="2851208"/>
          <a:ext cx="1669311" cy="308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265 081,69; 64,35%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9 месяцев 2020 года,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12.11.2020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16.12.2019г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. №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212-НПА 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2020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2021-2022годов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9 полугодие 2020 года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Выполнение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за 9 месяцев  2020 года – 96,46%.  При плане 500,00 тыс. руб. поступило в бюджет района 482,32 тыс. руб. В сравнении с предыдущим годом поступление уменьшилось на 25,66 тыс. руб. или  5,05%. Данный вид дохода поступает в соответствие с расчетами по утвержденным нормативам.	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плательщики: ООО «ЛДЭП», ООО «Примавтодор», ООО «Хозяин», ООО «Скит», ООО «Санаторий Изумрудный», ООО «Восток Продукт»).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5899709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7" y="163434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3560940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9876" y="2089466"/>
            <a:ext cx="862391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     При </a:t>
            </a:r>
            <a:r>
              <a:rPr lang="ru-RU" sz="1400" dirty="0">
                <a:latin typeface="Times New Roman"/>
                <a:ea typeface="Times New Roman"/>
              </a:rPr>
              <a:t>установленном годовом плане 3 045,70 тыс. руб.,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выполнение </a:t>
            </a:r>
            <a:r>
              <a:rPr lang="ru-RU" sz="1400" dirty="0">
                <a:latin typeface="Times New Roman"/>
                <a:ea typeface="Times New Roman"/>
              </a:rPr>
              <a:t>плана по продаже земельных участков составило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3 </a:t>
            </a:r>
            <a:r>
              <a:rPr lang="ru-RU" sz="1400" dirty="0">
                <a:latin typeface="Times New Roman"/>
                <a:ea typeface="Times New Roman"/>
              </a:rPr>
              <a:t>246,38 тыс. руб. или  106,59%.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b="1" i="1" dirty="0">
                <a:latin typeface="Times New Roman"/>
                <a:ea typeface="Times New Roman"/>
              </a:rPr>
              <a:t>-доходы от продажи земельных участков городских </a:t>
            </a:r>
            <a:r>
              <a:rPr lang="ru-RU" sz="1400" b="1" i="1" dirty="0" smtClean="0">
                <a:latin typeface="Times New Roman"/>
                <a:ea typeface="Times New Roman"/>
              </a:rPr>
              <a:t>поселений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при </a:t>
            </a:r>
            <a:r>
              <a:rPr lang="ru-RU" sz="1400" dirty="0">
                <a:latin typeface="Times New Roman"/>
                <a:ea typeface="Times New Roman"/>
              </a:rPr>
              <a:t>годовом плане 626,70 тыс. руб. исполнение за 9 месяцев 2020 г.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составило </a:t>
            </a:r>
            <a:r>
              <a:rPr lang="ru-RU" sz="1400" dirty="0">
                <a:latin typeface="Times New Roman"/>
                <a:ea typeface="Times New Roman"/>
              </a:rPr>
              <a:t>769,77 тыс. руб. или 122,82%.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Кировское городское поселение: при установленном годовом плане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526,70 </a:t>
            </a:r>
            <a:r>
              <a:rPr lang="ru-RU" sz="1400" dirty="0">
                <a:latin typeface="Times New Roman"/>
                <a:ea typeface="Times New Roman"/>
              </a:rPr>
              <a:t>тыс. руб., выполнение плана по продаже земельных участков составило 529,92 тыс. руб. или  100,61%.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</a:rPr>
              <a:t>     Горноключевское </a:t>
            </a:r>
            <a:r>
              <a:rPr lang="ru-RU" sz="1400" dirty="0">
                <a:latin typeface="Times New Roman"/>
                <a:ea typeface="Times New Roman"/>
              </a:rPr>
              <a:t>городское поселение: при установленном годовом плане 100,00 тыс. руб., выполнение плана по продаже земельных участков составило 239,84 тыс. руб. или  239,84%.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-</a:t>
            </a:r>
            <a:r>
              <a:rPr lang="ru-RU" sz="1400" b="1" i="1" dirty="0">
                <a:latin typeface="Times New Roman"/>
                <a:ea typeface="Times New Roman"/>
              </a:rPr>
              <a:t>доходы от продажи земельных участков сельских поселений </a:t>
            </a:r>
            <a:r>
              <a:rPr lang="ru-RU" sz="1400" dirty="0">
                <a:latin typeface="Times New Roman"/>
                <a:ea typeface="Times New Roman"/>
              </a:rPr>
              <a:t>при плане 0 тыс. руб. поступило 57,61 тыс. руб. Продано три земельных участка, расположенных в границах сельских поселений по заявлению граждан о выкупе земельных участков в соответствии с Земельным Кодексом РФ. Данный вид дохода не был учтен в плане поступления доходов на 2020 год.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-</a:t>
            </a:r>
            <a:r>
              <a:rPr lang="ru-RU" sz="1400" b="1" i="1" dirty="0">
                <a:latin typeface="Times New Roman"/>
                <a:ea typeface="Times New Roman"/>
              </a:rPr>
              <a:t>доходы от продажи земельных участков </a:t>
            </a:r>
            <a:r>
              <a:rPr lang="ru-RU" sz="1400" b="1" i="1" dirty="0" smtClean="0">
                <a:latin typeface="Times New Roman"/>
                <a:ea typeface="Times New Roman"/>
              </a:rPr>
              <a:t>района</a:t>
            </a:r>
            <a:r>
              <a:rPr lang="ru-RU" sz="1400" dirty="0" smtClean="0">
                <a:latin typeface="Times New Roman"/>
                <a:ea typeface="Times New Roman"/>
              </a:rPr>
              <a:t> при </a:t>
            </a:r>
            <a:r>
              <a:rPr lang="ru-RU" sz="1400" dirty="0">
                <a:latin typeface="Times New Roman"/>
                <a:ea typeface="Times New Roman"/>
              </a:rPr>
              <a:t>годовом плане 2 419,0 тыс. руб., поступило на 01.10.2020г – 2 149,00 тыс. руб. или 100%.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88" y="334335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757" y="928858"/>
            <a:ext cx="8762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 квартале 2020 года было реализовано имущество, включенное в программу приватизации на 2020 год посредством электронного аукциона зданий-складов по адресу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Горные Ключи, ул. Западная 5 на сумму 5 285,32 тыс. руб. При годовом плане 10 800,00 тыс. руб. исполнение составило 48,94%.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15" y="2599404"/>
            <a:ext cx="3209071" cy="151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7842" y="810238"/>
            <a:ext cx="47295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за 9 месяцев 2020 года в бюджет района поступило 2 220,28 тыс. руб., при плане 1 992,00 тыс.  руб. или 111,46 %. В сравнении с прошлым годом увеличилось  поступление средств по штрафам  на 567,96 тыс. руб.  или 34,37%.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Основное увеличение произошло по: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административным штрафам, поступившим в счет погашения задолженности, образовавшейся до 1 января 2020 года – 475,25 тыс. руб.;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штрафам, поступившим в счет погашения задолженности, образовавшейся после 1 января 2020 года – 669,38 тыс. руб.;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штрафам ГИБДД поступило - 975,21 тыс. руб.;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остальным штрафам поступление составило 99,44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70" y="4472064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23670"/>
              </p:ext>
            </p:extLst>
          </p:nvPr>
        </p:nvGraphicFramePr>
        <p:xfrm>
          <a:off x="510745" y="2136835"/>
          <a:ext cx="8254314" cy="196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месяцев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месяцев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70 700,660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64 627,870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1 272,220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2 003,804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192 398,020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190 933,309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2 542,630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7 516,711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266 913,530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265 081,693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521607"/>
            <a:ext cx="801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Сумма безвозмездных поступлений за 9 месяцев 2020 года составила  265 081,69 тыс. руб. или  62,44 %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424 459,03  тыс. руб., доля же безвозмездных поступлений составляет 62,45% от всех доходов.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2020 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1 полугодие  2020 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786392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1 полугодие  2020 год  (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558884"/>
              </p:ext>
            </p:extLst>
          </p:nvPr>
        </p:nvGraphicFramePr>
        <p:xfrm>
          <a:off x="414001" y="1227437"/>
          <a:ext cx="8357859" cy="37853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1032"/>
                <a:gridCol w="3104707"/>
                <a:gridCol w="1403497"/>
                <a:gridCol w="1460811"/>
                <a:gridCol w="1101636"/>
                <a:gridCol w="776176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Уточнено на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Исполнено за 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месяцев             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2020г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Уд.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вес,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356,754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35 456,318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61,82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78,602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78,602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0,02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26265,515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8340,533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31,75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7620,686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4065,833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53,35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478561,579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318444,198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66,54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74,38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15563,445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10934,596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70,26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48661,666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33550,695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68,95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39325,221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1040,271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0,24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1300,000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852,869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65,61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20524,931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15371,611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74,89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695258,340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428135,526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61,58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54056" y="1074871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059226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821781" y="2418080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828000" y="2972059"/>
            <a:ext cx="2458116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7132" y="2972059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58148" y="3001169"/>
            <a:ext cx="2622947" cy="89957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427805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от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16.12.2019г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212-НПА«О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районном бюджете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2020 год и плановый период 2021-2022 годы» 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4530" y="4798831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14344" y="4181104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b="1" kern="0" dirty="0" smtClean="0">
                <a:solidFill>
                  <a:prstClr val="black"/>
                </a:solidFill>
                <a:latin typeface="Times New Roman"/>
              </a:rPr>
              <a:t> 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Из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принятых к финансированию на  2020 год 12-ти муниципальных программ на сумму 582 972,987 тыс. руб., расходы за 9 месяцев  2020 года произведены по 10-ти программам на сумму  354 452,993 тыс. руб., что составило 59,8 % от </a:t>
            </a:r>
            <a:r>
              <a:rPr lang="ru-RU" sz="1600" b="1" kern="0">
                <a:solidFill>
                  <a:prstClr val="black"/>
                </a:solidFill>
                <a:latin typeface="Times New Roman"/>
              </a:rPr>
              <a:t>годовых </a:t>
            </a:r>
            <a:r>
              <a:rPr lang="ru-RU" sz="1600" b="1" kern="0" smtClean="0">
                <a:solidFill>
                  <a:prstClr val="black"/>
                </a:solidFill>
                <a:latin typeface="Times New Roman"/>
              </a:rPr>
              <a:t>назначений.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5"/>
            <a:ext cx="7910384" cy="321276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Показатели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районного 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за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9 месяцев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2020 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526850"/>
              </p:ext>
            </p:extLst>
          </p:nvPr>
        </p:nvGraphicFramePr>
        <p:xfrm>
          <a:off x="404037" y="869276"/>
          <a:ext cx="8357287" cy="5439758"/>
        </p:xfrm>
        <a:graphic>
          <a:graphicData uri="http://schemas.openxmlformats.org/drawingml/2006/table">
            <a:tbl>
              <a:tblPr firstRow="1" firstCol="1" bandRow="1"/>
              <a:tblGrid>
                <a:gridCol w="4365767"/>
                <a:gridCol w="571774"/>
                <a:gridCol w="901643"/>
                <a:gridCol w="1044587"/>
                <a:gridCol w="857661"/>
                <a:gridCol w="61585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Ве-домст-во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 2020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01.10.2020г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образования в Кировском муниципальном районе на 2018-2022 гг.»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486 078,79519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315 791,93158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</a:rPr>
                        <a:t>64,97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690,00000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278,27399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</a:rPr>
                        <a:t>40,33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экстремизма и терроризма на территории Кировского района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134,00000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131,00000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</a:rPr>
                        <a:t>97,76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физической культуры и спорта в Кировском муниципальном районе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39 325,22121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1 040,27079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</a:rPr>
                        <a:t>2,65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«Устойчивое развитие сельских территорий на 2014-2017гг. и на период до 2020 года»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200,00000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0,00000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"Сохранение и развитие культуры в Кировском муниципальном районе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16 310,77833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11 704,92917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</a:rPr>
                        <a:t>71,76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1000000000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25 908,40411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8 273,46600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</a:rPr>
                        <a:t>31,93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2019-2021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1100000000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957,20000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782,50400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</a:rPr>
                        <a:t>81,75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2019-2021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1200000000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21 824,93100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16 224,47955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</a:rPr>
                        <a:t>74,34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"Противодействия коррупции в администрации Кировского муниципального района на 2019-2020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1300000000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15,00000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8,00000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53,33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"Организация обеспечения  твердым топливом населения, проживающего на территории сельских поселений Кировского муниципального района" на 2019 – 2021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1400000000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979,01132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/>
                          <a:ea typeface="Times New Roman"/>
                        </a:rPr>
                        <a:t>218,13800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</a:rPr>
                        <a:t>22,28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592 423,34116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354 452,99308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59,83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26595827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43532"/>
              </p:ext>
            </p:extLst>
          </p:nvPr>
        </p:nvGraphicFramePr>
        <p:xfrm>
          <a:off x="712380" y="1076325"/>
          <a:ext cx="8229601" cy="14160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1062"/>
                <a:gridCol w="1456660"/>
                <a:gridCol w="1201479"/>
                <a:gridCol w="1291365"/>
                <a:gridCol w="1269324"/>
                <a:gridCol w="639711"/>
              </a:tblGrid>
              <a:tr h="33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9 месяцев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9 месяцев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126 300,973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237 692,100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240 444,800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159 377,333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266 913,525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312 712,130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424 479,995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265 081,693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393 214,498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550 404,229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664 924,795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424 459,026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397 832,613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553 804,229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695 258,340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428 135,526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- 4 618,114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-3 400,000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-30 333,605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-3 676,501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6260595" y="4202449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43792"/>
              </p:ext>
            </p:extLst>
          </p:nvPr>
        </p:nvGraphicFramePr>
        <p:xfrm>
          <a:off x="1869989" y="1183848"/>
          <a:ext cx="6923137" cy="10505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9006"/>
                <a:gridCol w="1268627"/>
                <a:gridCol w="1255504"/>
              </a:tblGrid>
              <a:tr h="219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01.01.2020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01.10.2020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15140,00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Сбербанк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11000,00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6140,00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Бюджетный кредит «Департамент финансов Приморского края»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3143980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2020 год по  разделу «Межбюджетные трансферты»  утверждены в сумме  20524,931 тыс. руб. в том числе за счет средств  краевого бюджета в сумме 11501,934 тыс. руб., за счет средств местного бюджета в сумме 9022,997 тыс. руб.</a:t>
            </a:r>
          </a:p>
          <a:p>
            <a:pPr algn="just"/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 01.10.2020 года по данному виду расходов исполнение составило 15371,611  тыс. руб. или 74,9% от утвержденных назначений. В том числе:</a:t>
            </a:r>
          </a:p>
          <a:p>
            <a:pPr algn="just"/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краевым средствам 8626,451  тыс. руб. (в сумме поступившей субвенции на предоставление дотаций на выравнивание бюджетной обеспеченности бюджетам поселений, входящих в состав муниципального района); </a:t>
            </a:r>
          </a:p>
          <a:p>
            <a:pPr algn="just"/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перечислена поселениям дотация на выравнивание бюджетной обеспеченности в сумме 6281,559 тыс. руб. или 75% при плане  8375,417 тыс. руб.; </a:t>
            </a:r>
          </a:p>
          <a:p>
            <a:pPr algn="just"/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 поселениям на сбалансированность за счет средств местного бюджета перечислены в сумме 418,950 тыс. руб.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94312"/>
              </p:ext>
            </p:extLst>
          </p:nvPr>
        </p:nvGraphicFramePr>
        <p:xfrm>
          <a:off x="507100" y="4657703"/>
          <a:ext cx="8462256" cy="18796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3128"/>
                <a:gridCol w="1865508"/>
                <a:gridCol w="20936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Утверждено на 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Исполнено на 01.10.2020г.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308,480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231,360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2 831,900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2123,925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4 250,187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3187,640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984,850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738,634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8375,417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6281,559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01.10.2020г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502194"/>
              </p:ext>
            </p:extLst>
          </p:nvPr>
        </p:nvGraphicFramePr>
        <p:xfrm>
          <a:off x="922638" y="1490508"/>
          <a:ext cx="7702379" cy="19969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265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Утверждено на 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Исполнено на 01.10.2020г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городское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7 231,692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5423,769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2 807,392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2105,544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41,650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31,237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477,700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358,275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818,550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613,913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124,950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93,713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11 501,934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8626,451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669415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58054"/>
              </p:ext>
            </p:extLst>
          </p:nvPr>
        </p:nvGraphicFramePr>
        <p:xfrm>
          <a:off x="711457" y="900000"/>
          <a:ext cx="8233760" cy="5202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0984"/>
                <a:gridCol w="2232454"/>
                <a:gridCol w="2450322"/>
              </a:tblGrid>
              <a:tr h="280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Утверждено на 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Исполнено на 01.10.2020г.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337,500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3999" y="1592780"/>
            <a:ext cx="8504713" cy="73866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обеспечение сбалансированности бюджетов сельских поселений Кировского муниципального района из районного бюджета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(проведение выборов)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33560"/>
              </p:ext>
            </p:extLst>
          </p:nvPr>
        </p:nvGraphicFramePr>
        <p:xfrm>
          <a:off x="714407" y="2332382"/>
          <a:ext cx="8204305" cy="437322"/>
        </p:xfrm>
        <a:graphic>
          <a:graphicData uri="http://schemas.openxmlformats.org/drawingml/2006/table">
            <a:tbl>
              <a:tblPr firstRow="1" firstCol="1" bandRow="1"/>
              <a:tblGrid>
                <a:gridCol w="3590375"/>
                <a:gridCol w="2357858"/>
                <a:gridCol w="2256072"/>
              </a:tblGrid>
              <a:tr h="223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Утверждено на 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Исполнено на 01.10.2020г.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81,450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81,450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5539"/>
              </p:ext>
            </p:extLst>
          </p:nvPr>
        </p:nvGraphicFramePr>
        <p:xfrm>
          <a:off x="828000" y="3646027"/>
          <a:ext cx="7849140" cy="855980"/>
        </p:xfrm>
        <a:graphic>
          <a:graphicData uri="http://schemas.openxmlformats.org/drawingml/2006/table">
            <a:tbl>
              <a:tblPr firstRow="1" firstCol="1" bandRow="1"/>
              <a:tblGrid>
                <a:gridCol w="3442082"/>
                <a:gridCol w="2079331"/>
                <a:gridCol w="2327727"/>
              </a:tblGrid>
              <a:tr h="296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Наименование поселений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Сумма на 2020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Исполнено на 01.10.2020г.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Кировское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115,857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44,651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0,273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116,130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44,651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9358" y="3046246"/>
            <a:ext cx="82693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Иные межбюджетные трансферты  бюджетам поселений Кировского муниципального района, в целях компенсации расходов в связи с увеличением ставки налога на имущество организаций в отношении объектов социально-культурной сферы на 2020 год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5900386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04567455"/>
              </p:ext>
            </p:extLst>
          </p:nvPr>
        </p:nvGraphicFramePr>
        <p:xfrm>
          <a:off x="5248046" y="1231694"/>
          <a:ext cx="3778995" cy="47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2020 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78568597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72" y="271721"/>
            <a:ext cx="8187070" cy="477520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9 месяцев 2020 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НДФЛ в структуре налоговых и неналоговых доходов 2020 года (159 377,38 тыс. руб.) составила 66,01%  или 119 857,89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160312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9 месяцев 2020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06024035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84382" y="2694093"/>
            <a:ext cx="36360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НДФЛ увеличилось  на 26 037,99 тыс. руб. или 27,75%, в результате увеличения дополнительного норматива отчислений от налога на доходы физических лиц. Дополнительный норматив на 2020 год составил –72,6016%, что на 15,23% больше дополнительного норматива 2019 года (57,3683%).</a:t>
            </a: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23" y="1235140"/>
            <a:ext cx="8290535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57" y="1527865"/>
            <a:ext cx="7132082" cy="2031325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9 месяцев 2020 года составило 7 181,39 тыс. руб., при установленном годовом плане 9 894,00 тыс. руб. выполнение составило 72,58%. По сравнению с предыдущим годом поступление увеличилось на 18,88 тыс. руб. или 0,26%.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задолженность по данному виду дохода в сумме 845,38 тыс. руб., в том числе юр. лица – 497,34 тыс. руб. (МУП «Ярмарка» - 204,72 тыс. руб., ООО «Престиж» - 100,21 тыс. руб., Кировское АТП – 118,54 тыс. руб., МУП «Центральная районная аптека № 38» - 73,87 тыс. руб.) и ИП – 348,04 тыс. руб.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6748" y="3257090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8157" y="3595644"/>
            <a:ext cx="6976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 за 9 месяцев 2020 года составило 1 110,84 тыс. руб. при установленном годовом плане 1 340,00 тыс. руб. выполнение составило 82,90%, в сравнении с предыдущим годом поступление уменьшилось на 742,47 тыс. руб. или  40,06%. 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" y="3474116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264605" y="4867119"/>
            <a:ext cx="7846828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3" y="5217289"/>
            <a:ext cx="1482162" cy="137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35365" y="5217289"/>
            <a:ext cx="72020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9 месяцев 2020г. составило 35,33 тыс. руб., при установленном годовом плане 74,00 тыс. руб. выполнение составило – 47,74%, в сравнении с предыдущим годом поступление уменьшилось  на  33,85  тыс. руб. или 48,93%.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за 9 месяцев 2020 г. по данному виду налога уплачено 0,75 тыс. руб. пеней и 34,58 тыс. руб. основного налога.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по данному виду налогов на 01.10.2020г. – 9,23 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76" y="1719251"/>
            <a:ext cx="1562020" cy="123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000" y="315263"/>
            <a:ext cx="831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 2020 года акцизов поступило 9 883,97 тыс. руб. при плане 14 430,00 тыс. руб., что соответствует 68,20%, в сравнении с предыдущим годом поступление уменьшилось на 3,78 тыс. руб. или 0,04%. Акцизы 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33551795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1131</a:t>
            </a: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200635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827349"/>
            <a:ext cx="8467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1615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894" y="612932"/>
            <a:ext cx="8218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Государственной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пошлины за 9 месяцев 2020 года поступило 1 916,11 тыс. руб. при установленном годовом плане 3 000,00 тыс. руб. выполнение составило 63,87%. В сравнении с предыдущим годом поступление уменьшилось на 288,76 тыс. руб. или  13,10%. в связи с уменьшением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конструкций.</a:t>
            </a:r>
          </a:p>
        </p:txBody>
      </p:sp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3023" y="1153927"/>
            <a:ext cx="8679837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дохода  на 01.10.2020 г. составило 1 998,41 тыс. руб., при установленном годовом плане 2 604,00 тыс. руб. выполнение составило – 52,89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плательщики: ПАО "Ростелеком", ООО "Кировская электросеть", Дальневосточный банк ПАО Сбербанк, УФПС Приморского края  -  филиал ФГУП "Почта России", КГУП "Примтеплоэнерго".</a:t>
            </a:r>
          </a:p>
          <a:p>
            <a:pPr lvl="0" algn="just"/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бюджетов муниципальных районов.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источнику зачисляются суммы возмещения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Эксплуатационных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коммунальных) расходов. На 01.07.2020 поступило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594,29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 года составило 49,52%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1200,00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В сравнении с предыдущим годом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увеличилось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169,54 тыс. руб. или  на 39,92%.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виду дохода, платежи поступают в соответствии с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договорами, оплата производится до 10 числа месяца,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квартальным.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11" y="3097583"/>
            <a:ext cx="2773523" cy="164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73862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50108" y="738629"/>
            <a:ext cx="84602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установленном годовом плане 9 567,10 тыс. руб., выполнение плана по аренде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5 101,66 тыс. руб. или  53,33%.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сельских поселений: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денежных средств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21,39%. При годовом плане 2 267,10 тыс. руб. в бюджет района на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поступило  – 484,93 тыс.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городских поселений: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7 300,00 тыс. руб. в бюджет района поступило на 01.10.2020 года – 4 529,01 тыс. руб. или 62,04%.  На 01.10.2020 года запланировано поступление дохода в сумме 5 203,22 тыс. руб., процент выполнения плана составил 87,04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за земли находящиеся в собственности района: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116,00 тыс. руб. в бюджет района поступило на 01.10.2020 г. - 87,73 тыс. руб. или 75,63%.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поступают платежи от ООО «Кировская электросеть» и КГУП «Примтеплоэнерго» ежемесячно в установленные договором сроки.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14099</TotalTime>
  <Words>2468</Words>
  <Application>Microsoft Office PowerPoint</Application>
  <PresentationFormat>Экран (4:3)</PresentationFormat>
  <Paragraphs>506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2020 год </vt:lpstr>
      <vt:lpstr>Структура налоговых и неналоговых доходов за 9 месяцев 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2020 год.</vt:lpstr>
      <vt:lpstr>Структура расходов бюджета Кировского муниципального района за 1 полугодие  2020 года.</vt:lpstr>
      <vt:lpstr>Структура расходов районного бюджета  за 1 полугодие  2020 год  (тыс. руб.)</vt:lpstr>
      <vt:lpstr>Муниципальные программы</vt:lpstr>
      <vt:lpstr> Показатели районного бюджета по долгосрочным муниципальным программам   за 9 месяцев  2020 года </vt:lpstr>
      <vt:lpstr>        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01.10.2020г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Admin113</cp:lastModifiedBy>
  <cp:revision>885</cp:revision>
  <cp:lastPrinted>2017-06-15T22:27:28Z</cp:lastPrinted>
  <dcterms:created xsi:type="dcterms:W3CDTF">2010-06-18T09:27:04Z</dcterms:created>
  <dcterms:modified xsi:type="dcterms:W3CDTF">2020-11-12T01:30:14Z</dcterms:modified>
</cp:coreProperties>
</file>