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430" r:id="rId4"/>
    <p:sldId id="433" r:id="rId5"/>
    <p:sldId id="434" r:id="rId6"/>
    <p:sldId id="435" r:id="rId7"/>
    <p:sldId id="458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8" r:id="rId16"/>
    <p:sldId id="447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9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2020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271131146393999E-2"/>
                  <c:y val="-1.887104130568140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+48314,019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167360.12599999999</c:v>
                </c:pt>
                <c:pt idx="1">
                  <c:v>119046.106</c:v>
                </c:pt>
                <c:pt idx="2">
                  <c:v>48314.019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113407.06</c:v>
                </c:pt>
                <c:pt idx="1">
                  <c:v>118141.42200000001</c:v>
                </c:pt>
                <c:pt idx="2">
                  <c:v>-4734.3620000000001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4455168"/>
        <c:axId val="97558528"/>
      </c:barChart>
      <c:catAx>
        <c:axId val="1244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558528"/>
        <c:crosses val="autoZero"/>
        <c:auto val="1"/>
        <c:lblAlgn val="ctr"/>
        <c:lblOffset val="100"/>
        <c:noMultiLvlLbl val="0"/>
      </c:catAx>
      <c:valAx>
        <c:axId val="97558528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12445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2021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6089017333708239"/>
                  <c:y val="-1.0256490923908953E-3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48 473,96;</a:t>
                    </a:r>
                    <a:r>
                      <a:rPr lang="en-US" sz="1150" dirty="0" smtClean="0"/>
                      <a:t> </a:t>
                    </a:r>
                    <a:r>
                      <a:rPr lang="ru-RU" sz="1150" dirty="0" smtClean="0"/>
                      <a:t>23,38</a:t>
                    </a:r>
                    <a:r>
                      <a:rPr lang="en-US" sz="115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189735290449017E-2"/>
                  <c:y val="1.6071974420205352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4 442,67</a:t>
                    </a:r>
                    <a:r>
                      <a:rPr lang="en-US" sz="1150" dirty="0" smtClean="0"/>
                      <a:t>; </a:t>
                    </a:r>
                    <a:r>
                      <a:rPr lang="ru-RU" sz="1150" dirty="0" smtClean="0"/>
                      <a:t>24,96</a:t>
                    </a:r>
                    <a:r>
                      <a:rPr lang="en-US" sz="115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662102623840139"/>
                  <c:y val="-4.8595572852120648E-2"/>
                </c:manualLayout>
              </c:layout>
              <c:tx>
                <c:rich>
                  <a:bodyPr/>
                  <a:lstStyle/>
                  <a:p>
                    <a:r>
                      <a:rPr lang="ru-RU" sz="1150" baseline="0" dirty="0" smtClean="0"/>
                      <a:t>60 490,43</a:t>
                    </a:r>
                    <a:r>
                      <a:rPr lang="en-US" sz="1150" baseline="0" dirty="0" smtClean="0"/>
                      <a:t>; </a:t>
                    </a:r>
                    <a:r>
                      <a:rPr lang="ru-RU" sz="1150" baseline="0" dirty="0" smtClean="0"/>
                      <a:t>19,81</a:t>
                    </a:r>
                    <a:r>
                      <a:rPr lang="en-US" sz="1150" baseline="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48473.96</c:v>
                </c:pt>
                <c:pt idx="1">
                  <c:v>4442.67</c:v>
                </c:pt>
                <c:pt idx="2">
                  <c:v>60490.43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17082239720034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2021 года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39076.230000000003</c:v>
                </c:pt>
                <c:pt idx="1">
                  <c:v>3131.26</c:v>
                </c:pt>
                <c:pt idx="2">
                  <c:v>54.28</c:v>
                </c:pt>
                <c:pt idx="3">
                  <c:v>2240.5700000000002</c:v>
                </c:pt>
                <c:pt idx="4">
                  <c:v>1338.09</c:v>
                </c:pt>
                <c:pt idx="5">
                  <c:v>2060.5500000000002</c:v>
                </c:pt>
                <c:pt idx="6">
                  <c:v>572.99</c:v>
                </c:pt>
                <c:pt idx="7">
                  <c:v>1935.55</c:v>
                </c:pt>
                <c:pt idx="8">
                  <c:v>1394.79</c:v>
                </c:pt>
                <c:pt idx="9">
                  <c:v>684.76</c:v>
                </c:pt>
                <c:pt idx="10">
                  <c:v>428.37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47308945756780402"/>
          <c:y val="0.19196808422106873"/>
          <c:w val="0.52526815398075244"/>
          <c:h val="0.53565725706949985"/>
        </c:manualLayout>
      </c:layout>
      <c:overlay val="0"/>
      <c:txPr>
        <a:bodyPr/>
        <a:lstStyle/>
        <a:p>
          <a:pPr algn="just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2020</c:v>
                </c:pt>
                <c:pt idx="1">
                  <c:v>1 кв.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40623</c:v>
                </c:pt>
                <c:pt idx="1">
                  <c:v>39076.230000000003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70336"/>
        <c:axId val="64700800"/>
      </c:barChart>
      <c:catAx>
        <c:axId val="6467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700800"/>
        <c:crosses val="autoZero"/>
        <c:auto val="1"/>
        <c:lblAlgn val="ctr"/>
        <c:lblOffset val="100"/>
        <c:noMultiLvlLbl val="0"/>
      </c:catAx>
      <c:valAx>
        <c:axId val="64700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467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2020г.</c:v>
                </c:pt>
                <c:pt idx="1">
                  <c:v>1 квартал 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570</c:v>
                </c:pt>
                <c:pt idx="1">
                  <c:v>572.99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2020г.</c:v>
                </c:pt>
                <c:pt idx="1">
                  <c:v>1 квартал 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4530304"/>
        <c:axId val="64531840"/>
        <c:axId val="0"/>
      </c:bar3DChart>
      <c:catAx>
        <c:axId val="6453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531840"/>
        <c:crossesAt val="0"/>
        <c:auto val="1"/>
        <c:lblAlgn val="ctr"/>
        <c:lblOffset val="100"/>
        <c:noMultiLvlLbl val="0"/>
      </c:catAx>
      <c:valAx>
        <c:axId val="64531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453030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9378.8610000000008</c:v>
                </c:pt>
                <c:pt idx="1">
                  <c:v>0</c:v>
                </c:pt>
                <c:pt idx="2">
                  <c:v>0</c:v>
                </c:pt>
                <c:pt idx="3">
                  <c:v>2047.7940000000001</c:v>
                </c:pt>
                <c:pt idx="4">
                  <c:v>1323.2750000000001</c:v>
                </c:pt>
                <c:pt idx="5">
                  <c:v>86179.553</c:v>
                </c:pt>
                <c:pt idx="6">
                  <c:v>9967.9069999999992</c:v>
                </c:pt>
                <c:pt idx="7">
                  <c:v>3944.9490000000001</c:v>
                </c:pt>
                <c:pt idx="8">
                  <c:v>152</c:v>
                </c:pt>
                <c:pt idx="9">
                  <c:v>117.962</c:v>
                </c:pt>
                <c:pt idx="10">
                  <c:v>5029.1229999999996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7.9</c:v>
                </c:pt>
                <c:pt idx="1">
                  <c:v>0</c:v>
                </c:pt>
                <c:pt idx="2">
                  <c:v>0</c:v>
                </c:pt>
                <c:pt idx="3">
                  <c:v>1.7</c:v>
                </c:pt>
                <c:pt idx="4">
                  <c:v>1.1000000000000001</c:v>
                </c:pt>
                <c:pt idx="5">
                  <c:v>73</c:v>
                </c:pt>
                <c:pt idx="6">
                  <c:v>8.5</c:v>
                </c:pt>
                <c:pt idx="7">
                  <c:v>3.3</c:v>
                </c:pt>
                <c:pt idx="8">
                  <c:v>0.1</c:v>
                </c:pt>
                <c:pt idx="9">
                  <c:v>0.1</c:v>
                </c:pt>
                <c:pt idx="1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pPr algn="just"/>
          <a:r>
            <a: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5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pPr algn="just"/>
          <a:r>
            <a:rPr lang="ru-RU" sz="15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     иных санкций за нарушение законодательства </a:t>
          </a:r>
          <a:endParaRPr lang="ru-RU" sz="15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pPr algn="just"/>
          <a:r>
            <a:rPr lang="ru-RU" sz="15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5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4494" custLinFactNeighborY="9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72454" custScaleY="127469" custLinFactNeighborX="83765" custLinFactNeighborY="18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7375" custLinFactNeighborX="-100000" custLinFactNeighborY="-14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276818" custScaleY="132640" custLinFactNeighborX="-68492" custLinFactNeighborY="13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13142" custLinFactNeighborY="85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277926" custScaleY="82666" custLinFactX="-100000" custLinFactNeighborX="-111092" custLinFactNeighborY="9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9808" y="2458767"/>
          <a:ext cx="1227863" cy="13978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160171" y="1146529"/>
          <a:ext cx="1439788" cy="1262447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10" y="1208168"/>
        <a:ext cx="1316510" cy="1139169"/>
      </dsp:txXfrm>
    </dsp:sp>
    <dsp:sp modelId="{A3DF3B78-772F-4359-8DB9-8FC211807BA1}">
      <dsp:nvSpPr>
        <dsp:cNvPr id="0" name=""/>
        <dsp:cNvSpPr/>
      </dsp:nvSpPr>
      <dsp:spPr>
        <a:xfrm>
          <a:off x="1783661" y="1114391"/>
          <a:ext cx="4095904" cy="1490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83661" y="1114391"/>
        <a:ext cx="4095904" cy="1490614"/>
      </dsp:txXfrm>
    </dsp:sp>
    <dsp:sp modelId="{53A251A0-B944-4BA8-81C0-84031743A461}">
      <dsp:nvSpPr>
        <dsp:cNvPr id="0" name=""/>
        <dsp:cNvSpPr/>
      </dsp:nvSpPr>
      <dsp:spPr>
        <a:xfrm rot="16200000">
          <a:off x="340294" y="2591357"/>
          <a:ext cx="1227863" cy="13978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42428" y="2613932"/>
          <a:ext cx="1491876" cy="1370106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323" y="2680827"/>
        <a:ext cx="1358086" cy="1236316"/>
      </dsp:txXfrm>
    </dsp:sp>
    <dsp:sp modelId="{BA9FF782-DDB2-4D47-97E6-2F221035A0D0}">
      <dsp:nvSpPr>
        <dsp:cNvPr id="0" name=""/>
        <dsp:cNvSpPr/>
      </dsp:nvSpPr>
      <dsp:spPr>
        <a:xfrm>
          <a:off x="1682554" y="2705403"/>
          <a:ext cx="4161509" cy="155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     иных санкций за нарушение законодательства </a:t>
          </a:r>
          <a:endParaRPr lang="ru-RU" sz="1500" kern="1200" dirty="0"/>
        </a:p>
      </dsp:txBody>
      <dsp:txXfrm>
        <a:off x="1682554" y="2705403"/>
        <a:ext cx="4161509" cy="1551083"/>
      </dsp:txXfrm>
    </dsp:sp>
    <dsp:sp modelId="{485F9950-F438-4A2B-AC67-C55BF8A103AE}">
      <dsp:nvSpPr>
        <dsp:cNvPr id="0" name=""/>
        <dsp:cNvSpPr/>
      </dsp:nvSpPr>
      <dsp:spPr>
        <a:xfrm>
          <a:off x="29599" y="4345551"/>
          <a:ext cx="1495866" cy="1184593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36" y="4403388"/>
        <a:ext cx="1380192" cy="1068919"/>
      </dsp:txXfrm>
    </dsp:sp>
    <dsp:sp modelId="{BDF43623-D49A-4100-AE14-7D7EE1F8C98B}">
      <dsp:nvSpPr>
        <dsp:cNvPr id="0" name=""/>
        <dsp:cNvSpPr/>
      </dsp:nvSpPr>
      <dsp:spPr>
        <a:xfrm>
          <a:off x="1705833" y="4441022"/>
          <a:ext cx="4178166" cy="96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500" kern="1200" dirty="0"/>
        </a:p>
      </dsp:txBody>
      <dsp:txXfrm>
        <a:off x="1705833" y="4441022"/>
        <a:ext cx="4178166" cy="96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0.19855</cdr:x>
      <cdr:y>0.36532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1"/>
          <a:ext cx="1815548" cy="1502634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года          52916,633тыс.руб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0.47704</cdr:x>
      <cdr:y>0.42131</cdr:y>
    </cdr:from>
    <cdr:to>
      <cdr:x>0.50098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177394" y="1908652"/>
          <a:ext cx="209608" cy="123113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just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21.12.2021г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2022-2023годов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2021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46" y="1642122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3680611"/>
            <a:ext cx="84602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городских поселений: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годовом плане 5 400,00 тыс. руб. в бюджет района поступило на 01.04.2021 года – 1 138,38 тыс. руб. или 21,08%.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01.04.2021 года запланировано поступление дохода в сумме 1 175,00 тыс. руб., план выполнен на 96,88%.</a:t>
            </a:r>
          </a:p>
          <a:p>
            <a:pPr algn="just">
              <a:spcBef>
                <a:spcPts val="0"/>
              </a:spcBef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за земли находящиеся в собственности района: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103,00 тыс. руб. в бюджет района поступило на 01.04.2021 года – 28,96 тыс. руб. или 28,12%.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2021 года выполнен, плата по договорам внесена в полном объеме.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плательщиками арендной платы за землю являются: АО «Шмаковское», ООО «Золотой орел», ООО «Дальминвод», ООО «Восточные ворота», ООО «Санаторий Изумрудный», ООО «РН-Востокнефтепродукт»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001" y="1962845"/>
            <a:ext cx="65675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515,00 тыс. руб. в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поступило на 01.04.2021 года – 64,02 тыс. руб. или 49,77%. 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 плана за 1 квартал 2021 года (план -128,64 тыс. руб., исполнение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64,02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 связано  с изменением кадастровой стоимости с 01.01.2021 года, вследствие чего был осуществлен перерасчет годовой арендной платы по договорам аренды земельных участков в сторону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уменьшения.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5724" y="253669"/>
            <a:ext cx="8494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годовом плане 6 098,00 тыс. руб., выполнение плана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земельных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участков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1 363,90 тыс. руб. или  22,36%.</a:t>
            </a:r>
          </a:p>
        </p:txBody>
      </p:sp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2618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Выполнение плана за 3 месяца  2021 года составило 101,22%. При плане 1 378,00 тыс. руб. поступило в бюджет района 1 394,79 тыс. руб. В сравнении с предыдущим годом поступление увеличилось на 1 062,80 тыс. руб. или  на 320,13%. Данный вид дохода поступает в соответствие с расчетами по утвержденным нормативам.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908" y="5384570"/>
            <a:ext cx="600979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211249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0816" y="4472367"/>
            <a:ext cx="8623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плане 376,00 тыс. руб., поступило на 01.04.2021 г. – 300,80 тыс. руб.  В январе 2021 года были поданы заявки на участие в аукционе по продаже земельных участков, расположенных по адресу Приморский край, Кировский район, </a:t>
            </a:r>
            <a:r>
              <a:rPr lang="ru-RU" sz="15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пгт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Кировский, ул. Ленинская, 22 и Приморский край, Кировский район, </a:t>
            </a:r>
            <a:r>
              <a:rPr lang="ru-RU" sz="15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пгт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Кировский, ул. Ленинская, 60. По итогам проведения аукциона данные участки были проданы на сумму 376,00 тыс. руб. Из них 75,20 тыс. руб. (задаток) поступил на счет временного пользования и 300,80 тыс. руб. на расчетный счет администрации Кировского муниципального района согласно договору. Остаток суммы с задаточного счета на основной будет переведен в апреле 2021 года.</a:t>
            </a:r>
            <a:endParaRPr lang="ru-RU" sz="15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30" y="170600"/>
            <a:ext cx="7674874" cy="399243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16" y="584929"/>
            <a:ext cx="87620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2021 года доходов от реализации муниципального имущества при годовом плане 3 609,40 тыс. руб., поступило 85,62 тыс. руб. или  2,37%. Продан гаражный бокс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Кировский, пер. Спортивный, 7А), задаток поступил 27.03.2021 года в размере 85,62 тыс. руб. Основная сумма (171,24 тыс. руб.) поступила в начале 2 квартала 2021 года. Основные мероприятия по продаже имущества запланированы на 3 - 4 квартал 2021 года.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26" y="2327934"/>
            <a:ext cx="2795478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5008" y="2327934"/>
            <a:ext cx="3859326" cy="336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15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5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816" y="2654077"/>
            <a:ext cx="5790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 городских </a:t>
            </a:r>
            <a:r>
              <a:rPr lang="ru-RU" sz="15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поселений.</a:t>
            </a:r>
            <a:endParaRPr lang="ru-RU" sz="15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составили за 3 месяца 2021 года – 373,01 тыс. руб. или 80,00% к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годовому 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плану.  Перевыполнение плана связано с продажей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неучтенного 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при планировании земельного участка.</a:t>
            </a:r>
          </a:p>
          <a:p>
            <a:pPr algn="just">
              <a:spcAft>
                <a:spcPts val="0"/>
              </a:spcAft>
            </a:pPr>
            <a:r>
              <a:rPr lang="ru-RU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 сельских поселений. </a:t>
            </a:r>
          </a:p>
          <a:p>
            <a:pPr algn="just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Управлением муниципальной собственности, архитектуры и правовой экспертизы не запланирована продажа земельных участков сельских поселений в указанный период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времени.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1161112"/>
            <a:ext cx="43531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2021 года в бюджет района поступило 428,37 тыс. руб., при плане    2 715,00 тыс. руб. или 15,78%. В сравнении с прошлым годом поступление средств по штрафам уменьшилось  на 680,87 тыс. руб.  или  на 61,38%.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уменьшение произошло по дорожным штрафам.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57" y="35682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86826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2020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63 937,21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49 962,19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54 697,950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1 291,51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5 792,477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115 190,92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60 490,427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Общая сумма безвозмездных поступлений за 3 месяца </a:t>
            </a:r>
            <a:r>
              <a:rPr lang="ru-RU" sz="1600" dirty="0" smtClean="0">
                <a:latin typeface="Times New Roman"/>
                <a:ea typeface="Times New Roman"/>
              </a:rPr>
              <a:t>2021 </a:t>
            </a:r>
            <a:r>
              <a:rPr lang="ru-RU" sz="1600" dirty="0">
                <a:latin typeface="Times New Roman"/>
                <a:ea typeface="Times New Roman"/>
              </a:rPr>
              <a:t>года составила </a:t>
            </a:r>
            <a:r>
              <a:rPr lang="ru-RU" sz="1600" dirty="0" smtClean="0">
                <a:latin typeface="Times New Roman"/>
                <a:ea typeface="Times New Roman"/>
              </a:rPr>
              <a:t>60490,427тыс</a:t>
            </a:r>
            <a:r>
              <a:rPr lang="ru-RU" sz="1600" dirty="0">
                <a:latin typeface="Times New Roman"/>
                <a:ea typeface="Times New Roman"/>
              </a:rPr>
              <a:t>. руб. или  </a:t>
            </a:r>
            <a:r>
              <a:rPr lang="ru-RU" sz="1600" dirty="0" smtClean="0">
                <a:latin typeface="Times New Roman"/>
                <a:ea typeface="Times New Roman"/>
              </a:rPr>
              <a:t>19,8 </a:t>
            </a:r>
            <a:r>
              <a:rPr lang="ru-RU" sz="1600" dirty="0">
                <a:latin typeface="Times New Roman"/>
                <a:ea typeface="Times New Roman"/>
              </a:rPr>
              <a:t>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113407,060тыс</a:t>
            </a:r>
            <a:r>
              <a:rPr lang="ru-RU" sz="1600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53,3% </a:t>
            </a:r>
            <a:r>
              <a:rPr lang="ru-RU" sz="1600" dirty="0">
                <a:latin typeface="Times New Roman"/>
                <a:ea typeface="Times New Roman"/>
              </a:rPr>
              <a:t>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1 квартал  2021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60537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2021 год,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9426"/>
              </p:ext>
            </p:extLst>
          </p:nvPr>
        </p:nvGraphicFramePr>
        <p:xfrm>
          <a:off x="864972" y="1227437"/>
          <a:ext cx="7620000" cy="50529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964524"/>
                <a:gridCol w="901519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за  3 месяцев            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вес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44702,611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9378,861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7,94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29596,082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2047,794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8477,112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1323,275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15,61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397133,351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86179,553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72,95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13825,110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3944,949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28,53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45910,850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9967,907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8,44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152,000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17,61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1090,000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117,962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10,82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20286,493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5029,123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24,79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561984,604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118141,422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21,02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14001" y="1009843"/>
            <a:ext cx="8346132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1994352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7801" y="253365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378934" y="30337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6" y="30337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24355" y="3033713"/>
            <a:ext cx="2602809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175" y="4384229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21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.12.2020г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2021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 и плановый период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2022-2023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337253" y="4891326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6664" y="4140163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12-ти муниципальных программ на сумму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503689,624 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3 месяца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7-ми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95165,593тыс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18,9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% от годовых назначений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9862489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90863"/>
              </p:ext>
            </p:extLst>
          </p:nvPr>
        </p:nvGraphicFramePr>
        <p:xfrm>
          <a:off x="572323" y="1019654"/>
          <a:ext cx="8298728" cy="13880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8297"/>
                <a:gridCol w="1271770"/>
                <a:gridCol w="1155931"/>
                <a:gridCol w="1156749"/>
                <a:gridCol w="1271770"/>
                <a:gridCol w="694211"/>
              </a:tblGrid>
              <a:tr h="337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Исполнено за  3 месяца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2020г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Утверждено на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Уточнено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на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Исполнено за  3 месяца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2021г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Исп.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52169,203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223726,000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225153,400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52916,633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115190,923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305278,121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305312,151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60490,428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167360,126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529004,121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530465,551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113407,060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119046,106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531504,121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561984,607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118141,422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Дефицит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+48314,019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-2500,000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-31519,056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-4734,362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 районного 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1 квартал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2021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321664"/>
              </p:ext>
            </p:extLst>
          </p:nvPr>
        </p:nvGraphicFramePr>
        <p:xfrm>
          <a:off x="424069" y="702366"/>
          <a:ext cx="8337254" cy="6089557"/>
        </p:xfrm>
        <a:graphic>
          <a:graphicData uri="http://schemas.openxmlformats.org/drawingml/2006/table">
            <a:tbl>
              <a:tblPr firstRow="1" firstCol="1" bandRow="1"/>
              <a:tblGrid>
                <a:gridCol w="4345734"/>
                <a:gridCol w="571774"/>
                <a:gridCol w="901643"/>
                <a:gridCol w="1044587"/>
                <a:gridCol w="857661"/>
                <a:gridCol w="615855"/>
              </a:tblGrid>
              <a:tr h="37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 за 1 квартал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b="0" dirty="0" smtClean="0"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396435,25959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75037,419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600,000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2134,000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863,000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152,000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«Комплексное развитие сельских территорий в Кировском муниципальном районе на 2021-2027 годы»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13753,90968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3914,74858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28,5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29246,48429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1987,64766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1215,000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165,800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13,60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21376,493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5147,08472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24,1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1402,48629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36447,99066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8760,89302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24,0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503689,62351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95165,59298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18,9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2402" y="2778284"/>
          <a:ext cx="6487795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79290"/>
                <a:gridCol w="1022985"/>
                <a:gridCol w="9855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 01.01.2021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 01.04.2021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13132,27461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11672,89596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959,37865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12172,89596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11672,89596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Договор №06/16 от 09.12.2016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5880,00000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Договор №04/20 от 18.12.2020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6292,89596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5792,89596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2112622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5029,123тыс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24,8% от утвержденных назначений.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2822,769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2093,853 тыс. руб.;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112,50 тыс. руб.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37381"/>
              </p:ext>
            </p:extLst>
          </p:nvPr>
        </p:nvGraphicFramePr>
        <p:xfrm>
          <a:off x="488365" y="3778195"/>
          <a:ext cx="8462256" cy="20493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411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308,310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77,0775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2833,250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708,31251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4246,137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1061,53425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987,720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246,930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2093,85426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01.04.2021г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0299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7100,020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1775,00499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2786,856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696,714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43,350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10,8375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450,500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112,62501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789,650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197,41251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120,700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30,17499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11291,076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2822,769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87991"/>
              </p:ext>
            </p:extLst>
          </p:nvPr>
        </p:nvGraphicFramePr>
        <p:xfrm>
          <a:off x="659219" y="1660309"/>
          <a:ext cx="8048844" cy="8378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265406"/>
              </a:tblGrid>
              <a:tr h="42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112,500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7320" y="3010763"/>
            <a:ext cx="8102009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68394"/>
              </p:ext>
            </p:extLst>
          </p:nvPr>
        </p:nvGraphicFramePr>
        <p:xfrm>
          <a:off x="627321" y="4558660"/>
          <a:ext cx="8083609" cy="778884"/>
        </p:xfrm>
        <a:graphic>
          <a:graphicData uri="http://schemas.openxmlformats.org/drawingml/2006/table">
            <a:tbl>
              <a:tblPr firstRow="1" firstCol="1" bandRow="1"/>
              <a:tblGrid>
                <a:gridCol w="3561907"/>
                <a:gridCol w="2339163"/>
                <a:gridCol w="2182539"/>
              </a:tblGrid>
              <a:tr h="39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01.04.2021г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170,000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0653098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47417061"/>
              </p:ext>
            </p:extLst>
          </p:nvPr>
        </p:nvGraphicFramePr>
        <p:xfrm>
          <a:off x="5359928" y="1223683"/>
          <a:ext cx="3784072" cy="470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2021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23437213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39" y="558800"/>
            <a:ext cx="8058769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квартал 2021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1088062"/>
            <a:ext cx="6579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2021 года (225 153,40 тыс. руб.) составила 82,60%  или 185 984,00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785" y="450000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2021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29671513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48212" y="2694093"/>
            <a:ext cx="31493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21,01% (39 076,23 тыс. руб.). В сравнении с предыдущим годом поступление уменьшилось  на 1 546,78 тыс. руб. или на 3,81%., в результате уменьшения дополнительного норматива отчислений от налога на доходы физических лиц на 2021 г. и плановый период 2022-2023 годы. Дополнительный норматив составил на 2021 год - 71,6530602%, что на 0,9485% меньше дополнительного норматива  2020 года (72,6016%).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1" y="2048206"/>
            <a:ext cx="829053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21" y="2386760"/>
            <a:ext cx="6682322" cy="2400657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3 месяца 2021 года составило 2 240,57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2 163,00 тыс. руб. выполнение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103,59%. По сравнению с предыдущим годом поступление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17,73%.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1 040,27 тыс.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дефляторы  на 2020 г.: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корректирующего коэффициента К1 – 2,005;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корректирующего коэффициента базовой доходности  К2 с учетом места ведения предпринимательской деятельности установлен решением Думы Кировского муниципального района №157-НПА от 25.10.2018г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740" y="5012223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8977" y="5363849"/>
            <a:ext cx="674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 за 3 месяца 2021 года составило 1 338,09 тыс. руб. при установленном годовом плане 1 146,00 тыс. руб. Выполнение составило 116,90 %, в сравнении с предыдущим годом поступление увеличилось на 406,83 тыс. руб. или на 43,69%. 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6" y="5012223"/>
            <a:ext cx="1844681" cy="133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81" y="2661282"/>
            <a:ext cx="1680615" cy="1330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3" y="435217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352" y="773771"/>
            <a:ext cx="83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 2021 года акцизов поступило 3 131,26 тыс. руб. при плане 13 960,00 тыс. руб., что соответствует 22,43%, в сравнении с предыдущим годом поступление уменьшилось на 128,70 тыс. руб. или на 3,95%. 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" y="762553"/>
            <a:ext cx="6622567" cy="232423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С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01.01.2021 года согласно закона Приморского края от 02.04.2019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№ 473-КЗ «Об установлении единого норматива отчислений 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бюджеты муниципальных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районов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городских округов Приморского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края от налога,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взимаемого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связи с применением упрощенной системы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налогообложения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 Кировского муниципального района поступает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доход по данному виду налога в соответствии с пунктом 5 статьи 56 Бюджетного кодекса Российской Федерации в размере 2%. 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плане 249,00 тыс. руб. исполнение за 1 квартал 2021 года составило 54,28 тыс. руб. или 21,80%.</a:t>
            </a:r>
            <a:endParaRPr lang="ru-RU" sz="1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7" name="Picture 3" descr="\\kenny1\Общие документы\БЮДЖЕТНЫЙ ОТДЕЛ\ДОХОДНИК\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28" y="762552"/>
            <a:ext cx="1906397" cy="18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enny1\Общие документы\БЮДЖЕТНЫЙ ОТДЕЛ\ДОХОДНИК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250">
            <a:off x="265042" y="3952285"/>
            <a:ext cx="1943238" cy="17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031" y="3058879"/>
            <a:ext cx="8584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042" y="4250709"/>
            <a:ext cx="64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19130" y="3480357"/>
            <a:ext cx="6546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данного вида налога за 3 месяца 2021 года составило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2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060,55 тыс. руб., при установленном годовом плане 950,00 тыс. руб. выполнение составило 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216,90%.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отмены ЕНВД и смягчения ограничений (на патенте расширили перечень видов деятельности, разрешили уменьшать налог на страховые взносы, установили новые значения размера потенциально возможного дохода для каждого вида деятельности и продлили налоговые каникулы)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предприниматели в 2021 году переходят 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патент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соответственно увеличиваются поступления по данному налогу, которые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спрогнозировать. 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 данным МИФНС №9 количество выданных патентов по состоянию 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12.03.2014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года - 15 единиц, а 01.04.2021 года - 145 единиц, что в 10 раз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чем в 2020 году.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7409" y="266184"/>
            <a:ext cx="76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5811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8345992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</a:t>
            </a:r>
          </a:p>
        </p:txBody>
      </p:sp>
      <p:sp>
        <p:nvSpPr>
          <p:cNvPr id="10" name="Овал 9"/>
          <p:cNvSpPr/>
          <p:nvPr/>
        </p:nvSpPr>
        <p:spPr>
          <a:xfrm>
            <a:off x="4622136" y="4143512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400690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53739" y="2371068"/>
            <a:ext cx="168777" cy="28105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1047275"/>
            <a:ext cx="84671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3 месяца 2021 года поступило 572,99 тыс. руб. при установленном годовом плане 2 900,0 тыс. руб. или на 19,76%. В сравнении с предыдущим годом поступление увеличилось на 3,03 тыс. руб. или  на 0,53%, 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664739" y="4228341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783" y="1131854"/>
            <a:ext cx="863407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Поступление данного вида дохода  на 01.04.2021 года составило 440,08 тыс. руб., при установленном годовом плане 1 928,0 тыс. руб. выполнение составило – 22,83%.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выполнен на 91,31% (план – 481,95 тыс. руб., исполнение  - 440,09 тыс. руб.) Невыполнение плана за 1 квартал 2021 года связано с имеющейся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задолженностью.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использования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2021 года по данному виду дохода  поступило 26,34 тыс. руб. при годовом плане 300,00 тыс. руб. выполнение составило 8,78%. В сравнении с предыдущим годом поступление увеличилось на 11,33 тыс. руб. или  на 75,50%. </a:t>
            </a: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2021 года план выполнен на 111,55% (план – 23,60 тыс. руб., исполнение  - 26,34 тыс.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поступление по данному виду дохода ожидается в конце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 2021 года.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90" y="5007612"/>
            <a:ext cx="2232971" cy="148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48" y="4779909"/>
            <a:ext cx="6215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 (коммунальных) расходов. На 01.04.2021 года поступило 131,67 тыс. руб., выполнение годового плана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12,46% при плане 1 057,00 тыс. руб.  В сравнении с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поступление уменьшилось  на 21,54 тыс. руб. или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19,56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платежи поступают в соответствии с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заключенными договорами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производится до 10 числа месяца, следующего за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квартальным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13352</TotalTime>
  <Words>3023</Words>
  <Application>Microsoft Office PowerPoint</Application>
  <PresentationFormat>Экран (4:3)</PresentationFormat>
  <Paragraphs>477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2021 год </vt:lpstr>
      <vt:lpstr>Структура налоговых и неналоговых доходов за 1 квартал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2021 год.</vt:lpstr>
      <vt:lpstr>Структура расходов бюджета Кировского муниципального района за 1 квартал  2021 года.</vt:lpstr>
      <vt:lpstr>Структура расходов районного бюджета  за 2021 год, тыс. руб.</vt:lpstr>
      <vt:lpstr>Муниципальные программы</vt:lpstr>
      <vt:lpstr> Показатели районного бюджета по долгосрочным муниципальным программам   за 1 квартал  2021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01.04.2021г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Марина</cp:lastModifiedBy>
  <cp:revision>888</cp:revision>
  <cp:lastPrinted>2017-06-15T22:27:28Z</cp:lastPrinted>
  <dcterms:created xsi:type="dcterms:W3CDTF">2010-06-18T09:27:04Z</dcterms:created>
  <dcterms:modified xsi:type="dcterms:W3CDTF">2021-05-27T01:10:17Z</dcterms:modified>
</cp:coreProperties>
</file>